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38842263fb41cc" /><Relationship Type="http://schemas.openxmlformats.org/officeDocument/2006/relationships/extended-properties" Target="/docProps/app.xml" Id="R180c71879e994e4e" /><Relationship Type="http://schemas.openxmlformats.org/officeDocument/2006/relationships/officeDocument" Target="/ppt/presentation.xml" Id="Rdd74e7c48771458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c2b31e35ab94569"/>
  </p:sldMasterIdLst>
  <p:notesMasterIdLst>
    <p:notesMasterId xmlns:r="http://schemas.openxmlformats.org/officeDocument/2006/relationships" r:id="Rb48e4f892148447e"/>
  </p:notesMasterIdLst>
  <p:sldIdLst>
    <p:sldId xmlns:r="http://schemas.openxmlformats.org/officeDocument/2006/relationships" id="256" r:id="R5ac6b6514ac648ca"/>
    <p:sldId xmlns:r="http://schemas.openxmlformats.org/officeDocument/2006/relationships" id="257" r:id="Rc7b2e65cbf684d9c"/>
    <p:sldId xmlns:r="http://schemas.openxmlformats.org/officeDocument/2006/relationships" id="258" r:id="R06d47809328f46de"/>
    <p:sldId xmlns:r="http://schemas.openxmlformats.org/officeDocument/2006/relationships" id="259" r:id="Re8e33b0598a44505"/>
    <p:sldId xmlns:r="http://schemas.openxmlformats.org/officeDocument/2006/relationships" id="260" r:id="R306349c5d3894af2"/>
    <p:sldId xmlns:r="http://schemas.openxmlformats.org/officeDocument/2006/relationships" id="261" r:id="R0a252e5fc8f045b6"/>
    <p:sldId xmlns:r="http://schemas.openxmlformats.org/officeDocument/2006/relationships" id="262" r:id="R91472a1f9ca74b78"/>
    <p:sldId xmlns:r="http://schemas.openxmlformats.org/officeDocument/2006/relationships" id="263" r:id="R5e0f8279364046ad"/>
    <p:sldId xmlns:r="http://schemas.openxmlformats.org/officeDocument/2006/relationships" id="264" r:id="Rbfb874867410487b"/>
    <p:sldId xmlns:r="http://schemas.openxmlformats.org/officeDocument/2006/relationships" id="265" r:id="Re55f89d7c0254253"/>
    <p:sldId xmlns:r="http://schemas.openxmlformats.org/officeDocument/2006/relationships" id="266" r:id="R9ab368a46a6e458b"/>
    <p:sldId xmlns:r="http://schemas.openxmlformats.org/officeDocument/2006/relationships" id="267" r:id="R4d515faaa76c4e0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a76151177f14eef" /><Relationship Type="http://schemas.openxmlformats.org/officeDocument/2006/relationships/slideMaster" Target="/ppt/slideMasters/slideMaster1.xml" Id="Rac2b31e35ab94569" /><Relationship Type="http://schemas.openxmlformats.org/officeDocument/2006/relationships/notesMaster" Target="/ppt/notesMasters/notesMaster1.xml" Id="Rb48e4f892148447e" /><Relationship Type="http://schemas.openxmlformats.org/officeDocument/2006/relationships/presProps" Target="/ppt/presProps.xml" Id="Rbd9bc86489bd476a" /><Relationship Type="http://schemas.openxmlformats.org/officeDocument/2006/relationships/tableStyles" Target="/ppt/tableStyles.xml" Id="Rd782a1c751a44a61" /><Relationship Type="http://schemas.openxmlformats.org/officeDocument/2006/relationships/slide" Target="/ppt/slides/slide1.xml" Id="R5ac6b6514ac648ca" /><Relationship Type="http://schemas.openxmlformats.org/officeDocument/2006/relationships/slide" Target="/ppt/slides/slide2.xml" Id="Rc7b2e65cbf684d9c" /><Relationship Type="http://schemas.openxmlformats.org/officeDocument/2006/relationships/slide" Target="/ppt/slides/slide3.xml" Id="R06d47809328f46de" /><Relationship Type="http://schemas.openxmlformats.org/officeDocument/2006/relationships/slide" Target="/ppt/slides/slide4.xml" Id="Re8e33b0598a44505" /><Relationship Type="http://schemas.openxmlformats.org/officeDocument/2006/relationships/slide" Target="/ppt/slides/slide5.xml" Id="R306349c5d3894af2" /><Relationship Type="http://schemas.openxmlformats.org/officeDocument/2006/relationships/slide" Target="/ppt/slides/slide6.xml" Id="R0a252e5fc8f045b6" /><Relationship Type="http://schemas.openxmlformats.org/officeDocument/2006/relationships/slide" Target="/ppt/slides/slide7.xml" Id="R91472a1f9ca74b78" /><Relationship Type="http://schemas.openxmlformats.org/officeDocument/2006/relationships/slide" Target="/ppt/slides/slide8.xml" Id="R5e0f8279364046ad" /><Relationship Type="http://schemas.openxmlformats.org/officeDocument/2006/relationships/slide" Target="/ppt/slides/slide9.xml" Id="Rbfb874867410487b" /><Relationship Type="http://schemas.openxmlformats.org/officeDocument/2006/relationships/slide" Target="/ppt/slides/slide10.xml" Id="Re55f89d7c0254253" /><Relationship Type="http://schemas.openxmlformats.org/officeDocument/2006/relationships/slide" Target="/ppt/slides/slide11.xml" Id="R9ab368a46a6e458b" /><Relationship Type="http://schemas.openxmlformats.org/officeDocument/2006/relationships/slide" Target="/ppt/slides/slide12.xml" Id="R4d515faaa76c4e0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bb40d517f6468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d0bb9ee0b04f93" /><Relationship Type="http://schemas.openxmlformats.org/officeDocument/2006/relationships/notesMaster" Target="/ppt/notesMasters/notesMaster1.xml" Id="Rb477748fde3e460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b9b79e70d934625" /><Relationship Type="http://schemas.openxmlformats.org/officeDocument/2006/relationships/notesMaster" Target="/ppt/notesMasters/notesMaster1.xml" Id="R12850bb25171424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f6e55aef7164c0c" /><Relationship Type="http://schemas.openxmlformats.org/officeDocument/2006/relationships/notesMaster" Target="/ppt/notesMasters/notesMaster1.xml" Id="R432c9b1f9382482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4530be2ea754fb7" /><Relationship Type="http://schemas.openxmlformats.org/officeDocument/2006/relationships/notesMaster" Target="/ppt/notesMasters/notesMaster1.xml" Id="Rfb2c7a1be9294e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ae9a39229d4eee" /><Relationship Type="http://schemas.openxmlformats.org/officeDocument/2006/relationships/notesMaster" Target="/ppt/notesMasters/notesMaster1.xml" Id="Rc817aac3314b4b4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039b4782a7646ce" /><Relationship Type="http://schemas.openxmlformats.org/officeDocument/2006/relationships/notesMaster" Target="/ppt/notesMasters/notesMaster1.xml" Id="R3f8b3221e3bb4f0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ee705120d3548d1" /><Relationship Type="http://schemas.openxmlformats.org/officeDocument/2006/relationships/notesMaster" Target="/ppt/notesMasters/notesMaster1.xml" Id="Rdbbb6da5570b404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3ec47a540d4ffc" /><Relationship Type="http://schemas.openxmlformats.org/officeDocument/2006/relationships/notesMaster" Target="/ppt/notesMasters/notesMaster1.xml" Id="Rc0661542706c443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ed4a0955fbe4b6a" /><Relationship Type="http://schemas.openxmlformats.org/officeDocument/2006/relationships/notesMaster" Target="/ppt/notesMasters/notesMaster1.xml" Id="Re41c116e7ba2467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ddac27d826b4c2d" /><Relationship Type="http://schemas.openxmlformats.org/officeDocument/2006/relationships/notesMaster" Target="/ppt/notesMasters/notesMaster1.xml" Id="R72ca06712d15458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42fcdeaa4644259" /><Relationship Type="http://schemas.openxmlformats.org/officeDocument/2006/relationships/notesMaster" Target="/ppt/notesMasters/notesMaster1.xml" Id="Rd60646c2b5194a1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c14f8af0548463d" /><Relationship Type="http://schemas.openxmlformats.org/officeDocument/2006/relationships/notesMaster" Target="/ppt/notesMasters/notesMaster1.xml" Id="R4c62c8f6a19249d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课程大纲.docx</a:t>
            </a:r>
          </a:p>
          <a:p xmlns:a="http://schemas.openxmlformats.org/drawingml/2006/main">
            <a:r>
              <a:t>- 教师提供的周次与实验安排</a:t>
            </a:r>
          </a:p>
          <a:p xmlns:a="http://schemas.openxmlformats.org/drawingml/2006/main">
            <a:r>
              <a:t>- ImageGen：移动机器人教学实验室场景，生成于本项目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课程大纲.docx：课程描述、教学目标与课程特色</a:t>
            </a:r>
          </a:p>
          <a:p xmlns:a="http://schemas.openxmlformats.org/drawingml/2006/main">
            <a:r>
              <a:t>- ros2/PPT课件/ 文件夹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课程大纲.docx：第一章至第六章</a:t>
            </a:r>
          </a:p>
          <a:p xmlns:a="http://schemas.openxmlformats.org/drawingml/2006/main">
            <a:r>
              <a:t>- 01概论/、02ubuntu&amp;虚拟机/、ros2/PPT课件/、08机器学习&amp;YOLO&amp;VLM/、先进导航/ 文件夹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课程大纲.docx：第一章、第二章</a:t>
            </a:r>
          </a:p>
          <a:p xmlns:a="http://schemas.openxmlformats.org/drawingml/2006/main">
            <a:r>
              <a:t>- 02ubuntu&amp;虚拟机/ 与 ros2/PPT课件/第1–4章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课程大纲.docx：第三章至第六章</a:t>
            </a:r>
          </a:p>
          <a:p xmlns:a="http://schemas.openxmlformats.org/drawingml/2006/main">
            <a:r>
              <a:t>- ros2/PPT课件/第5–12章</a:t>
            </a:r>
          </a:p>
          <a:p xmlns:a="http://schemas.openxmlformats.org/drawingml/2006/main">
            <a:r>
              <a:t>- 08机器学习&amp;YOLO&amp;VLM/8.ROS+机器学习课程.pdf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教师提供的实验周次安排</a:t>
            </a:r>
          </a:p>
          <a:p xmlns:a="http://schemas.openxmlformats.org/drawingml/2006/main">
            <a:r>
              <a:t>- 课程大纲.docx：工程实践、综合项目与课程特色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教师提供的每周作业形式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教师提供的 LaTeX 与 PDF 提交要求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教师本轮修订要求：提高实验报告与论文研读报告占比</a:t>
            </a:r>
          </a:p>
          <a:p xmlns:a="http://schemas.openxmlformats.org/drawingml/2006/main">
            <a:r>
              <a:t>- 课程大纲.docx：原考核结构作为课程背景参考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课程大纲.docx：第六章机器人综合实践及项目示例</a:t>
            </a:r>
          </a:p>
          <a:p xmlns:a="http://schemas.openxmlformats.org/drawingml/2006/main">
            <a:r>
              <a:t>- 教师提供的期末项目要求</a:t>
            </a:r>
          </a:p>
          <a:p xmlns:a="http://schemas.openxmlformats.org/drawingml/2006/main">
            <a:r>
              <a:t>- ImageGen：移动机器人室内自主导航实验场景，生成于本项目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教师提供的每周作业与 LaTeX/PDF 要求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课程大纲.docx</a:t>
            </a:r>
          </a:p>
          <a:p xmlns:a="http://schemas.openxmlformats.org/drawingml/2006/main">
            <a:r>
              <a:t>- 教师提供的课程安排与提交要求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3b4831720c474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9eb33bd3374a7b" /><Relationship Type="http://schemas.openxmlformats.org/officeDocument/2006/relationships/slideLayout" Target="/ppt/slideLayouts/slideLayout1.xml" Id="R8bc15f3a799b438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bc15f3a799b438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f8df1e34e8432b" /><Relationship Type="http://schemas.openxmlformats.org/officeDocument/2006/relationships/image" Target="/ppt/media/image.png" Id="Rb1acbda0f30448e1" /><Relationship Type="http://schemas.openxmlformats.org/officeDocument/2006/relationships/notesSlide" Target="/ppt/notesSlides/notesSlide1.xml" Id="R6441a03c96dd4b4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d30575988a4922" /><Relationship Type="http://schemas.openxmlformats.org/officeDocument/2006/relationships/notesSlide" Target="/ppt/notesSlides/notesSlide2.xml" Id="R69a2ddacac5740b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33d728d8294f1c" /><Relationship Type="http://schemas.openxmlformats.org/officeDocument/2006/relationships/notesSlide" Target="/ppt/notesSlides/notesSlide3.xml" Id="R652ae616eaa14d9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a0b5896b6e4a37" /><Relationship Type="http://schemas.openxmlformats.org/officeDocument/2006/relationships/notesSlide" Target="/ppt/notesSlides/notesSlide4.xml" Id="R5982b08453cb4fc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221fb5fedb42e2" /><Relationship Type="http://schemas.openxmlformats.org/officeDocument/2006/relationships/notesSlide" Target="/ppt/notesSlides/notesSlide5.xml" Id="Rdf753cf3b879486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505b1a16a0482a" /><Relationship Type="http://schemas.openxmlformats.org/officeDocument/2006/relationships/notesSlide" Target="/ppt/notesSlides/notesSlide6.xml" Id="R1080c28ebcdc467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09e5863a7f4553" /><Relationship Type="http://schemas.openxmlformats.org/officeDocument/2006/relationships/notesSlide" Target="/ppt/notesSlides/notesSlide7.xml" Id="Rcea833c576b1476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e832a08e724dee" /><Relationship Type="http://schemas.openxmlformats.org/officeDocument/2006/relationships/notesSlide" Target="/ppt/notesSlides/notesSlide8.xml" Id="R61888203d4c44cd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c21c40fd6341b1" /><Relationship Type="http://schemas.openxmlformats.org/officeDocument/2006/relationships/notesSlide" Target="/ppt/notesSlides/notesSlide9.xml" Id="Ra7a3f5ebf50144c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1123d0751840ff" /><Relationship Type="http://schemas.openxmlformats.org/officeDocument/2006/relationships/image" Target="/ppt/media/image2.png" Id="R30dae9b11b154676" /><Relationship Type="http://schemas.openxmlformats.org/officeDocument/2006/relationships/notesSlide" Target="/ppt/notesSlides/notesSlide10.xml" Id="Rf7d556f4042a41c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e439efd72a4f0d" /><Relationship Type="http://schemas.openxmlformats.org/officeDocument/2006/relationships/notesSlide" Target="/ppt/notesSlides/notesSlide11.xml" Id="R18fbfe715ff342f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cf3116aed54ebd" /><Relationship Type="http://schemas.openxmlformats.org/officeDocument/2006/relationships/notesSlide" Target="/ppt/notesSlides/notesSlide12.xml" Id="Rcf7c841f726e40e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cover-school">
            <a:extLst xmlns:a="http://schemas.openxmlformats.org/drawingml/2006/main">
              <a:ext uri="{FF2B5EF4-FFF2-40B4-BE49-F238E27FC236}">
                <a16:creationId xmlns:a16="http://schemas.microsoft.com/office/drawing/2014/main" id="{E963EF80-57A3-49CD-BEE4-14350DDC9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590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山东大学 · 计算机科学与技术学院</a:t>
            </a:r>
          </a:p>
        </p:txBody>
      </p:sp>
      <p:sp>
        <p:nvSpPr>
          <p:cNvPr id="2" name="cover-year">
            <a:extLst xmlns:a="http://schemas.openxmlformats.org/drawingml/2006/main">
              <a:ext uri="{FF2B5EF4-FFF2-40B4-BE49-F238E27FC236}">
                <a16:creationId xmlns:a16="http://schemas.microsoft.com/office/drawing/2014/main" id="{28EA7C12-CB4A-4DF5-9894-00EDE7A00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400050"/>
            <a:ext cx="1790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2026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acbda0f30448e1"/>
          <a:srcRect xmlns:a="http://schemas.openxmlformats.org/drawingml/2006/main" l="0" t="2310" r="0" b="231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29600" y="1466850"/>
            <a:ext cx="3505200" cy="4457700"/>
          </a:xfrm>
          <a:prstGeom xmlns:a="http://schemas.openxmlformats.org/drawingml/2006/main" prst="rect">
            <a:avLst/>
          </a:prstGeom>
        </p:spPr>
      </p:pic>
      <p:sp>
        <p:nvSpPr>
          <p:cNvPr id="4" name="cover-accent">
            <a:extLst xmlns:a="http://schemas.openxmlformats.org/drawingml/2006/main">
              <a:ext uri="{FF2B5EF4-FFF2-40B4-BE49-F238E27FC236}">
                <a16:creationId xmlns:a16="http://schemas.microsoft.com/office/drawing/2014/main" id="{508651D1-52E9-40B5-8DCF-907D0C701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466850"/>
            <a:ext cx="114300" cy="445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ADA846B-D256-462B-AFED-CDE6318F6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114550"/>
            <a:ext cx="7524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54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机器人工程实践</a:t>
            </a:r>
          </a:p>
        </p:txBody>
      </p:sp>
      <p:sp>
        <p:nvSpPr>
          <p:cNvPr id="6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FF3CC311-C8CE-48AA-9824-5C6B699ED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52800"/>
            <a:ext cx="581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课程说明与学习路线</a:t>
            </a:r>
          </a:p>
        </p:txBody>
      </p:sp>
      <p:sp>
        <p:nvSpPr>
          <p:cNvPr id="7" name="cover-tagline">
            <a:extLst xmlns:a="http://schemas.openxmlformats.org/drawingml/2006/main">
              <a:ext uri="{FF2B5EF4-FFF2-40B4-BE49-F238E27FC236}">
                <a16:creationId xmlns:a16="http://schemas.microsoft.com/office/drawing/2014/main" id="{5E202342-0614-4D7D-B80E-1F2F5A6DB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267200"/>
            <a:ext cx="704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移动机器人实验 · ROS2 开发平台 · 综合项目实践</a:t>
            </a:r>
          </a:p>
        </p:txBody>
      </p:sp>
      <p:sp>
        <p:nvSpPr>
          <p:cNvPr id="8" name="cover-facts">
            <a:extLst xmlns:a="http://schemas.openxmlformats.org/drawingml/2006/main">
              <a:ext uri="{FF2B5EF4-FFF2-40B4-BE49-F238E27FC236}">
                <a16:creationId xmlns:a16="http://schemas.microsoft.com/office/drawing/2014/main" id="{8C8D9F12-709F-421C-B71C-6B4F801C3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638800"/>
            <a:ext cx="781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1 学分  |  16 课堂学时  |  1–8 周课堂  |  2–17 周实验</a:t>
            </a:r>
          </a:p>
        </p:txBody>
      </p:sp>
    </p:spTree>
    <p:extLst>
      <p:ext uri="{BB962C8B-B14F-4D97-AF65-F5344CB8AC3E}">
        <p14:creationId xmlns:p14="http://schemas.microsoft.com/office/powerpoint/2010/main" val="6242375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accent-2">
            <a:extLst xmlns:a="http://schemas.openxmlformats.org/drawingml/2006/main">
              <a:ext uri="{FF2B5EF4-FFF2-40B4-BE49-F238E27FC236}">
                <a16:creationId xmlns:a16="http://schemas.microsoft.com/office/drawing/2014/main" id="{618828AD-C5A3-4C24-9D56-E1246B1C9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"/>
            <a:ext cx="857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-2">
            <a:extLst xmlns:a="http://schemas.openxmlformats.org/drawingml/2006/main">
              <a:ext uri="{FF2B5EF4-FFF2-40B4-BE49-F238E27FC236}">
                <a16:creationId xmlns:a16="http://schemas.microsoft.com/office/drawing/2014/main" id="{06F80813-08C8-4C1B-A242-08E4FCC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195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机器人工程实践</a:t>
            </a:r>
          </a:p>
        </p:txBody>
      </p:sp>
      <p:sp>
        <p:nvSpPr>
          <p:cNvPr id="3" name="title-2">
            <a:extLst xmlns:a="http://schemas.openxmlformats.org/drawingml/2006/main">
              <a:ext uri="{FF2B5EF4-FFF2-40B4-BE49-F238E27FC236}">
                <a16:creationId xmlns:a16="http://schemas.microsoft.com/office/drawing/2014/main" id="{C0C8C1E7-4D67-41FE-A01B-00383DB56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课程目标是形成完整的移动机器人系统开发能力</a:t>
            </a:r>
          </a:p>
        </p:txBody>
      </p:sp>
      <p:sp>
        <p:nvSpPr>
          <p:cNvPr id="4" name="page-2">
            <a:extLst xmlns:a="http://schemas.openxmlformats.org/drawingml/2006/main">
              <a:ext uri="{FF2B5EF4-FFF2-40B4-BE49-F238E27FC236}">
                <a16:creationId xmlns:a16="http://schemas.microsoft.com/office/drawing/2014/main" id="{CCA09EED-847C-44AD-AEDC-A633C532F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4365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promise-lead">
            <a:extLst xmlns:a="http://schemas.openxmlformats.org/drawingml/2006/main">
              <a:ext uri="{FF2B5EF4-FFF2-40B4-BE49-F238E27FC236}">
                <a16:creationId xmlns:a16="http://schemas.microsoft.com/office/drawing/2014/main" id="{9DB49441-BCC2-4204-9CA1-2022FE12A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049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课程围绕机器人感知、定位、规划、控制与实验评估的完整流程组织。</a:t>
            </a:r>
          </a:p>
        </p:txBody>
      </p:sp>
      <p:cxnSp>
        <p:nvCxnSpPr>
          <p:cNvPr id="25" name="loop-base"/>
          <p:cNvCxnSpPr/>
          <p:nvPr/>
        </p:nvCxnSpPr>
        <p:spPr>
          <a:xfrm xmlns:a="http://schemas.openxmlformats.org/drawingml/2006/main">
            <a:off x="1143000" y="3429000"/>
            <a:ext cx="98107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B8BCC4"/>
            </a:solidFill>
            <a:prstDash val="solid"/>
          </a:ln>
        </p:spPr>
      </p:cxnSp>
      <p:sp>
        <p:nvSpPr>
          <p:cNvPr id="7" name="loop-0">
            <a:extLst xmlns:a="http://schemas.openxmlformats.org/drawingml/2006/main">
              <a:ext uri="{FF2B5EF4-FFF2-40B4-BE49-F238E27FC236}">
                <a16:creationId xmlns:a16="http://schemas.microsoft.com/office/drawing/2014/main" id="{BFDA1DC5-0AD8-46D1-BADF-1E5D61035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32480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8" name="loop-label-0">
            <a:extLst xmlns:a="http://schemas.openxmlformats.org/drawingml/2006/main">
              <a:ext uri="{FF2B5EF4-FFF2-40B4-BE49-F238E27FC236}">
                <a16:creationId xmlns:a16="http://schemas.microsoft.com/office/drawing/2014/main" id="{B4DEAD2C-FCC3-4FF0-A433-61D05BF21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2890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环境感知</a:t>
            </a:r>
          </a:p>
        </p:txBody>
      </p:sp>
      <p:sp>
        <p:nvSpPr>
          <p:cNvPr id="9" name="loop-1">
            <a:extLst xmlns:a="http://schemas.openxmlformats.org/drawingml/2006/main">
              <a:ext uri="{FF2B5EF4-FFF2-40B4-BE49-F238E27FC236}">
                <a16:creationId xmlns:a16="http://schemas.microsoft.com/office/drawing/2014/main" id="{A3E19E79-9A09-461A-8BF2-C06D3A1E1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4713" y="32480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solidFill>
              <a:srgbClr val="111111"/>
            </a:solidFill>
            <a:prstDash val="solid"/>
          </a:ln>
        </p:spPr>
      </p:sp>
      <p:sp>
        <p:nvSpPr>
          <p:cNvPr id="10" name="loop-label-1">
            <a:extLst xmlns:a="http://schemas.openxmlformats.org/drawingml/2006/main">
              <a:ext uri="{FF2B5EF4-FFF2-40B4-BE49-F238E27FC236}">
                <a16:creationId xmlns:a16="http://schemas.microsoft.com/office/drawing/2014/main" id="{F2FEC089-1E59-4E41-AEFF-BF76E61AF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9888" y="262890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定位建图</a:t>
            </a:r>
          </a:p>
        </p:txBody>
      </p:sp>
      <p:sp>
        <p:nvSpPr>
          <p:cNvPr id="11" name="loop-2">
            <a:extLst xmlns:a="http://schemas.openxmlformats.org/drawingml/2006/main">
              <a:ext uri="{FF2B5EF4-FFF2-40B4-BE49-F238E27FC236}">
                <a16:creationId xmlns:a16="http://schemas.microsoft.com/office/drawing/2014/main" id="{312A491E-5F71-404E-A38F-C32DECA3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2480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solidFill>
              <a:srgbClr val="111111"/>
            </a:solidFill>
            <a:prstDash val="solid"/>
          </a:ln>
        </p:spPr>
      </p:sp>
      <p:sp>
        <p:nvSpPr>
          <p:cNvPr id="12" name="loop-label-2">
            <a:extLst xmlns:a="http://schemas.openxmlformats.org/drawingml/2006/main">
              <a:ext uri="{FF2B5EF4-FFF2-40B4-BE49-F238E27FC236}">
                <a16:creationId xmlns:a16="http://schemas.microsoft.com/office/drawing/2014/main" id="{F9289E85-ADCB-4CD2-BC72-9A349C0FA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2575" y="262890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路径规划</a:t>
            </a:r>
          </a:p>
        </p:txBody>
      </p:sp>
      <p:sp>
        <p:nvSpPr>
          <p:cNvPr id="13" name="loop-3">
            <a:extLst xmlns:a="http://schemas.openxmlformats.org/drawingml/2006/main">
              <a:ext uri="{FF2B5EF4-FFF2-40B4-BE49-F238E27FC236}">
                <a16:creationId xmlns:a16="http://schemas.microsoft.com/office/drawing/2014/main" id="{EA6678CF-D50F-4197-9DF3-3D2891992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0088" y="32480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solidFill>
              <a:srgbClr val="111111"/>
            </a:solidFill>
            <a:prstDash val="solid"/>
          </a:ln>
        </p:spPr>
      </p:sp>
      <p:sp>
        <p:nvSpPr>
          <p:cNvPr id="14" name="loop-label-3">
            <a:extLst xmlns:a="http://schemas.openxmlformats.org/drawingml/2006/main">
              <a:ext uri="{FF2B5EF4-FFF2-40B4-BE49-F238E27FC236}">
                <a16:creationId xmlns:a16="http://schemas.microsoft.com/office/drawing/2014/main" id="{5A4ECFC0-4CE2-4C6D-8670-F7456A383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5263" y="262890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运动控制</a:t>
            </a:r>
          </a:p>
        </p:txBody>
      </p:sp>
      <p:sp>
        <p:nvSpPr>
          <p:cNvPr id="15" name="loop-4">
            <a:extLst xmlns:a="http://schemas.openxmlformats.org/drawingml/2006/main">
              <a:ext uri="{FF2B5EF4-FFF2-40B4-BE49-F238E27FC236}">
                <a16:creationId xmlns:a16="http://schemas.microsoft.com/office/drawing/2014/main" id="{C47AC65B-C64C-4F7C-8858-AB93882D2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72775" y="32480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16" name="loop-label-4">
            <a:extLst xmlns:a="http://schemas.openxmlformats.org/drawingml/2006/main">
              <a:ext uri="{FF2B5EF4-FFF2-40B4-BE49-F238E27FC236}">
                <a16:creationId xmlns:a16="http://schemas.microsoft.com/office/drawing/2014/main" id="{740E99B7-5E39-4630-ADEC-91B2F5236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262890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实验评估</a:t>
            </a:r>
          </a:p>
        </p:txBody>
      </p:sp>
      <p:sp>
        <p:nvSpPr>
          <p:cNvPr id="17" name="platform-panel">
            <a:extLst xmlns:a="http://schemas.openxmlformats.org/drawingml/2006/main">
              <a:ext uri="{FF2B5EF4-FFF2-40B4-BE49-F238E27FC236}">
                <a16:creationId xmlns:a16="http://schemas.microsoft.com/office/drawing/2014/main" id="{DA1CD075-443D-4380-BC0C-C165752E6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0"/>
            <a:ext cx="107442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platform-title">
            <a:extLst xmlns:a="http://schemas.openxmlformats.org/drawingml/2006/main">
              <a:ext uri="{FF2B5EF4-FFF2-40B4-BE49-F238E27FC236}">
                <a16:creationId xmlns:a16="http://schemas.microsoft.com/office/drawing/2014/main" id="{30809AF3-4E6F-42BE-9FC9-1E7F084B6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91100"/>
            <a:ext cx="361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主要实验平台：移动机器人</a:t>
            </a:r>
          </a:p>
        </p:txBody>
      </p:sp>
      <p:sp>
        <p:nvSpPr>
          <p:cNvPr id="19" name="platform-body">
            <a:extLst xmlns:a="http://schemas.openxmlformats.org/drawingml/2006/main">
              <a:ext uri="{FF2B5EF4-FFF2-40B4-BE49-F238E27FC236}">
                <a16:creationId xmlns:a16="http://schemas.microsoft.com/office/drawing/2014/main" id="{C6282A44-6162-4E3D-932E-BC7C80332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429250"/>
            <a:ext cx="981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围绕 ROS2、Gazebo、RViz、激光雷达、IMU、SLAM、Nav2、视觉与系统集成展开。</a:t>
            </a:r>
          </a:p>
        </p:txBody>
      </p:sp>
    </p:spTree>
    <p:extLst>
      <p:ext uri="{BB962C8B-B14F-4D97-AF65-F5344CB8AC3E}">
        <p14:creationId xmlns:p14="http://schemas.microsoft.com/office/powerpoint/2010/main" val="16700075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accent-3">
            <a:extLst xmlns:a="http://schemas.openxmlformats.org/drawingml/2006/main">
              <a:ext uri="{FF2B5EF4-FFF2-40B4-BE49-F238E27FC236}">
                <a16:creationId xmlns:a16="http://schemas.microsoft.com/office/drawing/2014/main" id="{5FEA9997-E7DC-4523-9675-AF01DC22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"/>
            <a:ext cx="857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-3">
            <a:extLst xmlns:a="http://schemas.openxmlformats.org/drawingml/2006/main">
              <a:ext uri="{FF2B5EF4-FFF2-40B4-BE49-F238E27FC236}">
                <a16:creationId xmlns:a16="http://schemas.microsoft.com/office/drawing/2014/main" id="{6CBE45F0-F740-4D65-9D13-7521B9844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195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机器人工程实践</a:t>
            </a:r>
          </a:p>
        </p:txBody>
      </p:sp>
      <p:sp>
        <p:nvSpPr>
          <p:cNvPr id="3" name="title-3">
            <a:extLst xmlns:a="http://schemas.openxmlformats.org/drawingml/2006/main">
              <a:ext uri="{FF2B5EF4-FFF2-40B4-BE49-F238E27FC236}">
                <a16:creationId xmlns:a16="http://schemas.microsoft.com/office/drawing/2014/main" id="{0FB71222-83B0-461A-8B55-E0146DD09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课程内容覆盖从基础到集成的完整链条</a:t>
            </a:r>
          </a:p>
        </p:txBody>
      </p:sp>
      <p:sp>
        <p:nvSpPr>
          <p:cNvPr id="4" name="page-3">
            <a:extLst xmlns:a="http://schemas.openxmlformats.org/drawingml/2006/main">
              <a:ext uri="{FF2B5EF4-FFF2-40B4-BE49-F238E27FC236}">
                <a16:creationId xmlns:a16="http://schemas.microsoft.com/office/drawing/2014/main" id="{D97B0786-F8F7-4A0A-B82F-C2D6F2BB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4365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coverage-panel-0">
            <a:extLst xmlns:a="http://schemas.openxmlformats.org/drawingml/2006/main">
              <a:ext uri="{FF2B5EF4-FFF2-40B4-BE49-F238E27FC236}">
                <a16:creationId xmlns:a16="http://schemas.microsoft.com/office/drawing/2014/main" id="{342CCDF8-7AF6-41D1-BCFF-4CBF9997A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381250"/>
            <a:ext cx="358140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coverage-num-0">
            <a:extLst xmlns:a="http://schemas.openxmlformats.org/drawingml/2006/main">
              <a:ext uri="{FF2B5EF4-FFF2-40B4-BE49-F238E27FC236}">
                <a16:creationId xmlns:a16="http://schemas.microsoft.com/office/drawing/2014/main" id="{8B7653AD-10AC-40C0-AFBB-00DE0EBCE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2890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coverage-title-0">
            <a:extLst xmlns:a="http://schemas.openxmlformats.org/drawingml/2006/main">
              <a:ext uri="{FF2B5EF4-FFF2-40B4-BE49-F238E27FC236}">
                <a16:creationId xmlns:a16="http://schemas.microsoft.com/office/drawing/2014/main" id="{F25C3DC9-E26E-474F-BAA5-A3118E9F2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3850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基础与建模</a:t>
            </a:r>
          </a:p>
        </p:txBody>
      </p:sp>
      <p:sp>
        <p:nvSpPr>
          <p:cNvPr id="8" name="coverage-body-0">
            <a:extLst xmlns:a="http://schemas.openxmlformats.org/drawingml/2006/main">
              <a:ext uri="{FF2B5EF4-FFF2-40B4-BE49-F238E27FC236}">
                <a16:creationId xmlns:a16="http://schemas.microsoft.com/office/drawing/2014/main" id="{8D65CF74-B53B-4444-8F13-BDB2470B3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57625"/>
            <a:ext cx="3048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机器人系统概论</a:t>
            </a:r>
          </a:p>
          <a:p xmlns:a="http://schemas.openxmlformats.org/drawingml/2006/main">
            <a:pPr algn="l">
              <a:def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位姿与运动学基础</a:t>
            </a:r>
          </a:p>
          <a:p xmlns:a="http://schemas.openxmlformats.org/drawingml/2006/main">
            <a:pPr algn="l">
              <a:def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Ubuntu / ROS2 环境</a:t>
            </a:r>
          </a:p>
        </p:txBody>
      </p:sp>
      <p:sp>
        <p:nvSpPr>
          <p:cNvPr id="9" name="coverage-panel-1">
            <a:extLst xmlns:a="http://schemas.openxmlformats.org/drawingml/2006/main">
              <a:ext uri="{FF2B5EF4-FFF2-40B4-BE49-F238E27FC236}">
                <a16:creationId xmlns:a16="http://schemas.microsoft.com/office/drawing/2014/main" id="{2B8BC222-458D-439A-8B7F-255C3E571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381250"/>
            <a:ext cx="358140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3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coverage-num-1">
            <a:extLst xmlns:a="http://schemas.openxmlformats.org/drawingml/2006/main">
              <a:ext uri="{FF2B5EF4-FFF2-40B4-BE49-F238E27FC236}">
                <a16:creationId xmlns:a16="http://schemas.microsoft.com/office/drawing/2014/main" id="{981BF653-241A-4741-940C-5E5C28EC9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2890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coverage-title-1">
            <a:extLst xmlns:a="http://schemas.openxmlformats.org/drawingml/2006/main">
              <a:ext uri="{FF2B5EF4-FFF2-40B4-BE49-F238E27FC236}">
                <a16:creationId xmlns:a16="http://schemas.microsoft.com/office/drawing/2014/main" id="{1A49472B-F64F-44AD-9AC8-DEEE2600B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23850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运动与仿真</a:t>
            </a:r>
          </a:p>
        </p:txBody>
      </p:sp>
      <p:sp>
        <p:nvSpPr>
          <p:cNvPr id="12" name="coverage-body-1">
            <a:extLst xmlns:a="http://schemas.openxmlformats.org/drawingml/2006/main">
              <a:ext uri="{FF2B5EF4-FFF2-40B4-BE49-F238E27FC236}">
                <a16:creationId xmlns:a16="http://schemas.microsoft.com/office/drawing/2014/main" id="{2E12CC25-C7D1-4ECA-98A4-0DA2C8FC7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57625"/>
            <a:ext cx="3048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Gazebo / RViz / TF</a:t>
            </a:r>
          </a:p>
          <a:p xmlns:a="http://schemas.openxmlformats.org/drawingml/2006/main">
            <a:pPr algn="l">
              <a:def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差速移动与里程计</a:t>
            </a:r>
          </a:p>
          <a:p xmlns:a="http://schemas.openxmlformats.org/drawingml/2006/main">
            <a:pPr algn="l">
              <a:def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路径规划与控制</a:t>
            </a:r>
          </a:p>
        </p:txBody>
      </p:sp>
      <p:sp>
        <p:nvSpPr>
          <p:cNvPr id="13" name="coverage-panel-2">
            <a:extLst xmlns:a="http://schemas.openxmlformats.org/drawingml/2006/main">
              <a:ext uri="{FF2B5EF4-FFF2-40B4-BE49-F238E27FC236}">
                <a16:creationId xmlns:a16="http://schemas.microsoft.com/office/drawing/2014/main" id="{BDC5430B-3303-4D98-98A8-5F5B0649D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381250"/>
            <a:ext cx="358140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coverage-num-2">
            <a:extLst xmlns:a="http://schemas.openxmlformats.org/drawingml/2006/main">
              <a:ext uri="{FF2B5EF4-FFF2-40B4-BE49-F238E27FC236}">
                <a16:creationId xmlns:a16="http://schemas.microsoft.com/office/drawing/2014/main" id="{9CC32330-11DF-4954-8EEA-984127F95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62890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coverage-title-2">
            <a:extLst xmlns:a="http://schemas.openxmlformats.org/drawingml/2006/main">
              <a:ext uri="{FF2B5EF4-FFF2-40B4-BE49-F238E27FC236}">
                <a16:creationId xmlns:a16="http://schemas.microsoft.com/office/drawing/2014/main" id="{C88A98D3-AD0B-4116-8E62-DC5098499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23850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感知与导航</a:t>
            </a:r>
          </a:p>
        </p:txBody>
      </p:sp>
      <p:sp>
        <p:nvSpPr>
          <p:cNvPr id="16" name="coverage-body-2">
            <a:extLst xmlns:a="http://schemas.openxmlformats.org/drawingml/2006/main">
              <a:ext uri="{FF2B5EF4-FFF2-40B4-BE49-F238E27FC236}">
                <a16:creationId xmlns:a16="http://schemas.microsoft.com/office/drawing/2014/main" id="{DCE322EA-E25F-4928-8F12-3726CF0B0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857625"/>
            <a:ext cx="3048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激光雷达 / IMU</a:t>
            </a:r>
          </a:p>
          <a:p xmlns:a="http://schemas.openxmlformats.org/drawingml/2006/main">
            <a:pPr algn="l">
              <a:def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SLAM 建图与定位</a:t>
            </a:r>
          </a:p>
          <a:p xmlns:a="http://schemas.openxmlformats.org/drawingml/2006/main">
            <a:pPr algn="l">
              <a:def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Nav2 自主导航</a:t>
            </a:r>
          </a:p>
        </p:txBody>
      </p:sp>
      <p:sp>
        <p:nvSpPr>
          <p:cNvPr id="17" name="coverage-extension">
            <a:extLst xmlns:a="http://schemas.openxmlformats.org/drawingml/2006/main">
              <a:ext uri="{FF2B5EF4-FFF2-40B4-BE49-F238E27FC236}">
                <a16:creationId xmlns:a16="http://schemas.microsoft.com/office/drawing/2014/main" id="{20A47C36-7AA4-4793-8334-1DB979250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扩展内容：OpenCV、YOLO、VLM、机械臂、多机器人协同与先进导航</a:t>
            </a:r>
          </a:p>
        </p:txBody>
      </p:sp>
    </p:spTree>
    <p:extLst>
      <p:ext uri="{BB962C8B-B14F-4D97-AF65-F5344CB8AC3E}">
        <p14:creationId xmlns:p14="http://schemas.microsoft.com/office/powerpoint/2010/main" val="12906731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accent-4">
            <a:extLst xmlns:a="http://schemas.openxmlformats.org/drawingml/2006/main">
              <a:ext uri="{FF2B5EF4-FFF2-40B4-BE49-F238E27FC236}">
                <a16:creationId xmlns:a16="http://schemas.microsoft.com/office/drawing/2014/main" id="{0F652166-7CEC-4BFF-806F-09CB045D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"/>
            <a:ext cx="857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-4">
            <a:extLst xmlns:a="http://schemas.openxmlformats.org/drawingml/2006/main">
              <a:ext uri="{FF2B5EF4-FFF2-40B4-BE49-F238E27FC236}">
                <a16:creationId xmlns:a16="http://schemas.microsoft.com/office/drawing/2014/main" id="{5D81B767-A516-42E7-9AD3-B19EB2AD7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195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课堂主线 · 1–8 周</a:t>
            </a:r>
          </a:p>
        </p:txBody>
      </p:sp>
      <p:sp>
        <p:nvSpPr>
          <p:cNvPr id="3" name="title-4">
            <a:extLst xmlns:a="http://schemas.openxmlformats.org/drawingml/2006/main">
              <a:ext uri="{FF2B5EF4-FFF2-40B4-BE49-F238E27FC236}">
                <a16:creationId xmlns:a16="http://schemas.microsoft.com/office/drawing/2014/main" id="{06DC9432-D856-4A31-AA4A-DD28DF05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第 1–4 周：机器人系统基础与开发环境</a:t>
            </a:r>
          </a:p>
        </p:txBody>
      </p:sp>
      <p:sp>
        <p:nvSpPr>
          <p:cNvPr id="4" name="page-4">
            <a:extLst xmlns:a="http://schemas.openxmlformats.org/drawingml/2006/main">
              <a:ext uri="{FF2B5EF4-FFF2-40B4-BE49-F238E27FC236}">
                <a16:creationId xmlns:a16="http://schemas.microsoft.com/office/drawing/2014/main" id="{58A8EFB0-7D3D-497D-BEF0-A917926F2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4365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cxnSp>
        <p:nvCxnSpPr>
          <p:cNvPr id="22" name="timeline-rule"/>
          <p:cNvCxnSpPr/>
          <p:nvPr/>
        </p:nvCxnSpPr>
        <p:spPr>
          <a:xfrm xmlns:a="http://schemas.openxmlformats.org/drawingml/2006/main">
            <a:off x="1428750" y="3162300"/>
            <a:ext cx="93345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6" name="timeline-dot-0">
            <a:extLst xmlns:a="http://schemas.openxmlformats.org/drawingml/2006/main">
              <a:ext uri="{FF2B5EF4-FFF2-40B4-BE49-F238E27FC236}">
                <a16:creationId xmlns:a16="http://schemas.microsoft.com/office/drawing/2014/main" id="{55A87EE4-BFF2-48CE-807D-11B69381B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86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7" name="timeline-label-0">
            <a:extLst xmlns:a="http://schemas.openxmlformats.org/drawingml/2006/main">
              <a:ext uri="{FF2B5EF4-FFF2-40B4-BE49-F238E27FC236}">
                <a16:creationId xmlns:a16="http://schemas.microsoft.com/office/drawing/2014/main" id="{39DC5349-AD7B-4AC2-A0B5-88B9BF1D5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4384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第 1 周</a:t>
            </a:r>
          </a:p>
        </p:txBody>
      </p:sp>
      <p:sp>
        <p:nvSpPr>
          <p:cNvPr id="8" name="timeline-body-0">
            <a:extLst xmlns:a="http://schemas.openxmlformats.org/drawingml/2006/main">
              <a:ext uri="{FF2B5EF4-FFF2-40B4-BE49-F238E27FC236}">
                <a16:creationId xmlns:a16="http://schemas.microsoft.com/office/drawing/2014/main" id="{6A6FDD6C-D1F4-4553-BF3F-2230C5B3B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" y="381000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课程说明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机器人系统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移动机器人主线</a:t>
            </a:r>
          </a:p>
        </p:txBody>
      </p:sp>
      <p:sp>
        <p:nvSpPr>
          <p:cNvPr id="9" name="timeline-dot-1">
            <a:extLst xmlns:a="http://schemas.openxmlformats.org/drawingml/2006/main">
              <a:ext uri="{FF2B5EF4-FFF2-40B4-BE49-F238E27FC236}">
                <a16:creationId xmlns:a16="http://schemas.microsoft.com/office/drawing/2014/main" id="{13C76492-AFB5-4D88-82AB-BA52CE115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4050" y="3086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solidFill>
              <a:srgbClr val="111111"/>
            </a:solidFill>
            <a:prstDash val="solid"/>
          </a:ln>
        </p:spPr>
      </p:sp>
      <p:sp>
        <p:nvSpPr>
          <p:cNvPr id="10" name="timeline-label-1">
            <a:extLst xmlns:a="http://schemas.openxmlformats.org/drawingml/2006/main">
              <a:ext uri="{FF2B5EF4-FFF2-40B4-BE49-F238E27FC236}">
                <a16:creationId xmlns:a16="http://schemas.microsoft.com/office/drawing/2014/main" id="{1F5293D6-FC3A-4C5C-ACB3-F802B4345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0125" y="24384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第 2 周</a:t>
            </a:r>
          </a:p>
        </p:txBody>
      </p:sp>
      <p:sp>
        <p:nvSpPr>
          <p:cNvPr id="11" name="timeline-body-1">
            <a:extLst xmlns:a="http://schemas.openxmlformats.org/drawingml/2006/main">
              <a:ext uri="{FF2B5EF4-FFF2-40B4-BE49-F238E27FC236}">
                <a16:creationId xmlns:a16="http://schemas.microsoft.com/office/drawing/2014/main" id="{F2B69DF3-2DCA-4094-B903-DE0C5977F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9625" y="381000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Ubuntu 与 ROS2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环境搭建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LaTeX 入门</a:t>
            </a:r>
          </a:p>
        </p:txBody>
      </p:sp>
      <p:sp>
        <p:nvSpPr>
          <p:cNvPr id="12" name="timeline-dot-2">
            <a:extLst xmlns:a="http://schemas.openxmlformats.org/drawingml/2006/main">
              <a:ext uri="{FF2B5EF4-FFF2-40B4-BE49-F238E27FC236}">
                <a16:creationId xmlns:a16="http://schemas.microsoft.com/office/drawing/2014/main" id="{9CEBB844-E243-4FA9-A305-DEEECA10F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5550" y="3086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solidFill>
              <a:srgbClr val="111111"/>
            </a:solidFill>
            <a:prstDash val="solid"/>
          </a:ln>
        </p:spPr>
      </p:sp>
      <p:sp>
        <p:nvSpPr>
          <p:cNvPr id="13" name="timeline-label-2">
            <a:extLst xmlns:a="http://schemas.openxmlformats.org/drawingml/2006/main">
              <a:ext uri="{FF2B5EF4-FFF2-40B4-BE49-F238E27FC236}">
                <a16:creationId xmlns:a16="http://schemas.microsoft.com/office/drawing/2014/main" id="{35459A0A-C170-4735-996B-0F3558CA7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1625" y="24384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第 3 周</a:t>
            </a:r>
          </a:p>
        </p:txBody>
      </p:sp>
      <p:sp>
        <p:nvSpPr>
          <p:cNvPr id="14" name="timeline-body-2">
            <a:extLst xmlns:a="http://schemas.openxmlformats.org/drawingml/2006/main">
              <a:ext uri="{FF2B5EF4-FFF2-40B4-BE49-F238E27FC236}">
                <a16:creationId xmlns:a16="http://schemas.microsoft.com/office/drawing/2014/main" id="{8F512152-5D65-4564-B578-F65E73C9D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1125" y="381000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Node / Topic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Service / Launch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ROS2 编程</a:t>
            </a:r>
          </a:p>
        </p:txBody>
      </p:sp>
      <p:sp>
        <p:nvSpPr>
          <p:cNvPr id="15" name="timeline-dot-3">
            <a:extLst xmlns:a="http://schemas.openxmlformats.org/drawingml/2006/main">
              <a:ext uri="{FF2B5EF4-FFF2-40B4-BE49-F238E27FC236}">
                <a16:creationId xmlns:a16="http://schemas.microsoft.com/office/drawing/2014/main" id="{13FFA8BD-1D79-48A7-864E-DACFC39B7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086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solidFill>
              <a:srgbClr val="111111"/>
            </a:solidFill>
            <a:prstDash val="solid"/>
          </a:ln>
        </p:spPr>
      </p:sp>
      <p:sp>
        <p:nvSpPr>
          <p:cNvPr id="16" name="timeline-label-3">
            <a:extLst xmlns:a="http://schemas.openxmlformats.org/drawingml/2006/main">
              <a:ext uri="{FF2B5EF4-FFF2-40B4-BE49-F238E27FC236}">
                <a16:creationId xmlns:a16="http://schemas.microsoft.com/office/drawing/2014/main" id="{8E30A22C-FC22-4CAD-93DC-28FD30725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4384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第 4 周</a:t>
            </a:r>
          </a:p>
        </p:txBody>
      </p:sp>
      <p:sp>
        <p:nvSpPr>
          <p:cNvPr id="17" name="timeline-body-3">
            <a:extLst xmlns:a="http://schemas.openxmlformats.org/drawingml/2006/main">
              <a:ext uri="{FF2B5EF4-FFF2-40B4-BE49-F238E27FC236}">
                <a16:creationId xmlns:a16="http://schemas.microsoft.com/office/drawing/2014/main" id="{7AA1B69C-F250-4486-857D-2D84D0CFA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381000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Gazebo / TF / RViz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机器人模型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运动控制</a:t>
            </a:r>
          </a:p>
        </p:txBody>
      </p:sp>
    </p:spTree>
    <p:extLst>
      <p:ext uri="{BB962C8B-B14F-4D97-AF65-F5344CB8AC3E}">
        <p14:creationId xmlns:p14="http://schemas.microsoft.com/office/powerpoint/2010/main" val="2444757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accent-5">
            <a:extLst xmlns:a="http://schemas.openxmlformats.org/drawingml/2006/main">
              <a:ext uri="{FF2B5EF4-FFF2-40B4-BE49-F238E27FC236}">
                <a16:creationId xmlns:a16="http://schemas.microsoft.com/office/drawing/2014/main" id="{D034CA0F-268D-4A31-A98C-B2AB566DF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"/>
            <a:ext cx="857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-5">
            <a:extLst xmlns:a="http://schemas.openxmlformats.org/drawingml/2006/main">
              <a:ext uri="{FF2B5EF4-FFF2-40B4-BE49-F238E27FC236}">
                <a16:creationId xmlns:a16="http://schemas.microsoft.com/office/drawing/2014/main" id="{9326BA51-3904-47DC-8224-399C2A79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195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课堂主线 · 1–8 周</a:t>
            </a:r>
          </a:p>
        </p:txBody>
      </p:sp>
      <p:sp>
        <p:nvSpPr>
          <p:cNvPr id="3" name="title-5">
            <a:extLst xmlns:a="http://schemas.openxmlformats.org/drawingml/2006/main">
              <a:ext uri="{FF2B5EF4-FFF2-40B4-BE49-F238E27FC236}">
                <a16:creationId xmlns:a16="http://schemas.microsoft.com/office/drawing/2014/main" id="{4F61A984-CF56-412E-8BD0-186ED80CA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第 5–8 周：感知、定位、导航与系统集成</a:t>
            </a:r>
          </a:p>
        </p:txBody>
      </p:sp>
      <p:sp>
        <p:nvSpPr>
          <p:cNvPr id="4" name="page-5">
            <a:extLst xmlns:a="http://schemas.openxmlformats.org/drawingml/2006/main">
              <a:ext uri="{FF2B5EF4-FFF2-40B4-BE49-F238E27FC236}">
                <a16:creationId xmlns:a16="http://schemas.microsoft.com/office/drawing/2014/main" id="{3CE265E9-F917-4642-9CF1-13CEBF7F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4365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cxnSp>
        <p:nvCxnSpPr>
          <p:cNvPr id="22" name="timeline-rule"/>
          <p:cNvCxnSpPr/>
          <p:nvPr/>
        </p:nvCxnSpPr>
        <p:spPr>
          <a:xfrm xmlns:a="http://schemas.openxmlformats.org/drawingml/2006/main">
            <a:off x="1428750" y="3162300"/>
            <a:ext cx="93345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6" name="timeline-dot-0">
            <a:extLst xmlns:a="http://schemas.openxmlformats.org/drawingml/2006/main">
              <a:ext uri="{FF2B5EF4-FFF2-40B4-BE49-F238E27FC236}">
                <a16:creationId xmlns:a16="http://schemas.microsoft.com/office/drawing/2014/main" id="{BF52FAF2-F7ED-4B4B-BFB0-B6B1A97C5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86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7" name="timeline-label-0">
            <a:extLst xmlns:a="http://schemas.openxmlformats.org/drawingml/2006/main">
              <a:ext uri="{FF2B5EF4-FFF2-40B4-BE49-F238E27FC236}">
                <a16:creationId xmlns:a16="http://schemas.microsoft.com/office/drawing/2014/main" id="{DBA1EF0C-CBF6-4185-8C9E-3D2B79D09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4384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第 5 周</a:t>
            </a:r>
          </a:p>
        </p:txBody>
      </p:sp>
      <p:sp>
        <p:nvSpPr>
          <p:cNvPr id="8" name="timeline-body-0">
            <a:extLst xmlns:a="http://schemas.openxmlformats.org/drawingml/2006/main">
              <a:ext uri="{FF2B5EF4-FFF2-40B4-BE49-F238E27FC236}">
                <a16:creationId xmlns:a16="http://schemas.microsoft.com/office/drawing/2014/main" id="{D7AE0932-D0BF-47CD-B24D-959F91230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" y="381000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里程计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激光雷达 / IMU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传感器数据</a:t>
            </a:r>
          </a:p>
        </p:txBody>
      </p:sp>
      <p:sp>
        <p:nvSpPr>
          <p:cNvPr id="9" name="timeline-dot-1">
            <a:extLst xmlns:a="http://schemas.openxmlformats.org/drawingml/2006/main">
              <a:ext uri="{FF2B5EF4-FFF2-40B4-BE49-F238E27FC236}">
                <a16:creationId xmlns:a16="http://schemas.microsoft.com/office/drawing/2014/main" id="{83E8E0B6-C1BF-4886-B2C2-B9F3BAF61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4050" y="3086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solidFill>
              <a:srgbClr val="111111"/>
            </a:solidFill>
            <a:prstDash val="solid"/>
          </a:ln>
        </p:spPr>
      </p:sp>
      <p:sp>
        <p:nvSpPr>
          <p:cNvPr id="10" name="timeline-label-1">
            <a:extLst xmlns:a="http://schemas.openxmlformats.org/drawingml/2006/main">
              <a:ext uri="{FF2B5EF4-FFF2-40B4-BE49-F238E27FC236}">
                <a16:creationId xmlns:a16="http://schemas.microsoft.com/office/drawing/2014/main" id="{9A9A662B-08FE-4EA0-BBAA-6818DAABB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0125" y="24384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第 6 周</a:t>
            </a:r>
          </a:p>
        </p:txBody>
      </p:sp>
      <p:sp>
        <p:nvSpPr>
          <p:cNvPr id="11" name="timeline-body-1">
            <a:extLst xmlns:a="http://schemas.openxmlformats.org/drawingml/2006/main">
              <a:ext uri="{FF2B5EF4-FFF2-40B4-BE49-F238E27FC236}">
                <a16:creationId xmlns:a16="http://schemas.microsoft.com/office/drawing/2014/main" id="{48DFDFAF-8BC6-42BF-8FF5-CCADEB096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9625" y="381000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SLAM 建图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定位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地图质量分析</a:t>
            </a:r>
          </a:p>
        </p:txBody>
      </p:sp>
      <p:sp>
        <p:nvSpPr>
          <p:cNvPr id="12" name="timeline-dot-2">
            <a:extLst xmlns:a="http://schemas.openxmlformats.org/drawingml/2006/main">
              <a:ext uri="{FF2B5EF4-FFF2-40B4-BE49-F238E27FC236}">
                <a16:creationId xmlns:a16="http://schemas.microsoft.com/office/drawing/2014/main" id="{98CB0A56-B989-4858-BDBB-05481C794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5550" y="3086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solidFill>
              <a:srgbClr val="111111"/>
            </a:solidFill>
            <a:prstDash val="solid"/>
          </a:ln>
        </p:spPr>
      </p:sp>
      <p:sp>
        <p:nvSpPr>
          <p:cNvPr id="13" name="timeline-label-2">
            <a:extLst xmlns:a="http://schemas.openxmlformats.org/drawingml/2006/main">
              <a:ext uri="{FF2B5EF4-FFF2-40B4-BE49-F238E27FC236}">
                <a16:creationId xmlns:a16="http://schemas.microsoft.com/office/drawing/2014/main" id="{26053B41-2C40-4A19-BFE7-E80D863D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1625" y="24384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第 7 周</a:t>
            </a:r>
          </a:p>
        </p:txBody>
      </p:sp>
      <p:sp>
        <p:nvSpPr>
          <p:cNvPr id="14" name="timeline-body-2">
            <a:extLst xmlns:a="http://schemas.openxmlformats.org/drawingml/2006/main">
              <a:ext uri="{FF2B5EF4-FFF2-40B4-BE49-F238E27FC236}">
                <a16:creationId xmlns:a16="http://schemas.microsoft.com/office/drawing/2014/main" id="{E56612A2-5AA3-462F-843C-B657D293B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1125" y="381000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A* / Dijkstra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Nav2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路径与行为</a:t>
            </a:r>
          </a:p>
        </p:txBody>
      </p:sp>
      <p:sp>
        <p:nvSpPr>
          <p:cNvPr id="15" name="timeline-dot-3">
            <a:extLst xmlns:a="http://schemas.openxmlformats.org/drawingml/2006/main">
              <a:ext uri="{FF2B5EF4-FFF2-40B4-BE49-F238E27FC236}">
                <a16:creationId xmlns:a16="http://schemas.microsoft.com/office/drawing/2014/main" id="{D0DCCEF2-ECFD-4863-A08E-83228F866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086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solidFill>
              <a:srgbClr val="111111"/>
            </a:solidFill>
            <a:prstDash val="solid"/>
          </a:ln>
        </p:spPr>
      </p:sp>
      <p:sp>
        <p:nvSpPr>
          <p:cNvPr id="16" name="timeline-label-3">
            <a:extLst xmlns:a="http://schemas.openxmlformats.org/drawingml/2006/main">
              <a:ext uri="{FF2B5EF4-FFF2-40B4-BE49-F238E27FC236}">
                <a16:creationId xmlns:a16="http://schemas.microsoft.com/office/drawing/2014/main" id="{49805BC8-66EC-47D5-94B7-B22DE40E3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4384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第 8 周</a:t>
            </a:r>
          </a:p>
        </p:txBody>
      </p:sp>
      <p:sp>
        <p:nvSpPr>
          <p:cNvPr id="17" name="timeline-body-3">
            <a:extLst xmlns:a="http://schemas.openxmlformats.org/drawingml/2006/main">
              <a:ext uri="{FF2B5EF4-FFF2-40B4-BE49-F238E27FC236}">
                <a16:creationId xmlns:a16="http://schemas.microsoft.com/office/drawing/2014/main" id="{12C48984-D8A5-4060-B98A-BE1608232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381000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OpenCV / YOLO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系统集成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项目启动</a:t>
            </a:r>
          </a:p>
        </p:txBody>
      </p:sp>
    </p:spTree>
    <p:extLst>
      <p:ext uri="{BB962C8B-B14F-4D97-AF65-F5344CB8AC3E}">
        <p14:creationId xmlns:p14="http://schemas.microsoft.com/office/powerpoint/2010/main" val="19798518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accent-6">
            <a:extLst xmlns:a="http://schemas.openxmlformats.org/drawingml/2006/main">
              <a:ext uri="{FF2B5EF4-FFF2-40B4-BE49-F238E27FC236}">
                <a16:creationId xmlns:a16="http://schemas.microsoft.com/office/drawing/2014/main" id="{FB03BB31-6448-4931-B256-0621122A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"/>
            <a:ext cx="857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-6">
            <a:extLst xmlns:a="http://schemas.openxmlformats.org/drawingml/2006/main">
              <a:ext uri="{FF2B5EF4-FFF2-40B4-BE49-F238E27FC236}">
                <a16:creationId xmlns:a16="http://schemas.microsoft.com/office/drawing/2014/main" id="{941D5819-4ED9-4184-96E8-C408DF821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195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实验主线 · 2–17 周</a:t>
            </a:r>
          </a:p>
        </p:txBody>
      </p:sp>
      <p:sp>
        <p:nvSpPr>
          <p:cNvPr id="3" name="title-6">
            <a:extLst xmlns:a="http://schemas.openxmlformats.org/drawingml/2006/main">
              <a:ext uri="{FF2B5EF4-FFF2-40B4-BE49-F238E27FC236}">
                <a16:creationId xmlns:a16="http://schemas.microsoft.com/office/drawing/2014/main" id="{38D80881-05CE-4DEA-8ED4-A12E4EFBC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第 2–17 周：实验训练与项目实践贯穿学期</a:t>
            </a:r>
          </a:p>
        </p:txBody>
      </p:sp>
      <p:sp>
        <p:nvSpPr>
          <p:cNvPr id="4" name="page-6">
            <a:extLst xmlns:a="http://schemas.openxmlformats.org/drawingml/2006/main">
              <a:ext uri="{FF2B5EF4-FFF2-40B4-BE49-F238E27FC236}">
                <a16:creationId xmlns:a16="http://schemas.microsoft.com/office/drawing/2014/main" id="{8DAA43E4-B37F-4050-850C-E64EF6D63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4365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" name="lab-lead">
            <a:extLst xmlns:a="http://schemas.openxmlformats.org/drawingml/2006/main">
              <a:ext uri="{FF2B5EF4-FFF2-40B4-BE49-F238E27FC236}">
                <a16:creationId xmlns:a16="http://schemas.microsoft.com/office/drawing/2014/main" id="{80EEB8AD-BDC4-4656-81BD-411E0D409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0495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第 2 周起开展连续实验，课堂教学结束后继续推进综合项目。</a:t>
            </a:r>
          </a:p>
        </p:txBody>
      </p:sp>
      <p:cxnSp>
        <p:nvCxnSpPr>
          <p:cNvPr id="29" name="lab-timeline"/>
          <p:cNvCxnSpPr/>
          <p:nvPr/>
        </p:nvCxnSpPr>
        <p:spPr>
          <a:xfrm xmlns:a="http://schemas.openxmlformats.org/drawingml/2006/main">
            <a:off x="666750" y="2952750"/>
            <a:ext cx="108585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B8BCC4"/>
            </a:solidFill>
            <a:prstDash val="solid"/>
          </a:ln>
        </p:spPr>
      </p:cxnSp>
      <p:sp>
        <p:nvSpPr>
          <p:cNvPr id="7" name="lab-band-0">
            <a:extLst xmlns:a="http://schemas.openxmlformats.org/drawingml/2006/main">
              <a:ext uri="{FF2B5EF4-FFF2-40B4-BE49-F238E27FC236}">
                <a16:creationId xmlns:a16="http://schemas.microsoft.com/office/drawing/2014/main" id="{BAC94019-F021-4C8C-BAC9-93D18291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19375"/>
            <a:ext cx="24765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lab-weeks-0">
            <a:extLst xmlns:a="http://schemas.openxmlformats.org/drawingml/2006/main">
              <a:ext uri="{FF2B5EF4-FFF2-40B4-BE49-F238E27FC236}">
                <a16:creationId xmlns:a16="http://schemas.microsoft.com/office/drawing/2014/main" id="{99C2D693-AD5D-47BF-A856-DA5759E0D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8130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722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W2–4</a:t>
            </a:r>
          </a:p>
        </p:txBody>
      </p:sp>
      <p:sp>
        <p:nvSpPr>
          <p:cNvPr id="9" name="lab-title-0">
            <a:extLst xmlns:a="http://schemas.openxmlformats.org/drawingml/2006/main">
              <a:ext uri="{FF2B5EF4-FFF2-40B4-BE49-F238E27FC236}">
                <a16:creationId xmlns:a16="http://schemas.microsoft.com/office/drawing/2014/main" id="{C798425A-6B26-44E7-B4CA-76F532FC9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2247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基础实验</a:t>
            </a:r>
          </a:p>
        </p:txBody>
      </p:sp>
      <p:sp>
        <p:nvSpPr>
          <p:cNvPr id="10" name="lab-body-0">
            <a:extLst xmlns:a="http://schemas.openxmlformats.org/drawingml/2006/main">
              <a:ext uri="{FF2B5EF4-FFF2-40B4-BE49-F238E27FC236}">
                <a16:creationId xmlns:a16="http://schemas.microsoft.com/office/drawing/2014/main" id="{E9D0AF58-9B69-4244-9B82-F1622CBC9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71950"/>
            <a:ext cx="2133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环境、通信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仿真、运动控制</a:t>
            </a:r>
          </a:p>
        </p:txBody>
      </p:sp>
      <p:sp>
        <p:nvSpPr>
          <p:cNvPr id="11" name="lab-band-1">
            <a:extLst xmlns:a="http://schemas.openxmlformats.org/drawingml/2006/main">
              <a:ext uri="{FF2B5EF4-FFF2-40B4-BE49-F238E27FC236}">
                <a16:creationId xmlns:a16="http://schemas.microsoft.com/office/drawing/2014/main" id="{CF7CD358-F929-4C0D-8F52-1008DD804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619375"/>
            <a:ext cx="24765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lab-weeks-1">
            <a:extLst xmlns:a="http://schemas.openxmlformats.org/drawingml/2006/main">
              <a:ext uri="{FF2B5EF4-FFF2-40B4-BE49-F238E27FC236}">
                <a16:creationId xmlns:a16="http://schemas.microsoft.com/office/drawing/2014/main" id="{FF3BA828-C0A8-4E4D-B690-DBDA95775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78130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722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W5–8</a:t>
            </a:r>
          </a:p>
        </p:txBody>
      </p:sp>
      <p:sp>
        <p:nvSpPr>
          <p:cNvPr id="13" name="lab-title-1">
            <a:extLst xmlns:a="http://schemas.openxmlformats.org/drawingml/2006/main">
              <a:ext uri="{FF2B5EF4-FFF2-40B4-BE49-F238E27FC236}">
                <a16:creationId xmlns:a16="http://schemas.microsoft.com/office/drawing/2014/main" id="{C8D455B3-8BD9-4B8F-B7D5-EDBC4DA33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638550"/>
            <a:ext cx="2247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感知与导航实验</a:t>
            </a:r>
          </a:p>
        </p:txBody>
      </p:sp>
      <p:sp>
        <p:nvSpPr>
          <p:cNvPr id="14" name="lab-body-1">
            <a:extLst xmlns:a="http://schemas.openxmlformats.org/drawingml/2006/main">
              <a:ext uri="{FF2B5EF4-FFF2-40B4-BE49-F238E27FC236}">
                <a16:creationId xmlns:a16="http://schemas.microsoft.com/office/drawing/2014/main" id="{D27B383D-9F4F-4F5D-A9E8-A6DAC10E6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4171950"/>
            <a:ext cx="2133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传感器、SLAM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定位、Nav2</a:t>
            </a:r>
          </a:p>
        </p:txBody>
      </p:sp>
      <p:sp>
        <p:nvSpPr>
          <p:cNvPr id="15" name="lab-band-2">
            <a:extLst xmlns:a="http://schemas.openxmlformats.org/drawingml/2006/main">
              <a:ext uri="{FF2B5EF4-FFF2-40B4-BE49-F238E27FC236}">
                <a16:creationId xmlns:a16="http://schemas.microsoft.com/office/drawing/2014/main" id="{38834345-5807-4253-9270-DF55E6CFC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619375"/>
            <a:ext cx="24765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lab-weeks-2">
            <a:extLst xmlns:a="http://schemas.openxmlformats.org/drawingml/2006/main">
              <a:ext uri="{FF2B5EF4-FFF2-40B4-BE49-F238E27FC236}">
                <a16:creationId xmlns:a16="http://schemas.microsoft.com/office/drawing/2014/main" id="{3F2A8FD9-D64F-41A8-A0E0-EDAE02552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78130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722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W9–12</a:t>
            </a:r>
          </a:p>
        </p:txBody>
      </p:sp>
      <p:sp>
        <p:nvSpPr>
          <p:cNvPr id="17" name="lab-title-2">
            <a:extLst xmlns:a="http://schemas.openxmlformats.org/drawingml/2006/main">
              <a:ext uri="{FF2B5EF4-FFF2-40B4-BE49-F238E27FC236}">
                <a16:creationId xmlns:a16="http://schemas.microsoft.com/office/drawing/2014/main" id="{BFD5CFCC-9519-4B08-9A1F-3CB4EF9C9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3638550"/>
            <a:ext cx="2247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系统集成训练</a:t>
            </a:r>
          </a:p>
        </p:txBody>
      </p:sp>
      <p:sp>
        <p:nvSpPr>
          <p:cNvPr id="18" name="lab-body-2">
            <a:extLst xmlns:a="http://schemas.openxmlformats.org/drawingml/2006/main">
              <a:ext uri="{FF2B5EF4-FFF2-40B4-BE49-F238E27FC236}">
                <a16:creationId xmlns:a16="http://schemas.microsoft.com/office/drawing/2014/main" id="{827E8DA6-B040-4B50-92DF-6FFFC417D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4171950"/>
            <a:ext cx="2133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视觉与智能模块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选题、方案、联调</a:t>
            </a:r>
          </a:p>
        </p:txBody>
      </p:sp>
      <p:sp>
        <p:nvSpPr>
          <p:cNvPr id="19" name="lab-band-3">
            <a:extLst xmlns:a="http://schemas.openxmlformats.org/drawingml/2006/main">
              <a:ext uri="{FF2B5EF4-FFF2-40B4-BE49-F238E27FC236}">
                <a16:creationId xmlns:a16="http://schemas.microsoft.com/office/drawing/2014/main" id="{2DF3E99F-CE6C-45A0-A36E-5A0B68E63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19375"/>
            <a:ext cx="34290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lab-weeks-3">
            <a:extLst xmlns:a="http://schemas.openxmlformats.org/drawingml/2006/main">
              <a:ext uri="{FF2B5EF4-FFF2-40B4-BE49-F238E27FC236}">
                <a16:creationId xmlns:a16="http://schemas.microsoft.com/office/drawing/2014/main" id="{16A84E61-4080-4CB9-8C4A-652B5E8C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7813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722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W13–17</a:t>
            </a:r>
          </a:p>
        </p:txBody>
      </p:sp>
      <p:sp>
        <p:nvSpPr>
          <p:cNvPr id="21" name="lab-title-3">
            <a:extLst xmlns:a="http://schemas.openxmlformats.org/drawingml/2006/main">
              <a:ext uri="{FF2B5EF4-FFF2-40B4-BE49-F238E27FC236}">
                <a16:creationId xmlns:a16="http://schemas.microsoft.com/office/drawing/2014/main" id="{25F400BB-2550-47A9-9C06-0091965DD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638550"/>
            <a:ext cx="320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综合项目</a:t>
            </a:r>
          </a:p>
        </p:txBody>
      </p:sp>
      <p:sp>
        <p:nvSpPr>
          <p:cNvPr id="22" name="lab-body-3">
            <a:extLst xmlns:a="http://schemas.openxmlformats.org/drawingml/2006/main">
              <a:ext uri="{FF2B5EF4-FFF2-40B4-BE49-F238E27FC236}">
                <a16:creationId xmlns:a16="http://schemas.microsoft.com/office/drawing/2014/main" id="{FE9C4168-72DC-4DD2-8537-F8C9F7A8C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171950"/>
            <a:ext cx="30861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实现、测试、迭代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演示、报告与答辩</a:t>
            </a:r>
          </a:p>
        </p:txBody>
      </p:sp>
      <p:sp>
        <p:nvSpPr>
          <p:cNvPr id="23" name="lab-close">
            <a:extLst xmlns:a="http://schemas.openxmlformats.org/drawingml/2006/main">
              <a:ext uri="{FF2B5EF4-FFF2-40B4-BE49-F238E27FC236}">
                <a16:creationId xmlns:a16="http://schemas.microsoft.com/office/drawing/2014/main" id="{D6FAA0E3-EA49-47E7-AA9D-3EC29E94A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各阶段均需保留可复现代码、实验记录与分析证据。</a:t>
            </a:r>
          </a:p>
        </p:txBody>
      </p:sp>
    </p:spTree>
    <p:extLst>
      <p:ext uri="{BB962C8B-B14F-4D97-AF65-F5344CB8AC3E}">
        <p14:creationId xmlns:p14="http://schemas.microsoft.com/office/powerpoint/2010/main" val="11014544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accent-7">
            <a:extLst xmlns:a="http://schemas.openxmlformats.org/drawingml/2006/main">
              <a:ext uri="{FF2B5EF4-FFF2-40B4-BE49-F238E27FC236}">
                <a16:creationId xmlns:a16="http://schemas.microsoft.com/office/drawing/2014/main" id="{FF61F8A9-4ECE-47AF-B3D6-6692A7199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"/>
            <a:ext cx="857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-7">
            <a:extLst xmlns:a="http://schemas.openxmlformats.org/drawingml/2006/main">
              <a:ext uri="{FF2B5EF4-FFF2-40B4-BE49-F238E27FC236}">
                <a16:creationId xmlns:a16="http://schemas.microsoft.com/office/drawing/2014/main" id="{1A264A24-1BAD-4C7C-9060-490F95E9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195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作业分类与占比</a:t>
            </a:r>
          </a:p>
        </p:txBody>
      </p:sp>
      <p:sp>
        <p:nvSpPr>
          <p:cNvPr id="3" name="title-7">
            <a:extLst xmlns:a="http://schemas.openxmlformats.org/drawingml/2006/main">
              <a:ext uri="{FF2B5EF4-FFF2-40B4-BE49-F238E27FC236}">
                <a16:creationId xmlns:a16="http://schemas.microsoft.com/office/drawing/2014/main" id="{E212874F-3733-4D23-AA96-F3EDCF3E7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每周作业分为实验报告与论文研读报告</a:t>
            </a:r>
          </a:p>
        </p:txBody>
      </p:sp>
      <p:sp>
        <p:nvSpPr>
          <p:cNvPr id="4" name="page-7">
            <a:extLst xmlns:a="http://schemas.openxmlformats.org/drawingml/2006/main">
              <a:ext uri="{FF2B5EF4-FFF2-40B4-BE49-F238E27FC236}">
                <a16:creationId xmlns:a16="http://schemas.microsoft.com/office/drawing/2014/main" id="{8864C6D0-64D9-4FDE-825A-377DA3219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4365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5" name="report-panel">
            <a:extLst xmlns:a="http://schemas.openxmlformats.org/drawingml/2006/main">
              <a:ext uri="{FF2B5EF4-FFF2-40B4-BE49-F238E27FC236}">
                <a16:creationId xmlns:a16="http://schemas.microsoft.com/office/drawing/2014/main" id="{BCB0B49A-9A9C-4178-981A-E3A2B4A08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5219700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3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paper-panel">
            <a:extLst xmlns:a="http://schemas.openxmlformats.org/drawingml/2006/main">
              <a:ext uri="{FF2B5EF4-FFF2-40B4-BE49-F238E27FC236}">
                <a16:creationId xmlns:a16="http://schemas.microsoft.com/office/drawing/2014/main" id="{1E47963E-14BE-4D1E-8C5D-3DB79D2B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952625"/>
            <a:ext cx="5219700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eport-title">
            <a:extLst xmlns:a="http://schemas.openxmlformats.org/drawingml/2006/main">
              <a:ext uri="{FF2B5EF4-FFF2-40B4-BE49-F238E27FC236}">
                <a16:creationId xmlns:a16="http://schemas.microsoft.com/office/drawing/2014/main" id="{C8BDC88F-12E0-4B05-926B-2C3829FF7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05050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实验报告 · 40%</a:t>
            </a:r>
          </a:p>
        </p:txBody>
      </p:sp>
      <p:sp>
        <p:nvSpPr>
          <p:cNvPr id="8" name="report-body">
            <a:extLst xmlns:a="http://schemas.openxmlformats.org/drawingml/2006/main">
              <a:ext uri="{FF2B5EF4-FFF2-40B4-BE49-F238E27FC236}">
                <a16:creationId xmlns:a16="http://schemas.microsoft.com/office/drawing/2014/main" id="{8BFEEFE4-E278-40EF-B8AE-30EF3BA51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28950"/>
            <a:ext cx="4191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对应指定实验周</a:t>
            </a:r>
          </a:p>
          <a:p xmlns:a="http://schemas.openxmlformats.org/drawingml/2006/main">
            <a:pPr algn="l">
              <a:def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记录环境、方法与参数</a:t>
            </a:r>
          </a:p>
          <a:p xmlns:a="http://schemas.openxmlformats.org/drawingml/2006/main">
            <a:pPr algn="l">
              <a:def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呈现结果、图表与异常</a:t>
            </a:r>
          </a:p>
          <a:p xmlns:a="http://schemas.openxmlformats.org/drawingml/2006/main">
            <a:pPr algn="l">
              <a:def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完成分析、反思与改进</a:t>
            </a:r>
          </a:p>
        </p:txBody>
      </p:sp>
      <p:sp>
        <p:nvSpPr>
          <p:cNvPr id="9" name="paper-title">
            <a:extLst xmlns:a="http://schemas.openxmlformats.org/drawingml/2006/main">
              <a:ext uri="{FF2B5EF4-FFF2-40B4-BE49-F238E27FC236}">
                <a16:creationId xmlns:a16="http://schemas.microsoft.com/office/drawing/2014/main" id="{040D40B9-97D1-4928-BCBA-D4CE4ADDD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0505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论文研读报告 · 30%</a:t>
            </a:r>
          </a:p>
        </p:txBody>
      </p:sp>
      <p:sp>
        <p:nvSpPr>
          <p:cNvPr id="10" name="paper-body">
            <a:extLst xmlns:a="http://schemas.openxmlformats.org/drawingml/2006/main">
              <a:ext uri="{FF2B5EF4-FFF2-40B4-BE49-F238E27FC236}">
                <a16:creationId xmlns:a16="http://schemas.microsoft.com/office/drawing/2014/main" id="{A0F98596-A669-4DB9-A684-37A791AAF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028950"/>
            <a:ext cx="4191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对应指定阅读周</a:t>
            </a:r>
          </a:p>
          <a:p xmlns:a="http://schemas.openxmlformats.org/drawingml/2006/main">
            <a:pPr algn="l">
              <a:def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概括研究问题与主要贡献</a:t>
            </a:r>
          </a:p>
          <a:p xmlns:a="http://schemas.openxmlformats.org/drawingml/2006/main">
            <a:pPr algn="l">
              <a:def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分析方法、假设与实验依据</a:t>
            </a:r>
          </a:p>
          <a:p xmlns:a="http://schemas.openxmlformats.org/drawingml/2006/main">
            <a:pPr algn="l">
              <a:def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讨论局限、启示与可复现性</a:t>
            </a:r>
          </a:p>
        </p:txBody>
      </p:sp>
      <p:sp>
        <p:nvSpPr>
          <p:cNvPr id="11" name="assignment-standard">
            <a:extLst xmlns:a="http://schemas.openxmlformats.org/drawingml/2006/main">
              <a:ext uri="{FF2B5EF4-FFF2-40B4-BE49-F238E27FC236}">
                <a16:creationId xmlns:a16="http://schemas.microsoft.com/office/drawing/2014/main" id="{C1475BA7-9BD7-47DC-86C8-A38A720CD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7690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两类周作业合计占课程成绩 70%，具体任务清单按周发布。</a:t>
            </a:r>
          </a:p>
        </p:txBody>
      </p:sp>
    </p:spTree>
    <p:extLst>
      <p:ext uri="{BB962C8B-B14F-4D97-AF65-F5344CB8AC3E}">
        <p14:creationId xmlns:p14="http://schemas.microsoft.com/office/powerpoint/2010/main" val="17658354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accent-8">
            <a:extLst xmlns:a="http://schemas.openxmlformats.org/drawingml/2006/main">
              <a:ext uri="{FF2B5EF4-FFF2-40B4-BE49-F238E27FC236}">
                <a16:creationId xmlns:a16="http://schemas.microsoft.com/office/drawing/2014/main" id="{16E59D8C-231A-4845-B080-A9A3F3A10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"/>
            <a:ext cx="857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-8">
            <a:extLst xmlns:a="http://schemas.openxmlformats.org/drawingml/2006/main">
              <a:ext uri="{FF2B5EF4-FFF2-40B4-BE49-F238E27FC236}">
                <a16:creationId xmlns:a16="http://schemas.microsoft.com/office/drawing/2014/main" id="{B0AB091C-2B8C-4A9A-9144-6D5750A8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195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作业提交规范</a:t>
            </a:r>
          </a:p>
        </p:txBody>
      </p:sp>
      <p:sp>
        <p:nvSpPr>
          <p:cNvPr id="3" name="title-8">
            <a:extLst xmlns:a="http://schemas.openxmlformats.org/drawingml/2006/main">
              <a:ext uri="{FF2B5EF4-FFF2-40B4-BE49-F238E27FC236}">
                <a16:creationId xmlns:a16="http://schemas.microsoft.com/office/drawing/2014/main" id="{5B633ECC-CDE9-4570-A42F-4139FF01B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所有书面作业使用 LaTeX 编写并提交 PDF</a:t>
            </a:r>
          </a:p>
        </p:txBody>
      </p:sp>
      <p:sp>
        <p:nvSpPr>
          <p:cNvPr id="4" name="page-8">
            <a:extLst xmlns:a="http://schemas.openxmlformats.org/drawingml/2006/main">
              <a:ext uri="{FF2B5EF4-FFF2-40B4-BE49-F238E27FC236}">
                <a16:creationId xmlns:a16="http://schemas.microsoft.com/office/drawing/2014/main" id="{DDF1D41E-A2BD-4585-BFE5-F016A6BAA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4365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5" name="latex-num-0">
            <a:extLst xmlns:a="http://schemas.openxmlformats.org/drawingml/2006/main">
              <a:ext uri="{FF2B5EF4-FFF2-40B4-BE49-F238E27FC236}">
                <a16:creationId xmlns:a16="http://schemas.microsoft.com/office/drawing/2014/main" id="{A72C21D4-AA34-4CD3-A066-2B7AA7B6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7810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28" name="latex-rule-0"/>
          <p:cNvCxnSpPr/>
          <p:nvPr/>
        </p:nvCxnSpPr>
        <p:spPr>
          <a:xfrm xmlns:a="http://schemas.openxmlformats.org/drawingml/2006/main">
            <a:off x="609600" y="2724150"/>
            <a:ext cx="23622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7" name="latex-title-0">
            <a:extLst xmlns:a="http://schemas.openxmlformats.org/drawingml/2006/main">
              <a:ext uri="{FF2B5EF4-FFF2-40B4-BE49-F238E27FC236}">
                <a16:creationId xmlns:a16="http://schemas.microsoft.com/office/drawing/2014/main" id="{A59A9243-8E85-4363-8F37-9AAE05245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2362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学习模板</a:t>
            </a:r>
          </a:p>
        </p:txBody>
      </p:sp>
      <p:sp>
        <p:nvSpPr>
          <p:cNvPr id="8" name="latex-body-0">
            <a:extLst xmlns:a="http://schemas.openxmlformats.org/drawingml/2006/main">
              <a:ext uri="{FF2B5EF4-FFF2-40B4-BE49-F238E27FC236}">
                <a16:creationId xmlns:a16="http://schemas.microsoft.com/office/drawing/2014/main" id="{9125BEC9-EF7F-42D0-BD18-64ECE6D4A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238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课堂讲解 LaTeX 基础</a:t>
            </a:r>
          </a:p>
          <a:p xmlns:a="http://schemas.openxmlformats.org/drawingml/2006/main">
            <a:pPr algn="l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使用统一报告结构</a:t>
            </a:r>
          </a:p>
        </p:txBody>
      </p:sp>
      <p:sp>
        <p:nvSpPr>
          <p:cNvPr id="9" name="latex-num-1">
            <a:extLst xmlns:a="http://schemas.openxmlformats.org/drawingml/2006/main">
              <a:ext uri="{FF2B5EF4-FFF2-40B4-BE49-F238E27FC236}">
                <a16:creationId xmlns:a16="http://schemas.microsoft.com/office/drawing/2014/main" id="{2F122A80-A2DF-4CBA-9BBC-A0F8146EF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038350"/>
            <a:ext cx="7810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32" name="latex-rule-1"/>
          <p:cNvCxnSpPr/>
          <p:nvPr/>
        </p:nvCxnSpPr>
        <p:spPr>
          <a:xfrm xmlns:a="http://schemas.openxmlformats.org/drawingml/2006/main">
            <a:off x="3486150" y="2724150"/>
            <a:ext cx="23622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11" name="latex-title-1">
            <a:extLst xmlns:a="http://schemas.openxmlformats.org/drawingml/2006/main">
              <a:ext uri="{FF2B5EF4-FFF2-40B4-BE49-F238E27FC236}">
                <a16:creationId xmlns:a16="http://schemas.microsoft.com/office/drawing/2014/main" id="{D70E13D9-6CD6-44B5-8FD0-A77B11686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09900"/>
            <a:ext cx="2362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组织证据</a:t>
            </a:r>
          </a:p>
        </p:txBody>
      </p:sp>
      <p:sp>
        <p:nvSpPr>
          <p:cNvPr id="12" name="latex-body-1">
            <a:extLst xmlns:a="http://schemas.openxmlformats.org/drawingml/2006/main">
              <a:ext uri="{FF2B5EF4-FFF2-40B4-BE49-F238E27FC236}">
                <a16:creationId xmlns:a16="http://schemas.microsoft.com/office/drawing/2014/main" id="{1471CC85-2FF5-48EC-9253-54A5BCFA0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667125"/>
            <a:ext cx="238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公式、代码、图片、表格</a:t>
            </a:r>
          </a:p>
          <a:p xmlns:a="http://schemas.openxmlformats.org/drawingml/2006/main">
            <a:pPr algn="l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写清实验条件与引用</a:t>
            </a:r>
          </a:p>
        </p:txBody>
      </p:sp>
      <p:sp>
        <p:nvSpPr>
          <p:cNvPr id="13" name="latex-num-2">
            <a:extLst xmlns:a="http://schemas.openxmlformats.org/drawingml/2006/main">
              <a:ext uri="{FF2B5EF4-FFF2-40B4-BE49-F238E27FC236}">
                <a16:creationId xmlns:a16="http://schemas.microsoft.com/office/drawing/2014/main" id="{8A127BF2-041A-4473-9DC8-4A6628C23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038350"/>
            <a:ext cx="7810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36" name="latex-rule-2"/>
          <p:cNvCxnSpPr/>
          <p:nvPr/>
        </p:nvCxnSpPr>
        <p:spPr>
          <a:xfrm xmlns:a="http://schemas.openxmlformats.org/drawingml/2006/main">
            <a:off x="6362700" y="2724150"/>
            <a:ext cx="23622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15" name="latex-title-2">
            <a:extLst xmlns:a="http://schemas.openxmlformats.org/drawingml/2006/main">
              <a:ext uri="{FF2B5EF4-FFF2-40B4-BE49-F238E27FC236}">
                <a16:creationId xmlns:a16="http://schemas.microsoft.com/office/drawing/2014/main" id="{9757AC30-5962-44B5-80AC-829C6B342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09900"/>
            <a:ext cx="2362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编译检查</a:t>
            </a:r>
          </a:p>
        </p:txBody>
      </p:sp>
      <p:sp>
        <p:nvSpPr>
          <p:cNvPr id="16" name="latex-body-2">
            <a:extLst xmlns:a="http://schemas.openxmlformats.org/drawingml/2006/main">
              <a:ext uri="{FF2B5EF4-FFF2-40B4-BE49-F238E27FC236}">
                <a16:creationId xmlns:a16="http://schemas.microsoft.com/office/drawing/2014/main" id="{0A5A506C-FDA6-456B-A828-4E83D7B46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667125"/>
            <a:ext cx="238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无报错、无缺图</a:t>
            </a:r>
          </a:p>
          <a:p xmlns:a="http://schemas.openxmlformats.org/drawingml/2006/main">
            <a:pPr algn="l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目录与交叉引用正确</a:t>
            </a:r>
          </a:p>
        </p:txBody>
      </p:sp>
      <p:sp>
        <p:nvSpPr>
          <p:cNvPr id="17" name="latex-num-3">
            <a:extLst xmlns:a="http://schemas.openxmlformats.org/drawingml/2006/main">
              <a:ext uri="{FF2B5EF4-FFF2-40B4-BE49-F238E27FC236}">
                <a16:creationId xmlns:a16="http://schemas.microsoft.com/office/drawing/2014/main" id="{240AEC99-3679-4198-8C02-2F56E9D6A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038350"/>
            <a:ext cx="7810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cxnSp>
        <p:nvCxnSpPr>
          <p:cNvPr id="40" name="latex-rule-3"/>
          <p:cNvCxnSpPr/>
          <p:nvPr/>
        </p:nvCxnSpPr>
        <p:spPr>
          <a:xfrm xmlns:a="http://schemas.openxmlformats.org/drawingml/2006/main">
            <a:off x="9239250" y="2724150"/>
            <a:ext cx="23622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19" name="latex-title-3">
            <a:extLst xmlns:a="http://schemas.openxmlformats.org/drawingml/2006/main">
              <a:ext uri="{FF2B5EF4-FFF2-40B4-BE49-F238E27FC236}">
                <a16:creationId xmlns:a16="http://schemas.microsoft.com/office/drawing/2014/main" id="{4E3E810F-0498-41CB-857F-A1B8DE6AF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009900"/>
            <a:ext cx="2362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提交 PDF</a:t>
            </a:r>
          </a:p>
        </p:txBody>
      </p:sp>
      <p:sp>
        <p:nvSpPr>
          <p:cNvPr id="20" name="latex-body-3">
            <a:extLst xmlns:a="http://schemas.openxmlformats.org/drawingml/2006/main">
              <a:ext uri="{FF2B5EF4-FFF2-40B4-BE49-F238E27FC236}">
                <a16:creationId xmlns:a16="http://schemas.microsoft.com/office/drawing/2014/main" id="{1C60BAC6-3EAE-409F-8AFD-F6EDF8D4F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667125"/>
            <a:ext cx="238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每周按要求提交</a:t>
            </a:r>
          </a:p>
          <a:p xmlns:a="http://schemas.openxmlformats.org/drawingml/2006/main">
            <a:pPr algn="l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保留源文件与原始数据</a:t>
            </a:r>
          </a:p>
        </p:txBody>
      </p:sp>
      <p:sp>
        <p:nvSpPr>
          <p:cNvPr id="21" name="latex-callout">
            <a:extLst xmlns:a="http://schemas.openxmlformats.org/drawingml/2006/main">
              <a:ext uri="{FF2B5EF4-FFF2-40B4-BE49-F238E27FC236}">
                <a16:creationId xmlns:a16="http://schemas.microsoft.com/office/drawing/2014/main" id="{93A033F8-39BC-4684-A753-51E5DA706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10953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latex-callout-text">
            <a:extLst xmlns:a="http://schemas.openxmlformats.org/drawingml/2006/main">
              <a:ext uri="{FF2B5EF4-FFF2-40B4-BE49-F238E27FC236}">
                <a16:creationId xmlns:a16="http://schemas.microsoft.com/office/drawing/2014/main" id="{28044DFB-6C36-4C35-9F35-5EFBA3BBF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553075"/>
            <a:ext cx="104203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提交文件为 PDF；源文件、代码与原始数据应妥善保留。</a:t>
            </a:r>
          </a:p>
        </p:txBody>
      </p:sp>
    </p:spTree>
    <p:extLst>
      <p:ext uri="{BB962C8B-B14F-4D97-AF65-F5344CB8AC3E}">
        <p14:creationId xmlns:p14="http://schemas.microsoft.com/office/powerpoint/2010/main" val="10645222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accent-9">
            <a:extLst xmlns:a="http://schemas.openxmlformats.org/drawingml/2006/main">
              <a:ext uri="{FF2B5EF4-FFF2-40B4-BE49-F238E27FC236}">
                <a16:creationId xmlns:a16="http://schemas.microsoft.com/office/drawing/2014/main" id="{42A248E0-9BF9-48C9-BB83-F1B8608B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"/>
            <a:ext cx="857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-9">
            <a:extLst xmlns:a="http://schemas.openxmlformats.org/drawingml/2006/main">
              <a:ext uri="{FF2B5EF4-FFF2-40B4-BE49-F238E27FC236}">
                <a16:creationId xmlns:a16="http://schemas.microsoft.com/office/drawing/2014/main" id="{C4B7C752-B779-4642-975E-B3B2A66E6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195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考核方式</a:t>
            </a:r>
          </a:p>
        </p:txBody>
      </p:sp>
      <p:sp>
        <p:nvSpPr>
          <p:cNvPr id="3" name="title-9">
            <a:extLst xmlns:a="http://schemas.openxmlformats.org/drawingml/2006/main">
              <a:ext uri="{FF2B5EF4-FFF2-40B4-BE49-F238E27FC236}">
                <a16:creationId xmlns:a16="http://schemas.microsoft.com/office/drawing/2014/main" id="{31BAE1BB-5C70-468C-B563-EB069F104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考核由两类周作业和期末项目构成</a:t>
            </a:r>
          </a:p>
        </p:txBody>
      </p:sp>
      <p:sp>
        <p:nvSpPr>
          <p:cNvPr id="4" name="page-9">
            <a:extLst xmlns:a="http://schemas.openxmlformats.org/drawingml/2006/main">
              <a:ext uri="{FF2B5EF4-FFF2-40B4-BE49-F238E27FC236}">
                <a16:creationId xmlns:a16="http://schemas.microsoft.com/office/drawing/2014/main" id="{8261D64A-7802-43FF-80A0-AC4E66360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4365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5" name="assessment-lead">
            <a:extLst xmlns:a="http://schemas.openxmlformats.org/drawingml/2006/main">
              <a:ext uri="{FF2B5EF4-FFF2-40B4-BE49-F238E27FC236}">
                <a16:creationId xmlns:a16="http://schemas.microsoft.com/office/drawing/2014/main" id="{F135D2D6-C66C-4E72-B1AC-30C0E5724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66850"/>
            <a:ext cx="1000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实验报告与论文研读报告合计 70%，期末课程项目占 30%。</a:t>
            </a:r>
          </a:p>
        </p:txBody>
      </p:sp>
      <p:sp>
        <p:nvSpPr>
          <p:cNvPr id="6" name="assessment-panel-0">
            <a:extLst xmlns:a="http://schemas.openxmlformats.org/drawingml/2006/main">
              <a:ext uri="{FF2B5EF4-FFF2-40B4-BE49-F238E27FC236}">
                <a16:creationId xmlns:a16="http://schemas.microsoft.com/office/drawing/2014/main" id="{CF23AE67-617C-420D-8E2A-C0F9AFB66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476500"/>
            <a:ext cx="358140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assessment-stat-0">
            <a:extLst xmlns:a="http://schemas.openxmlformats.org/drawingml/2006/main">
              <a:ext uri="{FF2B5EF4-FFF2-40B4-BE49-F238E27FC236}">
                <a16:creationId xmlns:a16="http://schemas.microsoft.com/office/drawing/2014/main" id="{5B476C9B-3AF1-4EEB-83F6-9244C6D56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43200"/>
            <a:ext cx="304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5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40%</a:t>
            </a:r>
          </a:p>
        </p:txBody>
      </p:sp>
      <p:sp>
        <p:nvSpPr>
          <p:cNvPr id="8" name="assessment-title-0">
            <a:extLst xmlns:a="http://schemas.openxmlformats.org/drawingml/2006/main">
              <a:ext uri="{FF2B5EF4-FFF2-40B4-BE49-F238E27FC236}">
                <a16:creationId xmlns:a16="http://schemas.microsoft.com/office/drawing/2014/main" id="{B8AEBB52-84A2-4A65-A208-45C106788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48100"/>
            <a:ext cx="304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实验报告</a:t>
            </a:r>
          </a:p>
        </p:txBody>
      </p:sp>
      <p:sp>
        <p:nvSpPr>
          <p:cNvPr id="9" name="assessment-body-0">
            <a:extLst xmlns:a="http://schemas.openxmlformats.org/drawingml/2006/main">
              <a:ext uri="{FF2B5EF4-FFF2-40B4-BE49-F238E27FC236}">
                <a16:creationId xmlns:a16="http://schemas.microsoft.com/office/drawing/2014/main" id="{523A94DD-8A01-4CB3-890D-19AC73D3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14850"/>
            <a:ext cx="304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实验完成度</a:t>
            </a:r>
          </a:p>
          <a:p xmlns:a="http://schemas.openxmlformats.org/drawingml/2006/main">
            <a:pPr algn="l">
              <a:def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结果与分析</a:t>
            </a:r>
          </a:p>
          <a:p xmlns:a="http://schemas.openxmlformats.org/drawingml/2006/main">
            <a:pPr algn="l">
              <a:def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报告质量</a:t>
            </a:r>
          </a:p>
        </p:txBody>
      </p:sp>
      <p:sp>
        <p:nvSpPr>
          <p:cNvPr id="10" name="assessment-panel-1">
            <a:extLst xmlns:a="http://schemas.openxmlformats.org/drawingml/2006/main">
              <a:ext uri="{FF2B5EF4-FFF2-40B4-BE49-F238E27FC236}">
                <a16:creationId xmlns:a16="http://schemas.microsoft.com/office/drawing/2014/main" id="{54096095-F187-4A7F-9D76-8EED3D88E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476500"/>
            <a:ext cx="358140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3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assessment-stat-1">
            <a:extLst xmlns:a="http://schemas.openxmlformats.org/drawingml/2006/main">
              <a:ext uri="{FF2B5EF4-FFF2-40B4-BE49-F238E27FC236}">
                <a16:creationId xmlns:a16="http://schemas.microsoft.com/office/drawing/2014/main" id="{4B17D652-7478-494B-986E-F639DC4A0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43200"/>
            <a:ext cx="304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50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30%</a:t>
            </a:r>
          </a:p>
        </p:txBody>
      </p:sp>
      <p:sp>
        <p:nvSpPr>
          <p:cNvPr id="12" name="assessment-title-1">
            <a:extLst xmlns:a="http://schemas.openxmlformats.org/drawingml/2006/main">
              <a:ext uri="{FF2B5EF4-FFF2-40B4-BE49-F238E27FC236}">
                <a16:creationId xmlns:a16="http://schemas.microsoft.com/office/drawing/2014/main" id="{6CAF772E-959B-43D2-A880-BC49D6FD0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48100"/>
            <a:ext cx="304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论文研读报告</a:t>
            </a:r>
          </a:p>
        </p:txBody>
      </p:sp>
      <p:sp>
        <p:nvSpPr>
          <p:cNvPr id="13" name="assessment-body-1">
            <a:extLst xmlns:a="http://schemas.openxmlformats.org/drawingml/2006/main">
              <a:ext uri="{FF2B5EF4-FFF2-40B4-BE49-F238E27FC236}">
                <a16:creationId xmlns:a16="http://schemas.microsoft.com/office/drawing/2014/main" id="{E8FF3BDC-14CB-4143-818E-0D4B2DBA4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514850"/>
            <a:ext cx="304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文献理解</a:t>
            </a:r>
          </a:p>
          <a:p xmlns:a="http://schemas.openxmlformats.org/drawingml/2006/main">
            <a:pPr algn="l">
              <a:def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证据分析</a:t>
            </a:r>
          </a:p>
          <a:p xmlns:a="http://schemas.openxmlformats.org/drawingml/2006/main">
            <a:pPr algn="l">
              <a:def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批判性讨论</a:t>
            </a:r>
          </a:p>
        </p:txBody>
      </p:sp>
      <p:sp>
        <p:nvSpPr>
          <p:cNvPr id="14" name="assessment-panel-2">
            <a:extLst xmlns:a="http://schemas.openxmlformats.org/drawingml/2006/main">
              <a:ext uri="{FF2B5EF4-FFF2-40B4-BE49-F238E27FC236}">
                <a16:creationId xmlns:a16="http://schemas.microsoft.com/office/drawing/2014/main" id="{EF527917-F663-4723-A837-A18DD2838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476500"/>
            <a:ext cx="358140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assessment-stat-2">
            <a:extLst xmlns:a="http://schemas.openxmlformats.org/drawingml/2006/main">
              <a:ext uri="{FF2B5EF4-FFF2-40B4-BE49-F238E27FC236}">
                <a16:creationId xmlns:a16="http://schemas.microsoft.com/office/drawing/2014/main" id="{84F6FCE3-3C66-4937-8B06-78276181C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743200"/>
            <a:ext cx="304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5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30%</a:t>
            </a:r>
          </a:p>
        </p:txBody>
      </p:sp>
      <p:sp>
        <p:nvSpPr>
          <p:cNvPr id="16" name="assessment-title-2">
            <a:extLst xmlns:a="http://schemas.openxmlformats.org/drawingml/2006/main">
              <a:ext uri="{FF2B5EF4-FFF2-40B4-BE49-F238E27FC236}">
                <a16:creationId xmlns:a16="http://schemas.microsoft.com/office/drawing/2014/main" id="{512F5E0F-5A69-4248-BFFE-C37B7F7CB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848100"/>
            <a:ext cx="304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期末课程项目</a:t>
            </a:r>
          </a:p>
        </p:txBody>
      </p:sp>
      <p:sp>
        <p:nvSpPr>
          <p:cNvPr id="17" name="assessment-body-2">
            <a:extLst xmlns:a="http://schemas.openxmlformats.org/drawingml/2006/main">
              <a:ext uri="{FF2B5EF4-FFF2-40B4-BE49-F238E27FC236}">
                <a16:creationId xmlns:a16="http://schemas.microsoft.com/office/drawing/2014/main" id="{2D13AB9D-C184-4B61-A2FA-B346B8A8D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514850"/>
            <a:ext cx="304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系统实现</a:t>
            </a:r>
          </a:p>
          <a:p xmlns:a="http://schemas.openxmlformats.org/drawingml/2006/main">
            <a:pPr algn="l">
              <a:def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测试证据</a:t>
            </a:r>
          </a:p>
          <a:p xmlns:a="http://schemas.openxmlformats.org/drawingml/2006/main">
            <a:pPr algn="l">
              <a:def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展示与报告</a:t>
            </a:r>
          </a:p>
        </p:txBody>
      </p:sp>
    </p:spTree>
    <p:extLst>
      <p:ext uri="{BB962C8B-B14F-4D97-AF65-F5344CB8AC3E}">
        <p14:creationId xmlns:p14="http://schemas.microsoft.com/office/powerpoint/2010/main" val="788726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accent-10">
            <a:extLst xmlns:a="http://schemas.openxmlformats.org/drawingml/2006/main">
              <a:ext uri="{FF2B5EF4-FFF2-40B4-BE49-F238E27FC236}">
                <a16:creationId xmlns:a16="http://schemas.microsoft.com/office/drawing/2014/main" id="{067D7289-216D-4CC6-8124-043685553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"/>
            <a:ext cx="857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-10">
            <a:extLst xmlns:a="http://schemas.openxmlformats.org/drawingml/2006/main">
              <a:ext uri="{FF2B5EF4-FFF2-40B4-BE49-F238E27FC236}">
                <a16:creationId xmlns:a16="http://schemas.microsoft.com/office/drawing/2014/main" id="{3E01AA24-16D6-4A0E-8D3F-099694D43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195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课程项目 · 30%</a:t>
            </a:r>
          </a:p>
        </p:txBody>
      </p:sp>
      <p:sp>
        <p:nvSpPr>
          <p:cNvPr id="3" name="title-10">
            <a:extLst xmlns:a="http://schemas.openxmlformats.org/drawingml/2006/main">
              <a:ext uri="{FF2B5EF4-FFF2-40B4-BE49-F238E27FC236}">
                <a16:creationId xmlns:a16="http://schemas.microsoft.com/office/drawing/2014/main" id="{D16ABABC-53E1-4A6A-9525-FDB920539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期末项目综合检验移动机器人系统开发能力</a:t>
            </a:r>
          </a:p>
        </p:txBody>
      </p:sp>
      <p:sp>
        <p:nvSpPr>
          <p:cNvPr id="4" name="page-10">
            <a:extLst xmlns:a="http://schemas.openxmlformats.org/drawingml/2006/main">
              <a:ext uri="{FF2B5EF4-FFF2-40B4-BE49-F238E27FC236}">
                <a16:creationId xmlns:a16="http://schemas.microsoft.com/office/drawing/2014/main" id="{BC3D823D-1AC3-461C-9D97-9BADCA0FC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4365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5" name="project-lead">
            <a:extLst xmlns:a="http://schemas.openxmlformats.org/drawingml/2006/main">
              <a:ext uri="{FF2B5EF4-FFF2-40B4-BE49-F238E27FC236}">
                <a16:creationId xmlns:a16="http://schemas.microsoft.com/office/drawing/2014/main" id="{21745086-83E4-4ED5-83DB-36C95F181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66850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项目成果应同时呈现系统实现、实验验证与技术表达。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dae9b11b154676"/>
          <a:srcRect xmlns:a="http://schemas.openxmlformats.org/drawingml/2006/main" l="4808" t="0" r="48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0" y="2143125"/>
            <a:ext cx="5124450" cy="3190875"/>
          </a:xfrm>
          <a:prstGeom xmlns:a="http://schemas.openxmlformats.org/drawingml/2006/main" prst="rect">
            <a:avLst/>
          </a:prstGeom>
        </p:spPr>
      </p:pic>
      <p:sp>
        <p:nvSpPr>
          <p:cNvPr id="7" name="project-num-0">
            <a:extLst xmlns:a="http://schemas.openxmlformats.org/drawingml/2006/main">
              <a:ext uri="{FF2B5EF4-FFF2-40B4-BE49-F238E27FC236}">
                <a16:creationId xmlns:a16="http://schemas.microsoft.com/office/drawing/2014/main" id="{DE780E2F-DF28-458A-BA94-368002F26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4790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project-title-0">
            <a:extLst xmlns:a="http://schemas.openxmlformats.org/drawingml/2006/main">
              <a:ext uri="{FF2B5EF4-FFF2-40B4-BE49-F238E27FC236}">
                <a16:creationId xmlns:a16="http://schemas.microsoft.com/office/drawing/2014/main" id="{44D57FA0-8B22-4958-9A1F-77B47B392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228850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任务定义</a:t>
            </a:r>
          </a:p>
        </p:txBody>
      </p:sp>
      <p:sp>
        <p:nvSpPr>
          <p:cNvPr id="9" name="project-body-0">
            <a:extLst xmlns:a="http://schemas.openxmlformats.org/drawingml/2006/main">
              <a:ext uri="{FF2B5EF4-FFF2-40B4-BE49-F238E27FC236}">
                <a16:creationId xmlns:a16="http://schemas.microsoft.com/office/drawing/2014/main" id="{C09DE93E-DAA2-4D9F-8534-29E0CABF6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2479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场景、目标、约束与评价指标</a:t>
            </a:r>
          </a:p>
        </p:txBody>
      </p:sp>
      <p:sp>
        <p:nvSpPr>
          <p:cNvPr id="10" name="project-num-1">
            <a:extLst xmlns:a="http://schemas.openxmlformats.org/drawingml/2006/main">
              <a:ext uri="{FF2B5EF4-FFF2-40B4-BE49-F238E27FC236}">
                <a16:creationId xmlns:a16="http://schemas.microsoft.com/office/drawing/2014/main" id="{D875AABA-E53C-49FF-ABA0-AF4B4B431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670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project-title-1">
            <a:extLst xmlns:a="http://schemas.openxmlformats.org/drawingml/2006/main">
              <a:ext uri="{FF2B5EF4-FFF2-40B4-BE49-F238E27FC236}">
                <a16:creationId xmlns:a16="http://schemas.microsoft.com/office/drawing/2014/main" id="{DE446C38-C373-47A4-ABEE-6C5CCEB75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048000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系统实现</a:t>
            </a:r>
          </a:p>
        </p:txBody>
      </p:sp>
      <p:sp>
        <p:nvSpPr>
          <p:cNvPr id="12" name="project-body-1">
            <a:extLst xmlns:a="http://schemas.openxmlformats.org/drawingml/2006/main">
              <a:ext uri="{FF2B5EF4-FFF2-40B4-BE49-F238E27FC236}">
                <a16:creationId xmlns:a16="http://schemas.microsoft.com/office/drawing/2014/main" id="{B35F1031-EC41-46DC-838A-69F59AE28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06705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代码、配置与感知—规划—控制链路</a:t>
            </a:r>
          </a:p>
        </p:txBody>
      </p:sp>
      <p:sp>
        <p:nvSpPr>
          <p:cNvPr id="13" name="project-num-2">
            <a:extLst xmlns:a="http://schemas.openxmlformats.org/drawingml/2006/main">
              <a:ext uri="{FF2B5EF4-FFF2-40B4-BE49-F238E27FC236}">
                <a16:creationId xmlns:a16="http://schemas.microsoft.com/office/drawing/2014/main" id="{7CDD8C41-2DF8-4371-A25D-0A5A933EE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8620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project-title-2">
            <a:extLst xmlns:a="http://schemas.openxmlformats.org/drawingml/2006/main">
              <a:ext uri="{FF2B5EF4-FFF2-40B4-BE49-F238E27FC236}">
                <a16:creationId xmlns:a16="http://schemas.microsoft.com/office/drawing/2014/main" id="{796EA337-4B02-4484-9930-5E47214B4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867150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实验验证</a:t>
            </a:r>
          </a:p>
        </p:txBody>
      </p:sp>
      <p:sp>
        <p:nvSpPr>
          <p:cNvPr id="15" name="project-body-2">
            <a:extLst xmlns:a="http://schemas.openxmlformats.org/drawingml/2006/main">
              <a:ext uri="{FF2B5EF4-FFF2-40B4-BE49-F238E27FC236}">
                <a16:creationId xmlns:a16="http://schemas.microsoft.com/office/drawing/2014/main" id="{F4C3A9AF-CFD9-491B-93E9-FCE854458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8862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测试方案、数据、失败案例与迭代</a:t>
            </a:r>
          </a:p>
        </p:txBody>
      </p:sp>
      <p:sp>
        <p:nvSpPr>
          <p:cNvPr id="16" name="project-num-3">
            <a:extLst xmlns:a="http://schemas.openxmlformats.org/drawingml/2006/main">
              <a:ext uri="{FF2B5EF4-FFF2-40B4-BE49-F238E27FC236}">
                <a16:creationId xmlns:a16="http://schemas.microsoft.com/office/drawing/2014/main" id="{13A588E9-297B-44AF-B925-6AAB470AF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053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project-title-3">
            <a:extLst xmlns:a="http://schemas.openxmlformats.org/drawingml/2006/main">
              <a:ext uri="{FF2B5EF4-FFF2-40B4-BE49-F238E27FC236}">
                <a16:creationId xmlns:a16="http://schemas.microsoft.com/office/drawing/2014/main" id="{C9E96ABB-15AD-48F7-B5F9-7E67CC21B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686300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成果表达</a:t>
            </a:r>
          </a:p>
        </p:txBody>
      </p:sp>
      <p:sp>
        <p:nvSpPr>
          <p:cNvPr id="18" name="project-body-3">
            <a:extLst xmlns:a="http://schemas.openxmlformats.org/drawingml/2006/main">
              <a:ext uri="{FF2B5EF4-FFF2-40B4-BE49-F238E27FC236}">
                <a16:creationId xmlns:a16="http://schemas.microsoft.com/office/drawing/2014/main" id="{42C27A30-DCAB-40B9-9112-FADD57F31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70535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现场演示、答辩与 LaTeX 项目报告</a:t>
            </a:r>
          </a:p>
        </p:txBody>
      </p:sp>
      <p:sp>
        <p:nvSpPr>
          <p:cNvPr id="19" name="project-examples-text">
            <a:extLst xmlns:a="http://schemas.openxmlformats.org/drawingml/2006/main">
              <a:ext uri="{FF2B5EF4-FFF2-40B4-BE49-F238E27FC236}">
                <a16:creationId xmlns:a16="http://schemas.microsoft.com/office/drawing/2014/main" id="{8208F4C5-85ED-45AB-8983-63580F2A6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76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参考方向：智能巡检、自动导航、视觉目标跟踪、多机器人协同</a:t>
            </a:r>
          </a:p>
        </p:txBody>
      </p:sp>
    </p:spTree>
    <p:extLst>
      <p:ext uri="{BB962C8B-B14F-4D97-AF65-F5344CB8AC3E}">
        <p14:creationId xmlns:p14="http://schemas.microsoft.com/office/powerpoint/2010/main" val="16101145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accent-11">
            <a:extLst xmlns:a="http://schemas.openxmlformats.org/drawingml/2006/main">
              <a:ext uri="{FF2B5EF4-FFF2-40B4-BE49-F238E27FC236}">
                <a16:creationId xmlns:a16="http://schemas.microsoft.com/office/drawing/2014/main" id="{91252F8C-B2D9-48B6-A4FC-F4CEEEDAA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"/>
            <a:ext cx="857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-11">
            <a:extLst xmlns:a="http://schemas.openxmlformats.org/drawingml/2006/main">
              <a:ext uri="{FF2B5EF4-FFF2-40B4-BE49-F238E27FC236}">
                <a16:creationId xmlns:a16="http://schemas.microsoft.com/office/drawing/2014/main" id="{E8A6A990-9C47-427F-A2B9-B955664A4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195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学习方式</a:t>
            </a:r>
          </a:p>
        </p:txBody>
      </p:sp>
      <p:sp>
        <p:nvSpPr>
          <p:cNvPr id="3" name="title-11">
            <a:extLst xmlns:a="http://schemas.openxmlformats.org/drawingml/2006/main">
              <a:ext uri="{FF2B5EF4-FFF2-40B4-BE49-F238E27FC236}">
                <a16:creationId xmlns:a16="http://schemas.microsoft.com/office/drawing/2014/main" id="{05F12A23-00B5-4DB2-B355-40AF97B3B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每周任务按照统一流程完成</a:t>
            </a:r>
          </a:p>
        </p:txBody>
      </p:sp>
      <p:sp>
        <p:nvSpPr>
          <p:cNvPr id="4" name="page-11">
            <a:extLst xmlns:a="http://schemas.openxmlformats.org/drawingml/2006/main">
              <a:ext uri="{FF2B5EF4-FFF2-40B4-BE49-F238E27FC236}">
                <a16:creationId xmlns:a16="http://schemas.microsoft.com/office/drawing/2014/main" id="{88DD08F4-4741-441A-B7ED-B79C8B1E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4365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cxnSp>
        <p:nvCxnSpPr>
          <p:cNvPr id="23" name="timeline-rule"/>
          <p:cNvCxnSpPr/>
          <p:nvPr/>
        </p:nvCxnSpPr>
        <p:spPr>
          <a:xfrm xmlns:a="http://schemas.openxmlformats.org/drawingml/2006/main">
            <a:off x="1428750" y="3086100"/>
            <a:ext cx="93345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6" name="timeline-dot-0">
            <a:extLst xmlns:a="http://schemas.openxmlformats.org/drawingml/2006/main">
              <a:ext uri="{FF2B5EF4-FFF2-40B4-BE49-F238E27FC236}">
                <a16:creationId xmlns:a16="http://schemas.microsoft.com/office/drawing/2014/main" id="{72B4178D-403F-4F34-A665-D781120BD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09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7" name="timeline-label-0">
            <a:extLst xmlns:a="http://schemas.openxmlformats.org/drawingml/2006/main">
              <a:ext uri="{FF2B5EF4-FFF2-40B4-BE49-F238E27FC236}">
                <a16:creationId xmlns:a16="http://schemas.microsoft.com/office/drawing/2014/main" id="{CA6C3150-CA14-4038-803C-87A4D73B9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3622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课前</a:t>
            </a:r>
          </a:p>
        </p:txBody>
      </p:sp>
      <p:sp>
        <p:nvSpPr>
          <p:cNvPr id="8" name="timeline-body-0">
            <a:extLst xmlns:a="http://schemas.openxmlformats.org/drawingml/2006/main">
              <a:ext uri="{FF2B5EF4-FFF2-40B4-BE49-F238E27FC236}">
                <a16:creationId xmlns:a16="http://schemas.microsoft.com/office/drawing/2014/main" id="{D313776C-3346-48B5-87A2-8D325B726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" y="379095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阅读任务说明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准备环境与材料</a:t>
            </a:r>
          </a:p>
        </p:txBody>
      </p:sp>
      <p:sp>
        <p:nvSpPr>
          <p:cNvPr id="9" name="timeline-dot-1">
            <a:extLst xmlns:a="http://schemas.openxmlformats.org/drawingml/2006/main">
              <a:ext uri="{FF2B5EF4-FFF2-40B4-BE49-F238E27FC236}">
                <a16:creationId xmlns:a16="http://schemas.microsoft.com/office/drawing/2014/main" id="{437FFD2D-2650-4E9A-B186-C0EB73E4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4050" y="3009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solidFill>
              <a:srgbClr val="111111"/>
            </a:solidFill>
            <a:prstDash val="solid"/>
          </a:ln>
        </p:spPr>
      </p:sp>
      <p:sp>
        <p:nvSpPr>
          <p:cNvPr id="10" name="timeline-label-1">
            <a:extLst xmlns:a="http://schemas.openxmlformats.org/drawingml/2006/main">
              <a:ext uri="{FF2B5EF4-FFF2-40B4-BE49-F238E27FC236}">
                <a16:creationId xmlns:a16="http://schemas.microsoft.com/office/drawing/2014/main" id="{449055AD-343A-4ACB-A837-2B62F8E8D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0125" y="23622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课堂 / 实验</a:t>
            </a:r>
          </a:p>
        </p:txBody>
      </p:sp>
      <p:sp>
        <p:nvSpPr>
          <p:cNvPr id="11" name="timeline-body-1">
            <a:extLst xmlns:a="http://schemas.openxmlformats.org/drawingml/2006/main">
              <a:ext uri="{FF2B5EF4-FFF2-40B4-BE49-F238E27FC236}">
                <a16:creationId xmlns:a16="http://schemas.microsoft.com/office/drawing/2014/main" id="{BE504227-5941-4D1C-89A6-77B30ACFF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9625" y="379095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完成关键步骤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记录参数、现象与异常</a:t>
            </a:r>
          </a:p>
        </p:txBody>
      </p:sp>
      <p:sp>
        <p:nvSpPr>
          <p:cNvPr id="12" name="timeline-dot-2">
            <a:extLst xmlns:a="http://schemas.openxmlformats.org/drawingml/2006/main">
              <a:ext uri="{FF2B5EF4-FFF2-40B4-BE49-F238E27FC236}">
                <a16:creationId xmlns:a16="http://schemas.microsoft.com/office/drawing/2014/main" id="{7C739BE4-992B-4123-94B2-CFB6BAD2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5550" y="3009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solidFill>
              <a:srgbClr val="111111"/>
            </a:solidFill>
            <a:prstDash val="solid"/>
          </a:ln>
        </p:spPr>
      </p:sp>
      <p:sp>
        <p:nvSpPr>
          <p:cNvPr id="13" name="timeline-label-2">
            <a:extLst xmlns:a="http://schemas.openxmlformats.org/drawingml/2006/main">
              <a:ext uri="{FF2B5EF4-FFF2-40B4-BE49-F238E27FC236}">
                <a16:creationId xmlns:a16="http://schemas.microsoft.com/office/drawing/2014/main" id="{335C67E3-3605-4D8E-AFFD-67FD0D5C4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1625" y="23622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课后</a:t>
            </a:r>
          </a:p>
        </p:txBody>
      </p:sp>
      <p:sp>
        <p:nvSpPr>
          <p:cNvPr id="14" name="timeline-body-2">
            <a:extLst xmlns:a="http://schemas.openxmlformats.org/drawingml/2006/main">
              <a:ext uri="{FF2B5EF4-FFF2-40B4-BE49-F238E27FC236}">
                <a16:creationId xmlns:a16="http://schemas.microsoft.com/office/drawing/2014/main" id="{CF5014CF-75EB-4C81-B63E-E5A557991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1125" y="379095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整理证据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分析原因、对照资料</a:t>
            </a:r>
          </a:p>
        </p:txBody>
      </p:sp>
      <p:sp>
        <p:nvSpPr>
          <p:cNvPr id="15" name="timeline-dot-3">
            <a:extLst xmlns:a="http://schemas.openxmlformats.org/drawingml/2006/main">
              <a:ext uri="{FF2B5EF4-FFF2-40B4-BE49-F238E27FC236}">
                <a16:creationId xmlns:a16="http://schemas.microsoft.com/office/drawing/2014/main" id="{CFBA6D8B-6F7B-4B6D-B149-3FE6307EA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009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solidFill>
              <a:srgbClr val="111111"/>
            </a:solidFill>
            <a:prstDash val="solid"/>
          </a:ln>
        </p:spPr>
      </p:sp>
      <p:sp>
        <p:nvSpPr>
          <p:cNvPr id="16" name="timeline-label-3">
            <a:extLst xmlns:a="http://schemas.openxmlformats.org/drawingml/2006/main">
              <a:ext uri="{FF2B5EF4-FFF2-40B4-BE49-F238E27FC236}">
                <a16:creationId xmlns:a16="http://schemas.microsoft.com/office/drawing/2014/main" id="{EC19416F-EBED-4E32-B50A-B6DC5C6B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3622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提交</a:t>
            </a:r>
          </a:p>
        </p:txBody>
      </p:sp>
      <p:sp>
        <p:nvSpPr>
          <p:cNvPr id="17" name="timeline-body-3">
            <a:extLst xmlns:a="http://schemas.openxmlformats.org/drawingml/2006/main">
              <a:ext uri="{FF2B5EF4-FFF2-40B4-BE49-F238E27FC236}">
                <a16:creationId xmlns:a16="http://schemas.microsoft.com/office/drawing/2014/main" id="{F6F43C28-BCD8-4478-BDD3-03BF2CF15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379095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LaTeX 编写</a:t>
            </a:r>
          </a:p>
          <a:p xmlns:a="http://schemas.openxmlformats.org/drawingml/2006/main">
            <a:pPr algn="ctr">
              <a:def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导出并检查 PDF</a:t>
            </a:r>
          </a:p>
        </p:txBody>
      </p:sp>
      <p:sp>
        <p:nvSpPr>
          <p:cNvPr id="18" name="rhythm-close">
            <a:extLst xmlns:a="http://schemas.openxmlformats.org/drawingml/2006/main">
              <a:ext uri="{FF2B5EF4-FFF2-40B4-BE49-F238E27FC236}">
                <a16:creationId xmlns:a16="http://schemas.microsoft.com/office/drawing/2014/main" id="{B80E1FB0-3A72-48F2-BB23-B4429EC63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作业评价关注可复现性、证据完整性与分析质量。</a:t>
            </a:r>
          </a:p>
        </p:txBody>
      </p:sp>
    </p:spTree>
    <p:extLst>
      <p:ext uri="{BB962C8B-B14F-4D97-AF65-F5344CB8AC3E}">
        <p14:creationId xmlns:p14="http://schemas.microsoft.com/office/powerpoint/2010/main" val="11475484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close-title">
            <a:extLst xmlns:a="http://schemas.openxmlformats.org/drawingml/2006/main">
              <a:ext uri="{FF2B5EF4-FFF2-40B4-BE49-F238E27FC236}">
                <a16:creationId xmlns:a16="http://schemas.microsoft.com/office/drawing/2014/main" id="{8A184489-81D4-4F0E-B87E-11BD33380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495300"/>
            <a:ext cx="9048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第一周完成课程与工具准备</a:t>
            </a:r>
          </a:p>
        </p:txBody>
      </p:sp>
      <p:sp>
        <p:nvSpPr>
          <p:cNvPr id="2" name="close-subtitle">
            <a:extLst xmlns:a="http://schemas.openxmlformats.org/drawingml/2006/main">
              <a:ext uri="{FF2B5EF4-FFF2-40B4-BE49-F238E27FC236}">
                <a16:creationId xmlns:a16="http://schemas.microsoft.com/office/drawing/2014/main" id="{9882E483-3DF5-4913-9711-BA946BDC0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381125"/>
            <a:ext cx="742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为第 2–17 周的实验与项目实践建立统一环境。</a:t>
            </a:r>
          </a:p>
        </p:txBody>
      </p:sp>
      <p:sp>
        <p:nvSpPr>
          <p:cNvPr id="3" name="close-num-0">
            <a:extLst xmlns:a="http://schemas.openxmlformats.org/drawingml/2006/main">
              <a:ext uri="{FF2B5EF4-FFF2-40B4-BE49-F238E27FC236}">
                <a16:creationId xmlns:a16="http://schemas.microsoft.com/office/drawing/2014/main" id="{B2EC1A00-10B9-451E-A9ED-62A32D056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24100"/>
            <a:ext cx="628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cxnSp>
        <p:nvCxnSpPr>
          <p:cNvPr id="22" name="close-line-0"/>
          <p:cNvCxnSpPr/>
          <p:nvPr/>
        </p:nvCxnSpPr>
        <p:spPr>
          <a:xfrm xmlns:a="http://schemas.openxmlformats.org/drawingml/2006/main">
            <a:off x="1352550" y="2524125"/>
            <a:ext cx="11430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5" name="close-item-0">
            <a:extLst xmlns:a="http://schemas.openxmlformats.org/drawingml/2006/main">
              <a:ext uri="{FF2B5EF4-FFF2-40B4-BE49-F238E27FC236}">
                <a16:creationId xmlns:a16="http://schemas.microsoft.com/office/drawing/2014/main" id="{DB19832A-0E9B-4254-A323-FA9CDE166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305050"/>
            <a:ext cx="809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确认课程平台、提交入口与截止时间</a:t>
            </a:r>
          </a:p>
        </p:txBody>
      </p:sp>
      <p:sp>
        <p:nvSpPr>
          <p:cNvPr id="6" name="close-num-1">
            <a:extLst xmlns:a="http://schemas.openxmlformats.org/drawingml/2006/main">
              <a:ext uri="{FF2B5EF4-FFF2-40B4-BE49-F238E27FC236}">
                <a16:creationId xmlns:a16="http://schemas.microsoft.com/office/drawing/2014/main" id="{7F2CDA3D-BA28-4A38-B66C-9F70A42D8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43250"/>
            <a:ext cx="628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cxnSp>
        <p:nvCxnSpPr>
          <p:cNvPr id="25" name="close-line-1"/>
          <p:cNvCxnSpPr/>
          <p:nvPr/>
        </p:nvCxnSpPr>
        <p:spPr>
          <a:xfrm xmlns:a="http://schemas.openxmlformats.org/drawingml/2006/main">
            <a:off x="1352550" y="3343275"/>
            <a:ext cx="11430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8" name="close-item-1">
            <a:extLst xmlns:a="http://schemas.openxmlformats.org/drawingml/2006/main">
              <a:ext uri="{FF2B5EF4-FFF2-40B4-BE49-F238E27FC236}">
                <a16:creationId xmlns:a16="http://schemas.microsoft.com/office/drawing/2014/main" id="{A9AEFC38-B0C2-4DF5-92D1-D21E0124A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124200"/>
            <a:ext cx="809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准备 Ubuntu / ROS2 开发环境</a:t>
            </a:r>
          </a:p>
        </p:txBody>
      </p:sp>
      <p:sp>
        <p:nvSpPr>
          <p:cNvPr id="9" name="close-num-2">
            <a:extLst xmlns:a="http://schemas.openxmlformats.org/drawingml/2006/main">
              <a:ext uri="{FF2B5EF4-FFF2-40B4-BE49-F238E27FC236}">
                <a16:creationId xmlns:a16="http://schemas.microsoft.com/office/drawing/2014/main" id="{68C04F2A-21DA-4EA7-976D-BB2A77FF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962400"/>
            <a:ext cx="628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cxnSp>
        <p:nvCxnSpPr>
          <p:cNvPr id="28" name="close-line-2"/>
          <p:cNvCxnSpPr/>
          <p:nvPr/>
        </p:nvCxnSpPr>
        <p:spPr>
          <a:xfrm xmlns:a="http://schemas.openxmlformats.org/drawingml/2006/main">
            <a:off x="1352550" y="4162425"/>
            <a:ext cx="11430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11" name="close-item-2">
            <a:extLst xmlns:a="http://schemas.openxmlformats.org/drawingml/2006/main">
              <a:ext uri="{FF2B5EF4-FFF2-40B4-BE49-F238E27FC236}">
                <a16:creationId xmlns:a16="http://schemas.microsoft.com/office/drawing/2014/main" id="{AEDAD4FB-831D-4D3D-92B3-97772DB08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943350"/>
            <a:ext cx="809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配置 LaTeX 并成功导出一份 PDF</a:t>
            </a:r>
          </a:p>
        </p:txBody>
      </p:sp>
      <p:sp>
        <p:nvSpPr>
          <p:cNvPr id="12" name="close-num-3">
            <a:extLst xmlns:a="http://schemas.openxmlformats.org/drawingml/2006/main">
              <a:ext uri="{FF2B5EF4-FFF2-40B4-BE49-F238E27FC236}">
                <a16:creationId xmlns:a16="http://schemas.microsoft.com/office/drawing/2014/main" id="{7CCBD994-0D1D-4439-8F0E-FE793E616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81550"/>
            <a:ext cx="628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3D8D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cxnSp>
        <p:nvCxnSpPr>
          <p:cNvPr id="31" name="close-line-3"/>
          <p:cNvCxnSpPr/>
          <p:nvPr/>
        </p:nvCxnSpPr>
        <p:spPr>
          <a:xfrm xmlns:a="http://schemas.openxmlformats.org/drawingml/2006/main">
            <a:off x="1352550" y="4981575"/>
            <a:ext cx="11430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14" name="close-item-3">
            <a:extLst xmlns:a="http://schemas.openxmlformats.org/drawingml/2006/main">
              <a:ext uri="{FF2B5EF4-FFF2-40B4-BE49-F238E27FC236}">
                <a16:creationId xmlns:a16="http://schemas.microsoft.com/office/drawing/2014/main" id="{0637ADEC-AEB8-4C29-9380-01380ED44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762500"/>
            <a:ext cx="809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1111"/>
                </a:solidFill>
                <a:latin typeface="Microsoft YaHei"/>
                <a:ea typeface="Microsoft YaHei"/>
                <a:cs typeface="Microsoft YaHei"/>
              </a:rPr>
              <a:t>阅读课程要求，开始记录自己的实验日志</a:t>
            </a:r>
          </a:p>
        </p:txBody>
      </p:sp>
      <p:sp>
        <p:nvSpPr>
          <p:cNvPr id="15" name="close-accent">
            <a:extLst xmlns:a="http://schemas.openxmlformats.org/drawingml/2006/main">
              <a:ext uri="{FF2B5EF4-FFF2-40B4-BE49-F238E27FC236}">
                <a16:creationId xmlns:a16="http://schemas.microsoft.com/office/drawing/2014/main" id="{BF23B0C8-96B2-439C-9239-BFA36C1BE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38150"/>
            <a:ext cx="20002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close-accent-text">
            <a:extLst xmlns:a="http://schemas.openxmlformats.org/drawingml/2006/main">
              <a:ext uri="{FF2B5EF4-FFF2-40B4-BE49-F238E27FC236}">
                <a16:creationId xmlns:a16="http://schemas.microsoft.com/office/drawing/2014/main" id="{B83D94AB-1315-496B-8461-F01F28263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714375"/>
            <a:ext cx="1619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从第 2 周起</a:t>
            </a:r>
          </a:p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开始实验</a:t>
            </a:r>
          </a:p>
        </p:txBody>
      </p:sp>
      <p:sp>
        <p:nvSpPr>
          <p:cNvPr id="17" name="close-footer">
            <a:extLst xmlns:a="http://schemas.openxmlformats.org/drawingml/2006/main">
              <a:ext uri="{FF2B5EF4-FFF2-40B4-BE49-F238E27FC236}">
                <a16:creationId xmlns:a16="http://schemas.microsoft.com/office/drawing/2014/main" id="{4636B76C-FEAF-415D-91CE-F9C0D0276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3436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机器人工程实践</a:t>
            </a:r>
          </a:p>
        </p:txBody>
      </p:sp>
      <p:sp>
        <p:nvSpPr>
          <p:cNvPr id="18" name="close-page">
            <a:extLst xmlns:a="http://schemas.openxmlformats.org/drawingml/2006/main">
              <a:ext uri="{FF2B5EF4-FFF2-40B4-BE49-F238E27FC236}">
                <a16:creationId xmlns:a16="http://schemas.microsoft.com/office/drawing/2014/main" id="{CD1338A9-5EF9-47B7-808B-C75250362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4365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>
                <a:solidFill>
                  <a:srgbClr val="60656F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1048375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2026-08-27T07:52:16.8120000Z</dcterms:created>
  <dcterms:modified xsi:type="dcterms:W3CDTF">2026-08-27T07:52:16.8130000Z</dcterms:modified>
</coreProperties>
</file>