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17"/>
  </p:notesMasterIdLst>
  <p:handoutMasterIdLst>
    <p:handoutMasterId r:id="rId118"/>
  </p:handoutMasterIdLst>
  <p:sldIdLst>
    <p:sldId id="1616" r:id="rId4"/>
    <p:sldId id="1637" r:id="rId5"/>
    <p:sldId id="1663" r:id="rId6"/>
    <p:sldId id="1664" r:id="rId7"/>
    <p:sldId id="1665" r:id="rId8"/>
    <p:sldId id="1666" r:id="rId9"/>
    <p:sldId id="1667" r:id="rId10"/>
    <p:sldId id="1668" r:id="rId11"/>
    <p:sldId id="1669" r:id="rId12"/>
    <p:sldId id="1670" r:id="rId13"/>
    <p:sldId id="1671" r:id="rId14"/>
    <p:sldId id="1672" r:id="rId15"/>
    <p:sldId id="1660" r:id="rId16"/>
    <p:sldId id="1673" r:id="rId17"/>
    <p:sldId id="1674" r:id="rId18"/>
    <p:sldId id="1675" r:id="rId19"/>
    <p:sldId id="1676" r:id="rId20"/>
    <p:sldId id="1677" r:id="rId21"/>
    <p:sldId id="1678" r:id="rId22"/>
    <p:sldId id="1679" r:id="rId23"/>
    <p:sldId id="1680" r:id="rId24"/>
    <p:sldId id="1681" r:id="rId25"/>
    <p:sldId id="1682" r:id="rId26"/>
    <p:sldId id="1683" r:id="rId27"/>
    <p:sldId id="1661" r:id="rId28"/>
    <p:sldId id="1684" r:id="rId29"/>
    <p:sldId id="1685" r:id="rId30"/>
    <p:sldId id="1686" r:id="rId31"/>
    <p:sldId id="1687" r:id="rId32"/>
    <p:sldId id="1688" r:id="rId33"/>
    <p:sldId id="1689" r:id="rId34"/>
    <p:sldId id="1690" r:id="rId35"/>
    <p:sldId id="1691" r:id="rId36"/>
    <p:sldId id="1693" r:id="rId37"/>
    <p:sldId id="1692" r:id="rId38"/>
    <p:sldId id="1695" r:id="rId39"/>
    <p:sldId id="1694" r:id="rId40"/>
    <p:sldId id="1696" r:id="rId41"/>
    <p:sldId id="1697" r:id="rId42"/>
    <p:sldId id="1698" r:id="rId43"/>
    <p:sldId id="1699" r:id="rId44"/>
    <p:sldId id="1700" r:id="rId45"/>
    <p:sldId id="1701" r:id="rId46"/>
    <p:sldId id="1702" r:id="rId47"/>
    <p:sldId id="1703" r:id="rId48"/>
    <p:sldId id="1662" r:id="rId49"/>
    <p:sldId id="1642" r:id="rId50"/>
    <p:sldId id="1705" r:id="rId51"/>
    <p:sldId id="1706" r:id="rId52"/>
    <p:sldId id="1650" r:id="rId53"/>
    <p:sldId id="1651" r:id="rId54"/>
    <p:sldId id="1652" r:id="rId55"/>
    <p:sldId id="1653" r:id="rId56"/>
    <p:sldId id="1654" r:id="rId57"/>
    <p:sldId id="1655" r:id="rId58"/>
    <p:sldId id="1656" r:id="rId59"/>
    <p:sldId id="1644" r:id="rId60"/>
    <p:sldId id="1657" r:id="rId61"/>
    <p:sldId id="1658" r:id="rId62"/>
    <p:sldId id="1707" r:id="rId63"/>
    <p:sldId id="1708" r:id="rId64"/>
    <p:sldId id="1709" r:id="rId65"/>
    <p:sldId id="1710" r:id="rId66"/>
    <p:sldId id="1711" r:id="rId67"/>
    <p:sldId id="1712" r:id="rId68"/>
    <p:sldId id="1713" r:id="rId69"/>
    <p:sldId id="1714" r:id="rId70"/>
    <p:sldId id="1715" r:id="rId71"/>
    <p:sldId id="1645" r:id="rId72"/>
    <p:sldId id="1647" r:id="rId73"/>
    <p:sldId id="1716" r:id="rId74"/>
    <p:sldId id="1717" r:id="rId75"/>
    <p:sldId id="1718" r:id="rId76"/>
    <p:sldId id="1719" r:id="rId77"/>
    <p:sldId id="1720" r:id="rId78"/>
    <p:sldId id="1721" r:id="rId79"/>
    <p:sldId id="1722" r:id="rId80"/>
    <p:sldId id="1723" r:id="rId81"/>
    <p:sldId id="1724" r:id="rId82"/>
    <p:sldId id="1725" r:id="rId83"/>
    <p:sldId id="1726" r:id="rId84"/>
    <p:sldId id="1727" r:id="rId85"/>
    <p:sldId id="1728" r:id="rId86"/>
    <p:sldId id="1648" r:id="rId87"/>
    <p:sldId id="1649" r:id="rId88"/>
    <p:sldId id="1729" r:id="rId89"/>
    <p:sldId id="1730" r:id="rId90"/>
    <p:sldId id="1731" r:id="rId91"/>
    <p:sldId id="1732" r:id="rId92"/>
    <p:sldId id="1733" r:id="rId93"/>
    <p:sldId id="1734" r:id="rId94"/>
    <p:sldId id="1735" r:id="rId95"/>
    <p:sldId id="1738" r:id="rId96"/>
    <p:sldId id="260" r:id="rId97"/>
    <p:sldId id="1739" r:id="rId98"/>
    <p:sldId id="1740" r:id="rId99"/>
    <p:sldId id="1741" r:id="rId100"/>
    <p:sldId id="1742" r:id="rId101"/>
    <p:sldId id="1743" r:id="rId102"/>
    <p:sldId id="1744" r:id="rId103"/>
    <p:sldId id="1745" r:id="rId104"/>
    <p:sldId id="1746" r:id="rId105"/>
    <p:sldId id="1747" r:id="rId106"/>
    <p:sldId id="1748" r:id="rId107"/>
    <p:sldId id="1749" r:id="rId108"/>
    <p:sldId id="1750" r:id="rId109"/>
    <p:sldId id="1751" r:id="rId110"/>
    <p:sldId id="1752" r:id="rId111"/>
    <p:sldId id="1753" r:id="rId112"/>
    <p:sldId id="1754" r:id="rId113"/>
    <p:sldId id="1755" r:id="rId114"/>
    <p:sldId id="1756" r:id="rId115"/>
    <p:sldId id="1757" r:id="rId116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9900"/>
    <a:srgbClr val="3333CC"/>
    <a:srgbClr val="CCECFF"/>
    <a:srgbClr val="009900"/>
    <a:srgbClr val="FF9900"/>
    <a:srgbClr val="FF6699"/>
    <a:srgbClr val="2799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5388" autoAdjust="0"/>
  </p:normalViewPr>
  <p:slideViewPr>
    <p:cSldViewPr showGuides="1">
      <p:cViewPr varScale="1">
        <p:scale>
          <a:sx n="83" d="100"/>
          <a:sy n="83" d="100"/>
        </p:scale>
        <p:origin x="1411" y="72"/>
      </p:cViewPr>
      <p:guideLst>
        <p:guide orient="horz" pos="2160"/>
        <p:guide pos="28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1" Type="http://schemas.openxmlformats.org/officeDocument/2006/relationships/tableStyles" Target="tableStyles.xml"/><Relationship Id="rId120" Type="http://schemas.openxmlformats.org/officeDocument/2006/relationships/viewProps" Target="viewProps.xml"/><Relationship Id="rId12" Type="http://schemas.openxmlformats.org/officeDocument/2006/relationships/slide" Target="slides/slide9.xml"/><Relationship Id="rId119" Type="http://schemas.openxmlformats.org/officeDocument/2006/relationships/presProps" Target="presProps.xml"/><Relationship Id="rId118" Type="http://schemas.openxmlformats.org/officeDocument/2006/relationships/handoutMaster" Target="handoutMasters/handoutMaster1.xml"/><Relationship Id="rId117" Type="http://schemas.openxmlformats.org/officeDocument/2006/relationships/notesMaster" Target="notesMasters/notesMaster1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C51A3FC3-48DC-4197-8823-B562F44DEFAD}" type="datetimeFigureOut">
              <a:rPr lang="zh-CN" altLang="en-US"/>
            </a:fld>
            <a:endParaRPr lang="zh-CN" altLang="en-US"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A5C1FF8D-009A-4299-B6DE-0F5755EFB5B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C274E367-5249-49CF-8C39-D29632AB7262}" type="datetimeFigureOut">
              <a:rPr lang="zh-CN" altLang="en-US"/>
            </a:fld>
            <a:endParaRPr lang="zh-CN" altLang="en-US">
              <a:cs typeface="+mn-cs"/>
            </a:endParaRPr>
          </a:p>
        </p:txBody>
      </p:sp>
      <p:sp>
        <p:nvSpPr>
          <p:cNvPr id="1638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A4B370EA-66E9-4EF3-BFD8-EDED9518E11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5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3713" y="201613"/>
            <a:ext cx="5903912" cy="706437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5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032504" cy="500062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125538"/>
            <a:ext cx="4032504" cy="500062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6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8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4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3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6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6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5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88913"/>
            <a:ext cx="2057400" cy="59372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52930" cy="59372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9523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5" name="页脚占位符 9523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标题 11264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12643" name="副标题 11264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2" name="日期占位符 112643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12644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灯片编号占位符 1126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CDFCB-9C9F-4502-A9EB-D122E3EE441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9E5D2-7AC9-4756-B47F-B75BD0CF5081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77E3A-93DE-4055-B4EE-BFD321035082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9DE23-3DCE-4CA0-8038-54504670434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C9EEE-75EF-4CEB-8624-C6D71115AE0D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76E04-768B-4787-BE0C-11431E3F669C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BC260-26BB-44D0-8E87-85103F3F063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8CA56-C551-4BC1-ABC6-E829D17AAA5A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29693-78AD-4C7E-AF87-CEBDB84DE0DD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631B5-B06A-48FA-ABF1-CC3DDF43ADC3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11059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1059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1105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14EC8-4478-41F4-A5EB-BF61115D08C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9523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763713" y="188913"/>
            <a:ext cx="59039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endParaRPr lang="zh-CN" altLang="en-US"/>
          </a:p>
        </p:txBody>
      </p:sp>
      <p:sp>
        <p:nvSpPr>
          <p:cNvPr id="1027" name="文本占位符 95234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5236" name="日期占位符 95235"/>
          <p:cNvSpPr>
            <a:spLocks noGrp="1"/>
          </p:cNvSpPr>
          <p:nvPr>
            <p:ph type="dt" sz="half" idx="2"/>
          </p:nvPr>
        </p:nvSpPr>
        <p:spPr>
          <a:xfrm>
            <a:off x="3995738" y="6381750"/>
            <a:ext cx="4752975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600" noProof="1">
                <a:solidFill>
                  <a:srgbClr val="0000FF"/>
                </a:solidFill>
              </a:defRPr>
            </a:lvl1pPr>
          </a:lstStyle>
          <a:p>
            <a:r>
              <a:rPr lang="zh-CN" altLang="en-US"/>
              <a:t>山东大学机械工程学院机电工程研究所</a:t>
            </a:r>
            <a:r>
              <a:rPr lang="zh-CN" altLang="zh-CN"/>
              <a:t>2010</a:t>
            </a:r>
            <a:endParaRPr lang="zh-CN" altLang="zh-CN"/>
          </a:p>
        </p:txBody>
      </p:sp>
      <p:sp>
        <p:nvSpPr>
          <p:cNvPr id="95237" name="页脚占位符 95236"/>
          <p:cNvSpPr>
            <a:spLocks noGrp="1"/>
          </p:cNvSpPr>
          <p:nvPr>
            <p:ph type="ftr" sz="quarter" idx="3"/>
          </p:nvPr>
        </p:nvSpPr>
        <p:spPr>
          <a:xfrm>
            <a:off x="250825" y="6237288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noProof="1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1030" name="直接连接符 95238"/>
          <p:cNvSpPr>
            <a:spLocks noChangeShapeType="1"/>
          </p:cNvSpPr>
          <p:nvPr/>
        </p:nvSpPr>
        <p:spPr bwMode="auto">
          <a:xfrm>
            <a:off x="1042988" y="981075"/>
            <a:ext cx="7561262" cy="0"/>
          </a:xfrm>
          <a:prstGeom prst="line">
            <a:avLst/>
          </a:prstGeom>
          <a:noFill/>
          <a:ln w="31750">
            <a:solidFill>
              <a:srgbClr val="FF9966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031" name="直接连接符 95239"/>
          <p:cNvSpPr>
            <a:spLocks noChangeShapeType="1"/>
          </p:cNvSpPr>
          <p:nvPr/>
        </p:nvSpPr>
        <p:spPr bwMode="auto">
          <a:xfrm flipV="1">
            <a:off x="1042988" y="620713"/>
            <a:ext cx="215900" cy="360362"/>
          </a:xfrm>
          <a:prstGeom prst="line">
            <a:avLst/>
          </a:prstGeom>
          <a:noFill/>
          <a:ln w="31750">
            <a:solidFill>
              <a:srgbClr val="FF66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032" name="直接连接符 95240"/>
          <p:cNvSpPr>
            <a:spLocks noChangeShapeType="1"/>
          </p:cNvSpPr>
          <p:nvPr userDrawn="1"/>
        </p:nvSpPr>
        <p:spPr bwMode="auto">
          <a:xfrm>
            <a:off x="250825" y="6308725"/>
            <a:ext cx="7129463" cy="0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1059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10594"/>
          <p:cNvSpPr>
            <a:spLocks noGrp="1" noChangeArrowheads="1"/>
          </p:cNvSpPr>
          <p:nvPr>
            <p:ph type="body" idx="9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0596" name="日期占位符 110595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0597" name="页脚占位符 110596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noProof="1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110598" name="灯片编号占位符 110597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400"/>
            </a:lvl1pPr>
          </a:lstStyle>
          <a:p>
            <a:pPr>
              <a:defRPr/>
            </a:pPr>
            <a:fld id="{24342953-0CA4-44B2-8487-A6CFA4A1B8BC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0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3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9229"/>
          <p:cNvSpPr>
            <a:spLocks noChangeArrowheads="1"/>
          </p:cNvSpPr>
          <p:nvPr/>
        </p:nvSpPr>
        <p:spPr bwMode="auto">
          <a:xfrm rot="6402108" flipH="1">
            <a:off x="-242888" y="1814513"/>
            <a:ext cx="3827463" cy="372903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0 h 21600"/>
              <a:gd name="T10" fmla="*/ 0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1" y="10744"/>
                  <a:pt x="10856" y="10769"/>
                  <a:pt x="10856" y="10800"/>
                </a:cubicBezTo>
                <a:lnTo>
                  <a:pt x="21600" y="10800"/>
                </a:ln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56000"/>
                </a:schemeClr>
              </a:gs>
              <a:gs pos="100000">
                <a:srgbClr val="FFFFFF">
                  <a:alpha val="48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7" name="矩形 9219"/>
          <p:cNvSpPr>
            <a:spLocks noChangeArrowheads="1"/>
          </p:cNvSpPr>
          <p:nvPr/>
        </p:nvSpPr>
        <p:spPr bwMode="auto">
          <a:xfrm>
            <a:off x="1674813" y="1160463"/>
            <a:ext cx="10810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第</a:t>
            </a:r>
            <a:endParaRPr lang="en-US" altLang="zh-CN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8</a:t>
            </a:r>
            <a:endParaRPr lang="en-US" altLang="zh-CN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章</a:t>
            </a:r>
            <a:endParaRPr lang="zh-CN" altLang="en-US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</p:txBody>
      </p:sp>
      <p:sp>
        <p:nvSpPr>
          <p:cNvPr id="39939" name="任意多边形 9228"/>
          <p:cNvSpPr>
            <a:spLocks noChangeArrowheads="1"/>
          </p:cNvSpPr>
          <p:nvPr/>
        </p:nvSpPr>
        <p:spPr bwMode="auto">
          <a:xfrm rot="6405277">
            <a:off x="-395288" y="1414463"/>
            <a:ext cx="4579937" cy="4529138"/>
          </a:xfrm>
          <a:custGeom>
            <a:avLst/>
            <a:gdLst>
              <a:gd name="T0" fmla="*/ 323 w 21600"/>
              <a:gd name="T1" fmla="*/ 10641 h 21600"/>
              <a:gd name="T2" fmla="*/ 10800 w 21600"/>
              <a:gd name="T3" fmla="*/ 322 h 21600"/>
              <a:gd name="T4" fmla="*/ 21277 w 21600"/>
              <a:gd name="T5" fmla="*/ 10640 h 21600"/>
              <a:gd name="T6" fmla="*/ 21598 w 21600"/>
              <a:gd name="T7" fmla="*/ 10636 h 21600"/>
              <a:gd name="T8" fmla="*/ 10798 w 21600"/>
              <a:gd name="T9" fmla="*/ -164 h 21600"/>
              <a:gd name="T10" fmla="*/ -1 w 21600"/>
              <a:gd name="T11" fmla="*/ 104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323" y="10641"/>
                </a:moveTo>
                <a:cubicBezTo>
                  <a:pt x="409" y="4927"/>
                  <a:pt x="5067" y="322"/>
                  <a:pt x="10800" y="322"/>
                </a:cubicBezTo>
                <a:cubicBezTo>
                  <a:pt x="16534" y="322"/>
                  <a:pt x="21192" y="4927"/>
                  <a:pt x="21277" y="10640"/>
                </a:cubicBezTo>
                <a:lnTo>
                  <a:pt x="21598" y="10636"/>
                </a:lnTo>
                <a:cubicBezTo>
                  <a:pt x="21509" y="4583"/>
                  <a:pt x="16708" y="-164"/>
                  <a:pt x="10798" y="-164"/>
                </a:cubicBezTo>
                <a:cubicBezTo>
                  <a:pt x="4888" y="-164"/>
                  <a:pt x="87" y="4583"/>
                  <a:pt x="-1" y="10472"/>
                </a:cubicBezTo>
                <a:close/>
              </a:path>
            </a:pathLst>
          </a:custGeom>
          <a:gradFill rotWithShape="1">
            <a:gsLst>
              <a:gs pos="0">
                <a:srgbClr val="C5C5C5"/>
              </a:gs>
              <a:gs pos="50000">
                <a:schemeClr val="bg2"/>
              </a:gs>
              <a:gs pos="100000">
                <a:srgbClr val="C5C5C5"/>
              </a:gs>
            </a:gsLst>
            <a:lin ang="0" scaled="1"/>
          </a:gradFill>
          <a:ln>
            <a:noFill/>
          </a:ln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1509" name="圆角矩形 9230"/>
          <p:cNvSpPr>
            <a:spLocks noChangeArrowheads="1"/>
          </p:cNvSpPr>
          <p:nvPr/>
        </p:nvSpPr>
        <p:spPr bwMode="auto">
          <a:xfrm>
            <a:off x="4356100" y="2984500"/>
            <a:ext cx="3635375" cy="50958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000" b="1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0" name="圆角矩形 9232"/>
          <p:cNvSpPr>
            <a:spLocks noChangeArrowheads="1"/>
          </p:cNvSpPr>
          <p:nvPr/>
        </p:nvSpPr>
        <p:spPr bwMode="auto">
          <a:xfrm>
            <a:off x="4324350" y="4079875"/>
            <a:ext cx="3327400" cy="49212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8.3 </a:t>
            </a:r>
            <a:r>
              <a:rPr lang="zh-CN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开源导航插件的使用</a:t>
            </a:r>
            <a:endParaRPr lang="zh-CN" altLang="en-US" sz="2000" b="1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1" name="圆角矩形 9234"/>
          <p:cNvSpPr>
            <a:spLocks noChangeArrowheads="1"/>
          </p:cNvSpPr>
          <p:nvPr/>
        </p:nvSpPr>
        <p:spPr bwMode="auto">
          <a:xfrm>
            <a:off x="3921125" y="1916113"/>
            <a:ext cx="2811463" cy="482600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endParaRPr lang="zh-CN" altLang="en-US" sz="2000" b="1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512" name="组合 9235"/>
          <p:cNvGrpSpPr/>
          <p:nvPr/>
        </p:nvGrpSpPr>
        <p:grpSpPr bwMode="auto">
          <a:xfrm>
            <a:off x="3417888" y="1987550"/>
            <a:ext cx="361950" cy="361950"/>
            <a:chOff x="2078" y="1680"/>
            <a:chExt cx="1615" cy="1615"/>
          </a:xfrm>
        </p:grpSpPr>
        <p:sp>
          <p:nvSpPr>
            <p:cNvPr id="21532" name="椭圆 9236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21533" name="椭圆 9237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46" name="椭圆 9238"/>
            <p:cNvSpPr>
              <a:spLocks noChangeArrowheads="1"/>
            </p:cNvSpPr>
            <p:nvPr/>
          </p:nvSpPr>
          <p:spPr bwMode="auto">
            <a:xfrm>
              <a:off x="2255" y="1857"/>
              <a:ext cx="1261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5" name="椭圆 9239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48" name="椭圆 9240"/>
            <p:cNvSpPr>
              <a:spLocks noChangeArrowheads="1"/>
            </p:cNvSpPr>
            <p:nvPr/>
          </p:nvSpPr>
          <p:spPr bwMode="auto">
            <a:xfrm>
              <a:off x="2340" y="1942"/>
              <a:ext cx="1091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7" name="椭圆 9241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</p:grpSp>
      <p:grpSp>
        <p:nvGrpSpPr>
          <p:cNvPr id="21513" name="组合 9249"/>
          <p:cNvGrpSpPr/>
          <p:nvPr/>
        </p:nvGrpSpPr>
        <p:grpSpPr bwMode="auto">
          <a:xfrm>
            <a:off x="3849688" y="3068638"/>
            <a:ext cx="361950" cy="361950"/>
            <a:chOff x="2078" y="1680"/>
            <a:chExt cx="1615" cy="1615"/>
          </a:xfrm>
        </p:grpSpPr>
        <p:sp>
          <p:nvSpPr>
            <p:cNvPr id="21526" name="椭圆 9250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21527" name="椭圆 9251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53" name="椭圆 9252"/>
            <p:cNvSpPr>
              <a:spLocks noChangeArrowheads="1"/>
            </p:cNvSpPr>
            <p:nvPr/>
          </p:nvSpPr>
          <p:spPr bwMode="auto">
            <a:xfrm>
              <a:off x="2255" y="1857"/>
              <a:ext cx="1261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29" name="椭圆 9253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55" name="椭圆 9254"/>
            <p:cNvSpPr>
              <a:spLocks noChangeArrowheads="1"/>
            </p:cNvSpPr>
            <p:nvPr/>
          </p:nvSpPr>
          <p:spPr bwMode="auto">
            <a:xfrm>
              <a:off x="2340" y="1942"/>
              <a:ext cx="1091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1" name="椭圆 9255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</p:grpSp>
      <p:grpSp>
        <p:nvGrpSpPr>
          <p:cNvPr id="21514" name="组合 9263"/>
          <p:cNvGrpSpPr/>
          <p:nvPr/>
        </p:nvGrpSpPr>
        <p:grpSpPr bwMode="auto">
          <a:xfrm>
            <a:off x="3851275" y="4146550"/>
            <a:ext cx="338138" cy="361950"/>
            <a:chOff x="2078" y="1680"/>
            <a:chExt cx="1615" cy="1615"/>
          </a:xfrm>
        </p:grpSpPr>
        <p:sp>
          <p:nvSpPr>
            <p:cNvPr id="21520" name="椭圆 9264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21521" name="椭圆 9265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60" name="椭圆 9266"/>
            <p:cNvSpPr>
              <a:spLocks noChangeArrowheads="1"/>
            </p:cNvSpPr>
            <p:nvPr/>
          </p:nvSpPr>
          <p:spPr bwMode="auto">
            <a:xfrm>
              <a:off x="2252" y="1857"/>
              <a:ext cx="1266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23" name="椭圆 9267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62" name="椭圆 9268"/>
            <p:cNvSpPr>
              <a:spLocks noChangeArrowheads="1"/>
            </p:cNvSpPr>
            <p:nvPr/>
          </p:nvSpPr>
          <p:spPr bwMode="auto">
            <a:xfrm>
              <a:off x="2336" y="1942"/>
              <a:ext cx="1099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25" name="椭圆 9269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</p:grpSp>
      <p:sp>
        <p:nvSpPr>
          <p:cNvPr id="21515" name="矩形 9283"/>
          <p:cNvSpPr>
            <a:spLocks noChangeArrowheads="1"/>
          </p:cNvSpPr>
          <p:nvPr/>
        </p:nvSpPr>
        <p:spPr bwMode="auto">
          <a:xfrm>
            <a:off x="1409700" y="260350"/>
            <a:ext cx="76263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</a:rPr>
              <a:t>第</a:t>
            </a:r>
            <a:r>
              <a:rPr lang="en-US" altLang="zh-CN" sz="2800" b="1">
                <a:solidFill>
                  <a:srgbClr val="0000FF"/>
                </a:solidFill>
              </a:rPr>
              <a:t>8</a:t>
            </a:r>
            <a:r>
              <a:rPr lang="zh-CN" altLang="en-US" sz="2800" b="1">
                <a:solidFill>
                  <a:srgbClr val="0000FF"/>
                </a:solidFill>
              </a:rPr>
              <a:t>章 </a:t>
            </a:r>
            <a:r>
              <a:rPr lang="en-US" altLang="zh-CN" sz="2800" b="1">
                <a:solidFill>
                  <a:srgbClr val="0000FF"/>
                </a:solidFill>
              </a:rPr>
              <a:t>ROS2</a:t>
            </a:r>
            <a:r>
              <a:rPr lang="zh-CN" altLang="zh-CN" sz="2800" b="1">
                <a:solidFill>
                  <a:srgbClr val="0000FF"/>
                </a:solidFill>
              </a:rPr>
              <a:t>中的</a:t>
            </a:r>
            <a:r>
              <a:rPr lang="en-US" altLang="zh-CN" sz="2800" b="1">
                <a:solidFill>
                  <a:srgbClr val="0000FF"/>
                </a:solidFill>
              </a:rPr>
              <a:t>NAV2</a:t>
            </a:r>
            <a:r>
              <a:rPr lang="zh-CN" altLang="zh-CN" sz="2800" b="1">
                <a:solidFill>
                  <a:srgbClr val="0000FF"/>
                </a:solidFill>
              </a:rPr>
              <a:t>自主导航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  <p:sp>
        <p:nvSpPr>
          <p:cNvPr id="21516" name="矩形 9284"/>
          <p:cNvSpPr>
            <a:spLocks noChangeArrowheads="1"/>
          </p:cNvSpPr>
          <p:nvPr/>
        </p:nvSpPr>
        <p:spPr bwMode="auto">
          <a:xfrm>
            <a:off x="4525963" y="3068638"/>
            <a:ext cx="328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8.2 </a:t>
            </a:r>
            <a:r>
              <a:rPr lang="zh-CN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使用</a:t>
            </a:r>
            <a:r>
              <a:rPr lang="en-US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NAV2</a:t>
            </a:r>
            <a:r>
              <a:rPr lang="zh-CN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进行自主导航</a:t>
            </a:r>
            <a:endParaRPr lang="zh-CN" altLang="en-US" sz="2000" b="1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7" name="矩形 9284"/>
          <p:cNvSpPr>
            <a:spLocks noChangeArrowheads="1"/>
          </p:cNvSpPr>
          <p:nvPr/>
        </p:nvSpPr>
        <p:spPr bwMode="auto">
          <a:xfrm>
            <a:off x="4049713" y="1978025"/>
            <a:ext cx="250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8.1 </a:t>
            </a:r>
            <a:r>
              <a:rPr lang="en-US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NAV2</a:t>
            </a:r>
            <a:r>
              <a:rPr lang="zh-CN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的组成结构</a:t>
            </a:r>
            <a:endParaRPr lang="zh-CN" altLang="en-US" sz="2000" b="1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00B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75856" y="5151440"/>
            <a:ext cx="335309" cy="365792"/>
          </a:xfrm>
          <a:prstGeom prst="rect">
            <a:avLst/>
          </a:prstGeom>
        </p:spPr>
      </p:pic>
      <p:sp>
        <p:nvSpPr>
          <p:cNvPr id="21519" name="圆角矩形 9232"/>
          <p:cNvSpPr>
            <a:spLocks noChangeArrowheads="1"/>
          </p:cNvSpPr>
          <p:nvPr/>
        </p:nvSpPr>
        <p:spPr bwMode="auto">
          <a:xfrm>
            <a:off x="3694113" y="5157788"/>
            <a:ext cx="2101850" cy="42703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8.4 </a:t>
            </a:r>
            <a:r>
              <a:rPr lang="zh-CN" altLang="zh-CN" sz="2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本章小结</a:t>
            </a:r>
            <a:endParaRPr lang="zh-CN" altLang="en-US" sz="2000" b="1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8" y="1138238"/>
            <a:ext cx="5127625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296988" y="4652963"/>
            <a:ext cx="3022600" cy="419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Map Server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地图服务器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60925" y="4656138"/>
            <a:ext cx="3022600" cy="419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Planner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路径规划器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96988" y="5048250"/>
            <a:ext cx="4572000" cy="419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Smoother</a:t>
            </a:r>
            <a:r>
              <a:rPr lang="zh-CN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路径平滑器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60925" y="5045075"/>
            <a:ext cx="5292725" cy="419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AMCL</a:t>
            </a:r>
            <a:r>
              <a:rPr lang="zh-CN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定位器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96988" y="5443538"/>
            <a:ext cx="5667375" cy="419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Controller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运动控制器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60925" y="5434013"/>
            <a:ext cx="5856288" cy="419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导航恢复行为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96988" y="5838825"/>
            <a:ext cx="5938837" cy="419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Smoother</a:t>
            </a:r>
            <a:r>
              <a:rPr lang="zh-CN" altLang="zh-CN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速度平滑器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60925" y="5822950"/>
            <a:ext cx="5975350" cy="419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BT Navigator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行为树管理器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1341438"/>
            <a:ext cx="434657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63600" y="4797425"/>
            <a:ext cx="7670800" cy="1157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Map Server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地图服务器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导航需要地图作为路径规划的依据，这个地图数据是由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Map Server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地图服务器提供了。它会将上一章保存的地图文件加载进来，如所示，然后发布到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“/map”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话题中，供其他节点订阅获取。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1528763"/>
            <a:ext cx="32861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9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268413"/>
            <a:ext cx="5127625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63600" y="4935538"/>
            <a:ext cx="7416800" cy="1157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Planner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路径规划器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路径规划器</a:t>
            </a:r>
            <a:r>
              <a:rPr lang="en-US" altLang="zh-CN" sz="1600">
                <a:latin typeface="Times New Roman" panose="02020603050405020304" pitchFamily="18" charset="0"/>
              </a:rPr>
              <a:t>Planner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负责生成全局导航路径。它先从地图服务器的</a:t>
            </a:r>
            <a:r>
              <a:rPr lang="en-US" altLang="zh-CN" sz="1600">
                <a:latin typeface="Times New Roman" panose="02020603050405020304" pitchFamily="18" charset="0"/>
              </a:rPr>
              <a:t>“/map”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话题获取全局地图，再从机器人的激光雷达话题获取雷达测距的障碍物点云。将两者叠加后，生成避障用的全局代价地图。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650" y="1160463"/>
            <a:ext cx="7956550" cy="23129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如图所示，全局代价地图里，在障碍物的边缘会膨胀出一层半透明的渐变区域，这个代表的就是机器人可能与障碍物发生碰撞的隐性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代价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。越靠近障碍物，与障碍物碰撞的风险越大，于是颜色越鲜艳，隐性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代价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越大。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生成了代价地图之后，路径规划器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Planner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A*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Dijkstra’s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这类路径规划算法生成一条连接起始点和目标点的路径曲线（对应图中的①） ，这就是规划出来的全局导航路径。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429000"/>
            <a:ext cx="332898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429000"/>
            <a:ext cx="33496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7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484313"/>
            <a:ext cx="5127625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27088" y="1525588"/>
            <a:ext cx="2665412" cy="3375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Smoother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路径平滑器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路径规划器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Planner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生成的路径曲线是一条理论路线，有可能包含一些急转弯、锐角转折等特征（对应图中的②）。需要路径平滑器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Smoother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对路径进行优化，在不碰撞障碍物情况下让路径的折线部分尽可能圆润。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088" y="5229225"/>
            <a:ext cx="7705725" cy="7826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同时在一些危险路段让路径线路尽可能远离障碍物，避免机器人因为定位误差或者控制不善导致与障碍物发送剐蹭。</a:t>
            </a:r>
            <a:endParaRPr lang="zh-CN" altLang="en-US" sz="160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1268413"/>
            <a:ext cx="52990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684213" y="4941888"/>
            <a:ext cx="7848600" cy="1157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AMCL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定位器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有了导航路径之后，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还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需要机器人知道自己在地图中的位置。在</a:t>
            </a:r>
            <a:r>
              <a:rPr lang="en-US" altLang="zh-CN" sz="1600">
                <a:latin typeface="Times New Roman" panose="02020603050405020304" pitchFamily="18" charset="0"/>
              </a:rPr>
              <a:t>NAV2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中，使用的</a:t>
            </a:r>
            <a:r>
              <a:rPr lang="en-US" altLang="zh-CN" sz="1600">
                <a:latin typeface="Times New Roman" panose="02020603050405020304" pitchFamily="18" charset="0"/>
              </a:rPr>
              <a:t>AMCL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进行机器人的自我定位，这是一种基于概率统计的粒子滤波算法。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5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1412875"/>
            <a:ext cx="4359275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3973513"/>
            <a:ext cx="435927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9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1268413"/>
            <a:ext cx="5097462" cy="34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684213" y="4724400"/>
            <a:ext cx="7848600" cy="15462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Controller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运动控制器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运动控制器会从路径平滑器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Smoother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获取优化后的最终路径曲线（对应图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zh-CN" sz="1600">
                <a:latin typeface="Calibri" panose="020F0502020204030204" pitchFamily="34" charset="0"/>
              </a:rPr>
              <a:t>③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），然后根据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AMCL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定位器给出的机器人定位信息，规划出机器人当前位置的运动策略，尽量贴合这条路径曲线。运动控制器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Controller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按照策略计算出机器人的运动速度，然后通过话题发送速度消息包给速度平滑器（对应图中的</a:t>
            </a:r>
            <a:r>
              <a:rPr lang="zh-CN" altLang="zh-CN" sz="1600">
                <a:latin typeface="Calibri" panose="020F0502020204030204" pitchFamily="34" charset="0"/>
              </a:rPr>
              <a:t>④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）。最终由速度平滑器来控制机器人进行运动。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1268413"/>
            <a:ext cx="5097462" cy="34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39750" y="4705350"/>
            <a:ext cx="8064500" cy="15271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导航恢复行为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导航恢复行为</a:t>
            </a:r>
            <a:r>
              <a:rPr lang="en-US" altLang="zh-CN" sz="1600">
                <a:latin typeface="Times New Roman" panose="02020603050405020304" pitchFamily="18" charset="0"/>
              </a:rPr>
              <a:t>Recovery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的作用是让机器人从极端情况下脱离险境。这些恢复行为包括：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ClearingActions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nav2_behaviors/Spin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nav2_behaviors/Wait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nav2_behaviors/BackUp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这些行为也是通过话题发送速度消息包给速度平滑器（对应图中的</a:t>
            </a:r>
            <a:r>
              <a:rPr lang="zh-CN" altLang="zh-CN" sz="1600">
                <a:latin typeface="Calibri" panose="020F0502020204030204" pitchFamily="34" charset="0"/>
              </a:rPr>
              <a:t>⑥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），由速度平滑器来驱动机器人进行移动的。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7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1268413"/>
            <a:ext cx="5097462" cy="34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39750" y="4724400"/>
            <a:ext cx="8064500" cy="15462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600" b="1">
                <a:latin typeface="Times New Roman" panose="02020603050405020304" pitchFamily="18" charset="0"/>
              </a:rPr>
              <a:t>7</a:t>
            </a:r>
            <a:r>
              <a:rPr lang="zh-CN" altLang="en-US" sz="1600" b="1">
                <a:latin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</a:rPr>
              <a:t>Velocity Smoother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速度平滑器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速度平滑器的作用是将上游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运动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控制器发送来的速度进行平滑处理，避免出现控制数值的突变，尽量保护硬件设备的安全运行。速度平滑器通常会运行在一个比较高的频率，数倍于上游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运动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控制器的控制频率。这样它就能够将上游控制发来的速度值，进行离散插值，将一个突变的数值变化过程，分解成一个逐步变化的过程。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8.1  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1268413"/>
            <a:ext cx="53419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39750" y="5006975"/>
            <a:ext cx="8135938" cy="1158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</a:rPr>
              <a:t>    8</a:t>
            </a:r>
            <a:r>
              <a:rPr lang="zh-CN" altLang="en-US" sz="1600" b="1">
                <a:latin typeface="Times New Roman" panose="02020603050405020304" pitchFamily="18" charset="0"/>
              </a:rPr>
              <a:t>、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BT Navigator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行为树管理器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：上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图描述的只是</a:t>
            </a:r>
            <a:r>
              <a:rPr lang="en-US" altLang="zh-CN" sz="1600">
                <a:latin typeface="Times New Roman" panose="02020603050405020304" pitchFamily="18" charset="0"/>
              </a:rPr>
              <a:t>NAV2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的默认处理流程，这个流程是通过一种名为</a:t>
            </a:r>
            <a:r>
              <a:rPr lang="en-US" altLang="zh-CN" sz="1600">
                <a:latin typeface="Times New Roman" panose="02020603050405020304" pitchFamily="18" charset="0"/>
              </a:rPr>
              <a:t>Behavior Tree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行为树的形式来组织的。</a:t>
            </a:r>
            <a:r>
              <a:rPr lang="en-US" altLang="zh-CN" sz="1600">
                <a:latin typeface="Times New Roman" panose="02020603050405020304" pitchFamily="18" charset="0"/>
              </a:rPr>
              <a:t>NAV2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的默认行为树已经设计得相当简洁完善。简单调整一些参数数值，就能够满足大部分导航任务的要求，直接使用就行。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1113" y="2132013"/>
            <a:ext cx="6962775" cy="25352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要在</a:t>
            </a:r>
            <a:r>
              <a:rPr lang="en-US" altLang="zh-CN">
                <a:latin typeface="Times New Roman" panose="02020603050405020304" pitchFamily="18" charset="0"/>
              </a:rPr>
              <a:t>ROS2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中使用</a:t>
            </a:r>
            <a:r>
              <a:rPr lang="en-US" altLang="zh-CN">
                <a:latin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，需要先安装相应的软件包。在终端中执行如下指令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r>
              <a:rPr lang="en-US" altLang="zh-CN">
                <a:latin typeface="Times New Roman" panose="02020603050405020304" pitchFamily="18" charset="0"/>
              </a:rPr>
              <a:t>sudo apt install ros-humble-navigation2</a:t>
            </a:r>
            <a:endParaRPr lang="en-US" altLang="zh-CN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ROS2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官方建议安装一个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Bringup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软件包，借助这个软件包的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Launch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文件来启动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。如图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8-9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所示，这个软件包的安装指令是：</a:t>
            </a:r>
            <a:r>
              <a:rPr lang="en-US" altLang="zh-CN">
                <a:latin typeface="Times New Roman" panose="02020603050405020304" pitchFamily="18" charset="0"/>
              </a:rPr>
              <a:t> sudo apt install ros-humble-nav2-bringup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16013" y="123983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8.2.1 NAV2</a:t>
            </a:r>
            <a:r>
              <a:rPr lang="zh-CN" altLang="zh-CN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的安装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6013" y="1168400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8.2.2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实现自主导航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6013" y="17748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准备地图文件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35088" y="2566988"/>
            <a:ext cx="7197725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~/ros2_ws/install/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5" name="文本框 14"/>
          <p:cNvSpPr txBox="1"/>
          <p:nvPr/>
        </p:nvSpPr>
        <p:spPr>
          <a:xfrm>
            <a:off x="1335088" y="2947988"/>
            <a:ext cx="7197725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slam.launch.py</a:t>
            </a:r>
            <a:endParaRPr lang="zh-CN" altLang="en-US" sz="1600" dirty="0"/>
          </a:p>
        </p:txBody>
      </p:sp>
      <p:sp>
        <p:nvSpPr>
          <p:cNvPr id="34823" name="文本框 16"/>
          <p:cNvSpPr txBox="1">
            <a:spLocks noChangeArrowheads="1"/>
          </p:cNvSpPr>
          <p:nvPr/>
        </p:nvSpPr>
        <p:spPr bwMode="auto">
          <a:xfrm>
            <a:off x="1335088" y="2228850"/>
            <a:ext cx="457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启动终端</a:t>
            </a:r>
            <a:r>
              <a:rPr lang="en-US" altLang="zh-CN" sz="1600">
                <a:latin typeface="Times New Roman" panose="02020603050405020304" pitchFamily="18" charset="0"/>
              </a:rPr>
              <a:t>Terminator:</a:t>
            </a:r>
            <a:endParaRPr lang="zh-CN" altLang="en-US" sz="1600"/>
          </a:p>
        </p:txBody>
      </p:sp>
      <p:sp>
        <p:nvSpPr>
          <p:cNvPr id="34824" name="文本框 18"/>
          <p:cNvSpPr txBox="1">
            <a:spLocks noChangeArrowheads="1"/>
          </p:cNvSpPr>
          <p:nvPr/>
        </p:nvSpPr>
        <p:spPr bwMode="auto">
          <a:xfrm>
            <a:off x="1335088" y="3359150"/>
            <a:ext cx="457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第二个命令行窗口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1600"/>
          </a:p>
        </p:txBody>
      </p:sp>
      <p:sp>
        <p:nvSpPr>
          <p:cNvPr id="21" name="文本框 20"/>
          <p:cNvSpPr txBox="1"/>
          <p:nvPr/>
        </p:nvSpPr>
        <p:spPr>
          <a:xfrm>
            <a:off x="1335088" y="3717925"/>
            <a:ext cx="7197725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~/ros2_ws/install/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1335088" y="4100513"/>
            <a:ext cx="7197725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wpr_simulation2 </a:t>
            </a:r>
            <a:r>
              <a:rPr lang="en-US" altLang="zh-CN" sz="1600" dirty="0" err="1">
                <a:latin typeface="Times New Roman" panose="02020603050405020304" pitchFamily="18" charset="0"/>
              </a:rPr>
              <a:t>keyboard_vel_cmd</a:t>
            </a:r>
            <a:endParaRPr lang="zh-CN" altLang="en-US" sz="1600" dirty="0"/>
          </a:p>
        </p:txBody>
      </p:sp>
      <p:sp>
        <p:nvSpPr>
          <p:cNvPr id="25" name="文本框 24"/>
          <p:cNvSpPr txBox="1"/>
          <p:nvPr/>
        </p:nvSpPr>
        <p:spPr>
          <a:xfrm>
            <a:off x="1042988" y="4702175"/>
            <a:ext cx="7489825" cy="788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保持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Terminator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终端窗口位于所有窗口的前边，且第二个窗口的标题栏为红色，这样才能让键盘控制节点始终能够接收到键盘按下的信号</a:t>
            </a:r>
            <a:r>
              <a:rPr lang="zh-CN" altLang="zh-CN" sz="16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828" name="文本框 26"/>
          <p:cNvSpPr txBox="1">
            <a:spLocks noChangeArrowheads="1"/>
          </p:cNvSpPr>
          <p:nvPr/>
        </p:nvSpPr>
        <p:spPr bwMode="auto">
          <a:xfrm>
            <a:off x="1141413" y="5611813"/>
            <a:ext cx="6981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机器人在场景里巡游一遍之后，可以看到建好的地图了。</a:t>
            </a:r>
            <a:endParaRPr lang="zh-CN" altLang="en-US" sz="160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176338"/>
            <a:ext cx="6486525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116013" y="5033963"/>
            <a:ext cx="6480175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nav2_map_server </a:t>
            </a:r>
            <a:r>
              <a:rPr lang="en-US" altLang="zh-CN" sz="1600" dirty="0" err="1">
                <a:latin typeface="Times New Roman" panose="02020603050405020304" pitchFamily="18" charset="0"/>
              </a:rPr>
              <a:t>map_saver_cli</a:t>
            </a:r>
            <a:r>
              <a:rPr lang="en-US" altLang="zh-CN" sz="1600" dirty="0">
                <a:latin typeface="Times New Roman" panose="02020603050405020304" pitchFamily="18" charset="0"/>
              </a:rPr>
              <a:t> -f map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971550" y="5445125"/>
            <a:ext cx="7488238" cy="788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在终端窗口的当前路径下创建两个地图文件：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map.pgm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map.yaml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。将这两个文件拷贝到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wpr_simulation2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maps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文件夹下，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后面将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从这个文件夹加载地图文件。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文本框 16"/>
          <p:cNvSpPr txBox="1">
            <a:spLocks noChangeArrowheads="1"/>
          </p:cNvSpPr>
          <p:nvPr/>
        </p:nvSpPr>
        <p:spPr bwMode="auto">
          <a:xfrm>
            <a:off x="1335088" y="1484313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启动终端</a:t>
            </a:r>
            <a:r>
              <a:rPr lang="en-US" altLang="zh-CN" sz="1600">
                <a:latin typeface="Times New Roman" panose="02020603050405020304" pitchFamily="18" charset="0"/>
              </a:rPr>
              <a:t>Terminator:</a:t>
            </a:r>
            <a:endParaRPr lang="zh-CN" altLang="en-US" sz="1600"/>
          </a:p>
        </p:txBody>
      </p:sp>
      <p:sp>
        <p:nvSpPr>
          <p:cNvPr id="3" name="文本框 2"/>
          <p:cNvSpPr txBox="1"/>
          <p:nvPr/>
        </p:nvSpPr>
        <p:spPr>
          <a:xfrm>
            <a:off x="1187450" y="11001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编写导航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Launch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文件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63663" y="1858963"/>
            <a:ext cx="716915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/>
        </p:nvSpPr>
        <p:spPr>
          <a:xfrm>
            <a:off x="1363663" y="2225675"/>
            <a:ext cx="71691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pkg create </a:t>
            </a:r>
            <a:r>
              <a:rPr lang="en-US" altLang="zh-CN" sz="1600" dirty="0" err="1">
                <a:latin typeface="Times New Roman" panose="02020603050405020304" pitchFamily="18" charset="0"/>
              </a:rPr>
              <a:t>nav_pkg</a:t>
            </a:r>
            <a:endParaRPr lang="zh-CN" altLang="en-US" sz="1600" dirty="0"/>
          </a:p>
        </p:txBody>
      </p:sp>
      <p:sp>
        <p:nvSpPr>
          <p:cNvPr id="36871" name="文本框 10"/>
          <p:cNvSpPr txBox="1">
            <a:spLocks noChangeArrowheads="1"/>
          </p:cNvSpPr>
          <p:nvPr/>
        </p:nvSpPr>
        <p:spPr bwMode="auto">
          <a:xfrm>
            <a:off x="1355725" y="2716213"/>
            <a:ext cx="71691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在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软件包中创建一个</a:t>
            </a:r>
            <a:r>
              <a:rPr lang="en-US" altLang="zh-CN" sz="1600">
                <a:latin typeface="Times New Roman" panose="02020603050405020304" pitchFamily="18" charset="0"/>
              </a:rPr>
              <a:t>Launch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，命名为</a:t>
            </a:r>
            <a:r>
              <a:rPr lang="en-US" altLang="zh-CN" sz="1600">
                <a:latin typeface="Times New Roman" panose="02020603050405020304" pitchFamily="18" charset="0"/>
              </a:rPr>
              <a:t>“launch”</a:t>
            </a:r>
            <a:r>
              <a:rPr lang="zh-CN" altLang="en-US" sz="1600">
                <a:latin typeface="Times New Roman" panose="02020603050405020304" pitchFamily="18" charset="0"/>
              </a:rPr>
              <a:t>。在</a:t>
            </a:r>
            <a:r>
              <a:rPr lang="en-US" altLang="zh-CN" sz="1600">
                <a:latin typeface="Times New Roman" panose="02020603050405020304" pitchFamily="18" charset="0"/>
              </a:rPr>
              <a:t>[launch]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新建文件，命名为</a:t>
            </a:r>
            <a:r>
              <a:rPr lang="en-US" altLang="zh-CN" sz="1600">
                <a:latin typeface="Times New Roman" panose="02020603050405020304" pitchFamily="18" charset="0"/>
              </a:rPr>
              <a:t>“nav.launch.py”</a:t>
            </a:r>
            <a:r>
              <a:rPr lang="zh-CN" altLang="en-US" sz="1600">
                <a:latin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pic>
        <p:nvPicPr>
          <p:cNvPr id="36872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608388"/>
            <a:ext cx="526891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6013" y="1008063"/>
            <a:ext cx="7488237" cy="52625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launch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launch_ros.actions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Node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ament_index_python.packages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launch.actions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IncludeLaunchDescription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launch.launch_description_sources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PythonLaunchDescriptionSource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generate_launch_description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():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('wpr_simulation2'),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'maps',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map.yaml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nav_param_file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('wpr_simulation2'),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'config',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'nav2_params.yaml'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nav2_launch_dir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('nav2_bringup'),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'launch'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    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1147763"/>
            <a:ext cx="7920038" cy="50180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navigation_cmd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IncludeLaunchDescription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PythonLaunchDescriptionSource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([nav2_launch_dir, '/bringup_launch.py']),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launch_arguments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'map':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use_sim_time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': 'True',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params_file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':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nav_param_file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}.items(),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('wpr_simulation2'),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navi.rviz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package='rviz2',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executable='rviz2',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name='rviz2',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arguments=['-d',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ld.add_action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navigation_cmd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ld.add_action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    return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ld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文本框 16"/>
          <p:cNvSpPr txBox="1">
            <a:spLocks noChangeArrowheads="1"/>
          </p:cNvSpPr>
          <p:nvPr/>
        </p:nvSpPr>
        <p:spPr bwMode="auto">
          <a:xfrm>
            <a:off x="1262063" y="1895475"/>
            <a:ext cx="6910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latin typeface="Times New Roman" panose="02020603050405020304" pitchFamily="18" charset="0"/>
              </a:rPr>
              <a:t>nav_pkg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</a:rPr>
              <a:t>CMakeLists.txt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文件里，添加如下安装规则：</a:t>
            </a:r>
            <a:endParaRPr lang="zh-CN" altLang="en-US" sz="1600"/>
          </a:p>
        </p:txBody>
      </p:sp>
      <p:sp>
        <p:nvSpPr>
          <p:cNvPr id="4" name="文本框 3"/>
          <p:cNvSpPr txBox="1"/>
          <p:nvPr/>
        </p:nvSpPr>
        <p:spPr>
          <a:xfrm>
            <a:off x="1276350" y="15573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设置安装规则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03338" y="2324100"/>
            <a:ext cx="7229475" cy="13223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33350"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launch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DESTINATION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share/${PROJECT_NAME})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301750" y="4076700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06513" y="4527550"/>
            <a:ext cx="72263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</a:t>
            </a:r>
            <a:endParaRPr lang="zh-CN" altLang="en-US" sz="1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306513" y="4889500"/>
            <a:ext cx="722630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latin typeface="Times New Roman" panose="02020603050405020304" pitchFamily="18" charset="0"/>
              </a:rPr>
              <a:t> build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096963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8.2.3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仿真环境运行自主导航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6513" y="1547813"/>
            <a:ext cx="72977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306513" y="1963738"/>
            <a:ext cx="72977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robocup_home.launch.py</a:t>
            </a:r>
            <a:endParaRPr lang="zh-CN" altLang="en-US" sz="1600" dirty="0"/>
          </a:p>
        </p:txBody>
      </p:sp>
      <p:pic>
        <p:nvPicPr>
          <p:cNvPr id="40966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446338"/>
            <a:ext cx="6297613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文本框 1"/>
          <p:cNvSpPr txBox="1">
            <a:spLocks noChangeArrowheads="1"/>
          </p:cNvSpPr>
          <p:nvPr/>
        </p:nvSpPr>
        <p:spPr bwMode="auto">
          <a:xfrm>
            <a:off x="1331913" y="1290638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第二个命令行窗口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1600"/>
          </a:p>
        </p:txBody>
      </p:sp>
      <p:sp>
        <p:nvSpPr>
          <p:cNvPr id="4" name="文本框 3"/>
          <p:cNvSpPr txBox="1"/>
          <p:nvPr/>
        </p:nvSpPr>
        <p:spPr>
          <a:xfrm>
            <a:off x="1306513" y="1712913"/>
            <a:ext cx="72977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1306513" y="2082800"/>
            <a:ext cx="72977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</a:t>
            </a:r>
            <a:r>
              <a:rPr lang="en-US" altLang="zh-CN" sz="1600" dirty="0" err="1">
                <a:latin typeface="Times New Roman" panose="02020603050405020304" pitchFamily="18" charset="0"/>
              </a:rPr>
              <a:t>nav_pkg</a:t>
            </a:r>
            <a:r>
              <a:rPr lang="en-US" altLang="zh-CN" sz="1600" dirty="0">
                <a:latin typeface="Times New Roman" panose="02020603050405020304" pitchFamily="18" charset="0"/>
              </a:rPr>
              <a:t> nav.launch.py</a:t>
            </a:r>
            <a:endParaRPr lang="zh-CN" altLang="en-US" sz="1600" dirty="0"/>
          </a:p>
        </p:txBody>
      </p:sp>
      <p:pic>
        <p:nvPicPr>
          <p:cNvPr id="41990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938463"/>
            <a:ext cx="3240087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775" y="2938463"/>
            <a:ext cx="4181475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1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328863"/>
            <a:ext cx="3744913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328863"/>
            <a:ext cx="3744912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1004888" y="5229225"/>
            <a:ext cx="7127875" cy="419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设置机器人初始位置需要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RViz2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的工具栏里的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[2D Pos Estimate]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按钮。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035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606550"/>
            <a:ext cx="3567112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606550"/>
            <a:ext cx="35687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900113" y="4414838"/>
            <a:ext cx="7527925" cy="12461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设置好机器人的初始位置后，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Rviz2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界面上方工具条里的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[Nav2 Goal]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按钮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为机器人指定导航的目标地点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和朝向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全局规划器会自动规划出一条紫色的路径。这条路径从机器人当前点出发，避开障碍物，一直到导航目标点结束。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8.2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NAV2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进行自主导航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1400" y="4724400"/>
            <a:ext cx="7527925" cy="12509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路径规划完成后，机器人模型会开始沿着这条路径移动。切换到仿真窗口，可以看到机器人也开始沿着这条路径移动。</a:t>
            </a:r>
            <a:endParaRPr lang="en-US" altLang="zh-CN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机器人到终点后，会原地旋转，调整航向角，如图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8-44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所示，最终朝向刚才设置目标点时绿色箭头的方向。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506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33550"/>
            <a:ext cx="3567112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33550"/>
            <a:ext cx="3781425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6013" y="1244600"/>
            <a:ext cx="7310437" cy="1285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本节介绍一款开源的地图导航可视化插件，可以在地图上设置多个目标航点。然后通过简单的消息发送，就能驱使机器人导航前往指定的航点。极大提升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ROS2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中调用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导航服务的开发体验。</a:t>
            </a:r>
            <a:endParaRPr lang="zh-CN" altLang="en-US"/>
          </a:p>
        </p:txBody>
      </p:sp>
      <p:pic>
        <p:nvPicPr>
          <p:cNvPr id="46085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25" y="2663825"/>
            <a:ext cx="52641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12553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8.3.1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安装导航插件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108" name="文本框 5"/>
          <p:cNvSpPr txBox="1">
            <a:spLocks noChangeArrowheads="1"/>
          </p:cNvSpPr>
          <p:nvPr/>
        </p:nvSpPr>
        <p:spPr bwMode="auto">
          <a:xfrm>
            <a:off x="1042988" y="1603375"/>
            <a:ext cx="7593012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在使用前，需要下载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插件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源码并编译安装。</a:t>
            </a:r>
            <a:endParaRPr lang="zh-CN" altLang="en-US" sz="1600"/>
          </a:p>
        </p:txBody>
      </p:sp>
      <p:sp>
        <p:nvSpPr>
          <p:cNvPr id="8" name="文本框 7"/>
          <p:cNvSpPr txBox="1"/>
          <p:nvPr/>
        </p:nvSpPr>
        <p:spPr>
          <a:xfrm>
            <a:off x="1292225" y="2079625"/>
            <a:ext cx="67691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306513" y="2511425"/>
            <a:ext cx="67691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git clone https://github.com/6-robot/wp_map_tools.git</a:t>
            </a:r>
            <a:endParaRPr lang="zh-CN" altLang="en-US" sz="1600" dirty="0"/>
          </a:p>
        </p:txBody>
      </p:sp>
      <p:sp>
        <p:nvSpPr>
          <p:cNvPr id="12" name="文本框 11"/>
          <p:cNvSpPr txBox="1"/>
          <p:nvPr/>
        </p:nvSpPr>
        <p:spPr>
          <a:xfrm>
            <a:off x="1298575" y="2927350"/>
            <a:ext cx="6784975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git clone https://gitee.com/s-robot/wp_map_tools.git</a:t>
            </a:r>
            <a:endParaRPr lang="zh-CN" altLang="en-US" sz="1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287463" y="3357563"/>
            <a:ext cx="6796087" cy="654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源码下载完毕后，进入到这个插件源码目录的</a:t>
            </a:r>
            <a:r>
              <a:rPr lang="en-US" altLang="zh-CN" sz="1600">
                <a:latin typeface="Times New Roman" panose="02020603050405020304" pitchFamily="18" charset="0"/>
              </a:rPr>
              <a:t>scripts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文件夹中，安装编译这个项目需要的依赖项：</a:t>
            </a:r>
            <a:endParaRPr lang="zh-CN" altLang="en-US" sz="1600"/>
          </a:p>
        </p:txBody>
      </p:sp>
      <p:sp>
        <p:nvSpPr>
          <p:cNvPr id="16" name="文本框 15"/>
          <p:cNvSpPr txBox="1"/>
          <p:nvPr/>
        </p:nvSpPr>
        <p:spPr>
          <a:xfrm>
            <a:off x="1298575" y="4100513"/>
            <a:ext cx="676275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r>
              <a:rPr lang="en-US" altLang="zh-CN" sz="1600" dirty="0">
                <a:latin typeface="Times New Roman" panose="02020603050405020304" pitchFamily="18" charset="0"/>
              </a:rPr>
              <a:t>/</a:t>
            </a:r>
            <a:r>
              <a:rPr lang="en-US" altLang="zh-CN" sz="1600" dirty="0" err="1">
                <a:latin typeface="Times New Roman" panose="02020603050405020304" pitchFamily="18" charset="0"/>
              </a:rPr>
              <a:t>wp_map_tools</a:t>
            </a:r>
            <a:r>
              <a:rPr lang="en-US" altLang="zh-CN" sz="1600" dirty="0">
                <a:latin typeface="Times New Roman" panose="02020603050405020304" pitchFamily="18" charset="0"/>
              </a:rPr>
              <a:t>/scripts/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306513" y="4530725"/>
            <a:ext cx="6754812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./install_for_humble.sh</a:t>
            </a:r>
            <a:endParaRPr lang="zh-CN" altLang="en-US" sz="1600" dirty="0"/>
          </a:p>
        </p:txBody>
      </p:sp>
      <p:sp>
        <p:nvSpPr>
          <p:cNvPr id="47115" name="文本框 19"/>
          <p:cNvSpPr txBox="1">
            <a:spLocks noChangeArrowheads="1"/>
          </p:cNvSpPr>
          <p:nvPr/>
        </p:nvSpPr>
        <p:spPr bwMode="auto">
          <a:xfrm>
            <a:off x="1287463" y="5078413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编译刚才下载的插件源码包：</a:t>
            </a:r>
            <a:endParaRPr lang="zh-CN" altLang="en-US" sz="1600"/>
          </a:p>
        </p:txBody>
      </p:sp>
      <p:sp>
        <p:nvSpPr>
          <p:cNvPr id="23" name="文本框 22"/>
          <p:cNvSpPr txBox="1"/>
          <p:nvPr/>
        </p:nvSpPr>
        <p:spPr>
          <a:xfrm>
            <a:off x="1298575" y="5418138"/>
            <a:ext cx="676275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endParaRPr lang="zh-CN" altLang="en-US" sz="1600" dirty="0"/>
          </a:p>
        </p:txBody>
      </p:sp>
      <p:sp>
        <p:nvSpPr>
          <p:cNvPr id="25" name="文本框 24"/>
          <p:cNvSpPr txBox="1"/>
          <p:nvPr/>
        </p:nvSpPr>
        <p:spPr>
          <a:xfrm>
            <a:off x="1285875" y="5818188"/>
            <a:ext cx="6770688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latin typeface="Times New Roman" panose="02020603050405020304" pitchFamily="18" charset="0"/>
              </a:rPr>
              <a:t> build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2988" y="1603375"/>
            <a:ext cx="7593012" cy="7842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在使用前，首先需要按照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8.2.2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的步骤建好环境地图，并把地图文件拷贝到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wpr_simulation2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maps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文件夹里。</a:t>
            </a:r>
            <a:endParaRPr lang="zh-CN" altLang="en-US" sz="1600"/>
          </a:p>
        </p:txBody>
      </p:sp>
      <p:sp>
        <p:nvSpPr>
          <p:cNvPr id="4" name="文本框 3"/>
          <p:cNvSpPr txBox="1"/>
          <p:nvPr/>
        </p:nvSpPr>
        <p:spPr>
          <a:xfrm>
            <a:off x="1042988" y="1066800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8.3.2 </a:t>
            </a:r>
            <a:r>
              <a:rPr lang="zh-CN" altLang="zh-CN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添加航点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8133" name="图片 4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479675"/>
            <a:ext cx="65627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76375" y="1563688"/>
            <a:ext cx="676910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1476375" y="1938338"/>
            <a:ext cx="676910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49157" name="文本框 8"/>
          <p:cNvSpPr txBox="1">
            <a:spLocks noChangeArrowheads="1"/>
          </p:cNvSpPr>
          <p:nvPr/>
        </p:nvSpPr>
        <p:spPr bwMode="auto">
          <a:xfrm>
            <a:off x="1403350" y="1146175"/>
            <a:ext cx="457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打开一个终端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zh-CN" altLang="en-US" sz="1600"/>
          </a:p>
        </p:txBody>
      </p:sp>
      <p:sp>
        <p:nvSpPr>
          <p:cNvPr id="11" name="文本框 10"/>
          <p:cNvSpPr txBox="1"/>
          <p:nvPr/>
        </p:nvSpPr>
        <p:spPr>
          <a:xfrm>
            <a:off x="1476375" y="2355850"/>
            <a:ext cx="676910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</a:t>
            </a:r>
            <a:r>
              <a:rPr lang="en-US" altLang="zh-CN" sz="1600" dirty="0" err="1">
                <a:latin typeface="Times New Roman" panose="02020603050405020304" pitchFamily="18" charset="0"/>
              </a:rPr>
              <a:t>wp_map_tools</a:t>
            </a:r>
            <a:r>
              <a:rPr lang="en-US" altLang="zh-CN" sz="1600" dirty="0">
                <a:latin typeface="Times New Roman" panose="02020603050405020304" pitchFamily="18" charset="0"/>
              </a:rPr>
              <a:t> add_waypoint_sim.launch.py</a:t>
            </a:r>
            <a:endParaRPr lang="zh-CN" altLang="en-US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1143000" y="2852738"/>
            <a:ext cx="71104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回车执行会启动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RViz2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窗口，如图所示，窗口里可以看到之前创建的地图。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9160" name="图片 1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25" y="3249613"/>
            <a:ext cx="526415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7388" y="3084513"/>
            <a:ext cx="3892550" cy="2432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Rviz2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工具栏的右边，可以看到新增了一个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[Add Waypoint]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按钮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单击</a:t>
            </a:r>
            <a:r>
              <a:rPr lang="en-US" altLang="zh-CN" sz="1600">
                <a:latin typeface="Times New Roman" panose="02020603050405020304" pitchFamily="18" charset="0"/>
              </a:rPr>
              <a:t>[Add Waypoint]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按钮，就可以在地图上添加航点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RViz2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窗口里的地图找到要添加航点的位置，单击鼠标左键并按住不放，会出现一个绿色箭头，箭头的尾部就是所添加航点的坐标位置。拖动鼠标，绿色箭头会跟着旋转，箭头指向就是航点的朝向。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180" name="图片 4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390650"/>
            <a:ext cx="7272337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119438"/>
            <a:ext cx="374015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3" name="文本框 2"/>
          <p:cNvSpPr txBox="1">
            <a:spLocks noChangeArrowheads="1"/>
          </p:cNvSpPr>
          <p:nvPr/>
        </p:nvSpPr>
        <p:spPr bwMode="auto">
          <a:xfrm>
            <a:off x="1116013" y="1412875"/>
            <a:ext cx="457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使用上述方法，在地图上设置更多的航点：</a:t>
            </a:r>
            <a:endParaRPr lang="zh-CN" altLang="en-US" sz="1600"/>
          </a:p>
        </p:txBody>
      </p:sp>
      <p:pic>
        <p:nvPicPr>
          <p:cNvPr id="51204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989138"/>
            <a:ext cx="6727825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0113" y="2492375"/>
            <a:ext cx="7613650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执行完毕后，在用户的主文件夹下会生成一个名为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“waypoints.yaml”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的文件。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2228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997200"/>
            <a:ext cx="6337300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文本框 5"/>
          <p:cNvSpPr txBox="1">
            <a:spLocks noChangeArrowheads="1"/>
          </p:cNvSpPr>
          <p:nvPr/>
        </p:nvSpPr>
        <p:spPr bwMode="auto">
          <a:xfrm>
            <a:off x="1206500" y="1173163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个子窗口：</a:t>
            </a:r>
            <a:endParaRPr lang="zh-CN" altLang="en-US" sz="1600"/>
          </a:p>
        </p:txBody>
      </p:sp>
      <p:sp>
        <p:nvSpPr>
          <p:cNvPr id="9" name="文本框 8"/>
          <p:cNvSpPr txBox="1"/>
          <p:nvPr/>
        </p:nvSpPr>
        <p:spPr>
          <a:xfrm>
            <a:off x="1206500" y="1519238"/>
            <a:ext cx="7273925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219200" y="1925638"/>
            <a:ext cx="7272338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wp_map_tools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wp_saver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25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13" y="1863725"/>
            <a:ext cx="3852862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042988" y="1052513"/>
            <a:ext cx="7561262" cy="7889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如图所示，这个文件里保存的就是设置的航点信息，双击打开这个文件对其内容进行编辑。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6163" y="1295400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8.3.3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启动导航服务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2825" y="1989138"/>
            <a:ext cx="7038975" cy="33734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wp_map_tools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软件包中准备了两个节点可以简化这个调用过程：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wp_edit_node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节点。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这个节点会从主文件夹下的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“waypoints.yaml”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文件中获取之前保存的航点信息，供其他节点查询使用。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wp_navi_server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节点。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这个节点会从话题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“/waterplus/navi_waypoint”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中获取导航的目标航点名称，然后从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wp_edit_node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节点查询该航点的坐标和朝向，接着调用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的原生导航接口，完成导航任务。导航完成后，会向话题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“/waterplus/navi_result”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发送信息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“navi done”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提示导航已经完成。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有了这两个节点，就可以通过话题通讯完成导航任务，下面将介绍如何使用这两个节点。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87450" y="145256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编写导航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Launch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文件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299" name="文本框 10"/>
          <p:cNvSpPr txBox="1">
            <a:spLocks noChangeArrowheads="1"/>
          </p:cNvSpPr>
          <p:nvPr/>
        </p:nvSpPr>
        <p:spPr bwMode="auto">
          <a:xfrm>
            <a:off x="1116013" y="1790700"/>
            <a:ext cx="760888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在</a:t>
            </a:r>
            <a:r>
              <a:rPr lang="en-US" altLang="zh-CN" sz="1600">
                <a:latin typeface="Times New Roman" panose="02020603050405020304" pitchFamily="18" charset="0"/>
              </a:rPr>
              <a:t>nav_pkg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软件包中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</a:rPr>
              <a:t>[launch]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新建文件，命名为</a:t>
            </a:r>
            <a:r>
              <a:rPr lang="en-US" altLang="zh-CN" sz="1600">
                <a:latin typeface="Times New Roman" panose="02020603050405020304" pitchFamily="18" charset="0"/>
              </a:rPr>
              <a:t>“waypoint_nav.launch.py”</a:t>
            </a:r>
            <a:r>
              <a:rPr lang="zh-CN" altLang="en-US" sz="1600">
                <a:latin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pic>
        <p:nvPicPr>
          <p:cNvPr id="5530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2552700"/>
            <a:ext cx="6257925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2988" y="1014413"/>
            <a:ext cx="7345362" cy="5264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launch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launch_ros.actions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Node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ament_index_python.packages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launch.actions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IncludeLaunchDescription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launch.launch_description_sources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PythonLaunchDescriptionSource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generate_launch_description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():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('wpr_simulation2'),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'maps',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map.yaml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nav_param_file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('wpr_simulation2'),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'config',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'nav2_params.yaml'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nav2_launch_dir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('nav2_bringup'),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'launch'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557338"/>
            <a:ext cx="7343775" cy="40306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navigation_cmd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IncludeLaunchDescription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PythonLaunchDescriptionSource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([nav2_launch_dir, '/bringup_launch.py']),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launch_arguments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'map':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use_sim_time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': 'True',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params_file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':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nav_param_file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}.items(),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os.path.join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get_package_share_directory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wp_map_tools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'),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 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navi.rviz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package='rviz2',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executable='rviz2',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name='rviz2',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arguments=['-d',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rviz_file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)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2988" y="1196975"/>
            <a:ext cx="7345362" cy="47704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wp_edit_cmd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package='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wp_map_tools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executable='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wp_edit_node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name='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wp_edit_node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wp_navi_server_cmd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package='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wp_map_tools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executable='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wp_navi_server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name='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wp_navi_server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LaunchDescription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ld.add_action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navigation_cmd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ld.add_action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rviz_cmd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ld.add_action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wp_edit_cmd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266700"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ld.add_action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wp_navi_server_cmd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return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ld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2988" y="1031875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8.3.4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构建航点导航程序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0925" y="1492250"/>
            <a:ext cx="7624763" cy="788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下面会编写一个节点，向话题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“/waterplus/navi_waypoint”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发送导航目的地的航点名称，激活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wp_navi_server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节点的导航功能，完成导航任务。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0925" y="23971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1550" y="2851150"/>
            <a:ext cx="7704138" cy="788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VSCode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中找到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nav_pkg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软件包，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“src”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文件夹新建文件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，命名为</a:t>
            </a:r>
            <a:r>
              <a:rPr lang="en-US" altLang="zh-CN" sz="1600">
                <a:latin typeface="Times New Roman" panose="02020603050405020304" pitchFamily="18" charset="0"/>
              </a:rPr>
              <a:t>“waypoint_navigation.cpp”</a:t>
            </a:r>
            <a:r>
              <a:rPr lang="zh-CN" altLang="en-US" sz="1600">
                <a:latin typeface="Times New Roman" panose="02020603050405020304" pitchFamily="18" charset="0"/>
              </a:rPr>
              <a:t>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9399" name="图片 10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756025"/>
            <a:ext cx="4824413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484313"/>
            <a:ext cx="7488237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/msg/string.hpp&gt;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::msg::String::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if(msg-&gt;data ==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done")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RCLCPP_INFO(node-&gt;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get_logger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(), "Arrived !");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char**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node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waypoint_navigation_node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557338"/>
            <a:ext cx="7488237" cy="40306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navigation_pub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create_publisher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::msg::String&gt;(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"/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waterplus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navi_waypoint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10);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auto </a:t>
            </a:r>
            <a:r>
              <a:rPr lang="en-US" altLang="zh-CN" sz="16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::msg::String&gt;(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"/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waterplus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navi_result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10,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sleep_for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(std::chrono::milliseconds(1000));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::msg::String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waypoint_msg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waypoint_msg.data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"1";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navigation_pub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-&gt;publish(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waypoint_msg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return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550" y="119697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6013" y="1700213"/>
            <a:ext cx="7272337" cy="5857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std_msgs</a:t>
            </a:r>
            <a:r>
              <a:rPr lang="en-US" altLang="zh-CN" sz="1600" dirty="0">
                <a:latin typeface="Times New Roman" panose="02020603050405020304" pitchFamily="18" charset="0"/>
              </a:rPr>
              <a:t> REQUIRED) </a:t>
            </a:r>
            <a:endParaRPr lang="zh-CN" altLang="en-US" sz="1600" dirty="0"/>
          </a:p>
        </p:txBody>
      </p:sp>
      <p:sp>
        <p:nvSpPr>
          <p:cNvPr id="8" name="文本框 7"/>
          <p:cNvSpPr txBox="1"/>
          <p:nvPr/>
        </p:nvSpPr>
        <p:spPr>
          <a:xfrm>
            <a:off x="1112838" y="2481263"/>
            <a:ext cx="7272337" cy="5857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waypoint_navigation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/waypoint_navigation.cpp)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ament_target_dependencies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waypoint_navigation</a:t>
            </a:r>
            <a:r>
              <a:rPr lang="en-US" altLang="zh-CN" sz="1600" dirty="0">
                <a:latin typeface="Times New Roman" panose="02020603050405020304" pitchFamily="18" charset="0"/>
              </a:rPr>
              <a:t>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rclcpp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std_msgs</a:t>
            </a:r>
            <a:r>
              <a:rPr lang="en-US" altLang="zh-CN" sz="1600" dirty="0">
                <a:latin typeface="Times New Roman" panose="02020603050405020304" pitchFamily="18" charset="0"/>
              </a:rPr>
              <a:t>")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116013" y="3262313"/>
            <a:ext cx="7269162" cy="5857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waypoint_navigation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/>
          </a:p>
        </p:txBody>
      </p:sp>
      <p:sp>
        <p:nvSpPr>
          <p:cNvPr id="12" name="文本框 11"/>
          <p:cNvSpPr txBox="1"/>
          <p:nvPr/>
        </p:nvSpPr>
        <p:spPr>
          <a:xfrm>
            <a:off x="971550" y="39830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2838" y="4344988"/>
            <a:ext cx="7275512" cy="5857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&lt;depend&gt;</a:t>
            </a:r>
            <a:r>
              <a:rPr lang="en-US" altLang="zh-CN" sz="1600" dirty="0" err="1">
                <a:latin typeface="Times New Roman" panose="02020603050405020304" pitchFamily="18" charset="0"/>
              </a:rPr>
              <a:t>std_msgs</a:t>
            </a:r>
            <a:r>
              <a:rPr lang="en-US" altLang="zh-CN" sz="1600" dirty="0">
                <a:latin typeface="Times New Roman" panose="02020603050405020304" pitchFamily="18" charset="0"/>
              </a:rPr>
              <a:t>&lt;/depend&gt;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969963" y="50133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12838" y="5422900"/>
            <a:ext cx="7275512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112838" y="5797550"/>
            <a:ext cx="7275512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latin typeface="Times New Roman" panose="02020603050405020304" pitchFamily="18" charset="0"/>
              </a:rPr>
              <a:t> build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2988" y="112553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8.3.5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仿真运行航点导航程序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7450" y="160972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87450" y="20605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robocup_home.launch.py</a:t>
            </a:r>
            <a:endParaRPr lang="zh-CN" altLang="en-US" sz="1600" dirty="0"/>
          </a:p>
        </p:txBody>
      </p:sp>
      <p:pic>
        <p:nvPicPr>
          <p:cNvPr id="63494" name="图片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579688"/>
            <a:ext cx="5807075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7450" y="160972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87450" y="20605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</a:t>
            </a:r>
            <a:r>
              <a:rPr lang="en-US" altLang="zh-CN" sz="1600" dirty="0" err="1">
                <a:latin typeface="Times New Roman" panose="02020603050405020304" pitchFamily="18" charset="0"/>
              </a:rPr>
              <a:t>nav_pkg</a:t>
            </a:r>
            <a:r>
              <a:rPr lang="en-US" altLang="zh-CN" sz="1600" dirty="0">
                <a:latin typeface="Times New Roman" panose="02020603050405020304" pitchFamily="18" charset="0"/>
              </a:rPr>
              <a:t> waypoint_nav.launch.py</a:t>
            </a:r>
            <a:endParaRPr lang="zh-CN" altLang="en-US" sz="1600" dirty="0"/>
          </a:p>
        </p:txBody>
      </p:sp>
      <p:sp>
        <p:nvSpPr>
          <p:cNvPr id="64517" name="文本框 3"/>
          <p:cNvSpPr txBox="1">
            <a:spLocks noChangeArrowheads="1"/>
          </p:cNvSpPr>
          <p:nvPr/>
        </p:nvSpPr>
        <p:spPr bwMode="auto">
          <a:xfrm>
            <a:off x="1158875" y="1149350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个子窗口。</a:t>
            </a:r>
            <a:endParaRPr lang="zh-CN" altLang="en-US" sz="1600"/>
          </a:p>
        </p:txBody>
      </p:sp>
      <p:pic>
        <p:nvPicPr>
          <p:cNvPr id="64518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573338"/>
            <a:ext cx="6180138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39" name="文本框 3"/>
          <p:cNvSpPr txBox="1">
            <a:spLocks noChangeArrowheads="1"/>
          </p:cNvSpPr>
          <p:nvPr/>
        </p:nvSpPr>
        <p:spPr bwMode="auto">
          <a:xfrm>
            <a:off x="1158875" y="1273175"/>
            <a:ext cx="7445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此时窗口中还没有显示机器人模型，需要手动设置一下机器人的初始位置。</a:t>
            </a:r>
            <a:endParaRPr lang="zh-CN" altLang="en-US" sz="1600"/>
          </a:p>
        </p:txBody>
      </p:sp>
      <p:pic>
        <p:nvPicPr>
          <p:cNvPr id="65540" name="图片 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1816100"/>
            <a:ext cx="7685087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3565525"/>
            <a:ext cx="3776662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573463"/>
            <a:ext cx="376396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7450" y="160972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87450" y="20605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nav_pkg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waypoint_navigation</a:t>
            </a:r>
            <a:endParaRPr lang="zh-CN" altLang="en-US" sz="1600" dirty="0"/>
          </a:p>
        </p:txBody>
      </p:sp>
      <p:sp>
        <p:nvSpPr>
          <p:cNvPr id="66565" name="文本框 3"/>
          <p:cNvSpPr txBox="1">
            <a:spLocks noChangeArrowheads="1"/>
          </p:cNvSpPr>
          <p:nvPr/>
        </p:nvSpPr>
        <p:spPr bwMode="auto">
          <a:xfrm>
            <a:off x="1158875" y="1149350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个子窗口。</a:t>
            </a:r>
            <a:endParaRPr lang="zh-CN" altLang="en-US" sz="1600"/>
          </a:p>
        </p:txBody>
      </p:sp>
      <p:pic>
        <p:nvPicPr>
          <p:cNvPr id="6656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636838"/>
            <a:ext cx="66833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8.3 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开源导航插件的使用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587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2636838"/>
            <a:ext cx="55181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900113" y="1284288"/>
            <a:ext cx="7775575" cy="1158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节点执行之后，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RViz2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中便规划出去往航点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“1”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的路线，机器人按照路线开始移动。机器人导航到目标航点位置后，会调整自己的朝向，直到与航点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“1”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的标记箭头方向一致。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4422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8.4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本章小结</a:t>
            </a:r>
            <a:endParaRPr lang="zh-CN" altLang="zh-CN" sz="2800" b="1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989138"/>
            <a:ext cx="7200900" cy="32908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本章主要是对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ROS2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中的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导航系统进行介绍和编程。首先详细介绍了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的组成结构和各功能模块；接着，构建了一个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自主导航应用实例，包括准备地图文件、编写导航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Launch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文件、设置安装规则、编译软件包、仿真环境运行自主导航、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的参数设置；最后，基于一款开源的地图导航可视化插件，实现在地图上设置多个目标航点，通过消息发送，驱使机器人导航前往指定的航点，该插件极大提升了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ROS2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中调用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NAV2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导航服务的开发体验。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9229"/>
          <p:cNvSpPr>
            <a:spLocks noChangeArrowheads="1"/>
          </p:cNvSpPr>
          <p:nvPr/>
        </p:nvSpPr>
        <p:spPr bwMode="auto">
          <a:xfrm rot="6402108" flipH="1">
            <a:off x="-242888" y="1814513"/>
            <a:ext cx="3827463" cy="372903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0 h 21600"/>
              <a:gd name="T10" fmla="*/ 0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1" y="10744"/>
                  <a:pt x="10856" y="10769"/>
                  <a:pt x="10856" y="10800"/>
                </a:cubicBezTo>
                <a:lnTo>
                  <a:pt x="21600" y="10800"/>
                </a:ln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56000"/>
                </a:schemeClr>
              </a:gs>
              <a:gs pos="100000">
                <a:srgbClr val="FFFFFF">
                  <a:alpha val="48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7" name="矩形 9219"/>
          <p:cNvSpPr>
            <a:spLocks noChangeArrowheads="1"/>
          </p:cNvSpPr>
          <p:nvPr/>
        </p:nvSpPr>
        <p:spPr bwMode="auto">
          <a:xfrm>
            <a:off x="1674813" y="1160463"/>
            <a:ext cx="10810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第</a:t>
            </a:r>
            <a:endParaRPr lang="en-US" altLang="zh-CN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9</a:t>
            </a:r>
            <a:endParaRPr lang="en-US" altLang="zh-CN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章</a:t>
            </a:r>
            <a:endParaRPr lang="zh-CN" altLang="en-US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</p:txBody>
      </p:sp>
      <p:sp>
        <p:nvSpPr>
          <p:cNvPr id="39939" name="任意多边形 9228"/>
          <p:cNvSpPr>
            <a:spLocks noChangeArrowheads="1"/>
          </p:cNvSpPr>
          <p:nvPr/>
        </p:nvSpPr>
        <p:spPr bwMode="auto">
          <a:xfrm rot="6405277">
            <a:off x="-395288" y="1414463"/>
            <a:ext cx="4579937" cy="4529138"/>
          </a:xfrm>
          <a:custGeom>
            <a:avLst/>
            <a:gdLst>
              <a:gd name="T0" fmla="*/ 323 w 21600"/>
              <a:gd name="T1" fmla="*/ 10641 h 21600"/>
              <a:gd name="T2" fmla="*/ 10800 w 21600"/>
              <a:gd name="T3" fmla="*/ 322 h 21600"/>
              <a:gd name="T4" fmla="*/ 21277 w 21600"/>
              <a:gd name="T5" fmla="*/ 10640 h 21600"/>
              <a:gd name="T6" fmla="*/ 21598 w 21600"/>
              <a:gd name="T7" fmla="*/ 10636 h 21600"/>
              <a:gd name="T8" fmla="*/ 10798 w 21600"/>
              <a:gd name="T9" fmla="*/ -164 h 21600"/>
              <a:gd name="T10" fmla="*/ -1 w 21600"/>
              <a:gd name="T11" fmla="*/ 104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323" y="10641"/>
                </a:moveTo>
                <a:cubicBezTo>
                  <a:pt x="409" y="4927"/>
                  <a:pt x="5067" y="322"/>
                  <a:pt x="10800" y="322"/>
                </a:cubicBezTo>
                <a:cubicBezTo>
                  <a:pt x="16534" y="322"/>
                  <a:pt x="21192" y="4927"/>
                  <a:pt x="21277" y="10640"/>
                </a:cubicBezTo>
                <a:lnTo>
                  <a:pt x="21598" y="10636"/>
                </a:lnTo>
                <a:cubicBezTo>
                  <a:pt x="21509" y="4583"/>
                  <a:pt x="16708" y="-164"/>
                  <a:pt x="10798" y="-164"/>
                </a:cubicBezTo>
                <a:cubicBezTo>
                  <a:pt x="4888" y="-164"/>
                  <a:pt x="87" y="4583"/>
                  <a:pt x="-1" y="10472"/>
                </a:cubicBezTo>
                <a:close/>
              </a:path>
            </a:pathLst>
          </a:custGeom>
          <a:gradFill rotWithShape="1">
            <a:gsLst>
              <a:gs pos="0">
                <a:srgbClr val="C5C5C5"/>
              </a:gs>
              <a:gs pos="50000">
                <a:schemeClr val="bg2"/>
              </a:gs>
              <a:gs pos="100000">
                <a:srgbClr val="C5C5C5"/>
              </a:gs>
            </a:gsLst>
            <a:lin ang="0" scaled="1"/>
          </a:gradFill>
          <a:ln>
            <a:noFill/>
          </a:ln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1509" name="圆角矩形 9230"/>
          <p:cNvSpPr>
            <a:spLocks noChangeArrowheads="1"/>
          </p:cNvSpPr>
          <p:nvPr/>
        </p:nvSpPr>
        <p:spPr bwMode="auto">
          <a:xfrm>
            <a:off x="4187825" y="2449513"/>
            <a:ext cx="4129088" cy="50958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800" b="1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1510" name="圆角矩形 9232"/>
          <p:cNvSpPr>
            <a:spLocks noChangeArrowheads="1"/>
          </p:cNvSpPr>
          <p:nvPr/>
        </p:nvSpPr>
        <p:spPr bwMode="auto">
          <a:xfrm>
            <a:off x="4397375" y="3405188"/>
            <a:ext cx="3846513" cy="49212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000000"/>
                </a:solidFill>
                <a:ea typeface="楷体_GB2312" pitchFamily="49" charset="-122"/>
              </a:rPr>
              <a:t> 9.3 </a:t>
            </a:r>
            <a:r>
              <a:rPr lang="zh-CN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en-US" sz="1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511" name="圆角矩形 9234"/>
          <p:cNvSpPr>
            <a:spLocks noChangeArrowheads="1"/>
          </p:cNvSpPr>
          <p:nvPr/>
        </p:nvSpPr>
        <p:spPr bwMode="auto">
          <a:xfrm>
            <a:off x="3489325" y="1520825"/>
            <a:ext cx="3098800" cy="482600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tx2"/>
                </a:solidFill>
                <a:ea typeface="楷体_GB2312" pitchFamily="49" charset="-122"/>
              </a:rPr>
              <a:t>  </a:t>
            </a:r>
            <a:r>
              <a:rPr lang="zh-CN" altLang="en-US" sz="1800" b="1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zh-CN" altLang="en-US" sz="1800" b="1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21512" name="组合 9235"/>
          <p:cNvGrpSpPr/>
          <p:nvPr/>
        </p:nvGrpSpPr>
        <p:grpSpPr bwMode="auto">
          <a:xfrm>
            <a:off x="2987675" y="1646238"/>
            <a:ext cx="361950" cy="361950"/>
            <a:chOff x="2078" y="1680"/>
            <a:chExt cx="1615" cy="1615"/>
          </a:xfrm>
        </p:grpSpPr>
        <p:sp>
          <p:nvSpPr>
            <p:cNvPr id="21534" name="椭圆 9236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21535" name="椭圆 9237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46" name="椭圆 9238"/>
            <p:cNvSpPr>
              <a:spLocks noChangeArrowheads="1"/>
            </p:cNvSpPr>
            <p:nvPr/>
          </p:nvSpPr>
          <p:spPr bwMode="auto">
            <a:xfrm>
              <a:off x="2255" y="1857"/>
              <a:ext cx="1261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7" name="椭圆 9239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48" name="椭圆 9240"/>
            <p:cNvSpPr>
              <a:spLocks noChangeArrowheads="1"/>
            </p:cNvSpPr>
            <p:nvPr/>
          </p:nvSpPr>
          <p:spPr bwMode="auto">
            <a:xfrm>
              <a:off x="2340" y="1942"/>
              <a:ext cx="1091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9" name="椭圆 9241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</p:grpSp>
      <p:grpSp>
        <p:nvGrpSpPr>
          <p:cNvPr id="21513" name="组合 9249"/>
          <p:cNvGrpSpPr/>
          <p:nvPr/>
        </p:nvGrpSpPr>
        <p:grpSpPr bwMode="auto">
          <a:xfrm>
            <a:off x="3705225" y="2492375"/>
            <a:ext cx="361950" cy="361950"/>
            <a:chOff x="2078" y="1680"/>
            <a:chExt cx="1615" cy="1615"/>
          </a:xfrm>
        </p:grpSpPr>
        <p:sp>
          <p:nvSpPr>
            <p:cNvPr id="21528" name="椭圆 9250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21529" name="椭圆 9251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53" name="椭圆 9252"/>
            <p:cNvSpPr>
              <a:spLocks noChangeArrowheads="1"/>
            </p:cNvSpPr>
            <p:nvPr/>
          </p:nvSpPr>
          <p:spPr bwMode="auto">
            <a:xfrm>
              <a:off x="2255" y="1857"/>
              <a:ext cx="1261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1" name="椭圆 9253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55" name="椭圆 9254"/>
            <p:cNvSpPr>
              <a:spLocks noChangeArrowheads="1"/>
            </p:cNvSpPr>
            <p:nvPr/>
          </p:nvSpPr>
          <p:spPr bwMode="auto">
            <a:xfrm>
              <a:off x="2340" y="1942"/>
              <a:ext cx="1091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33" name="椭圆 9255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</p:grpSp>
      <p:grpSp>
        <p:nvGrpSpPr>
          <p:cNvPr id="21514" name="组合 9263"/>
          <p:cNvGrpSpPr/>
          <p:nvPr/>
        </p:nvGrpSpPr>
        <p:grpSpPr bwMode="auto">
          <a:xfrm>
            <a:off x="3946525" y="3498850"/>
            <a:ext cx="338138" cy="361950"/>
            <a:chOff x="2078" y="1680"/>
            <a:chExt cx="1615" cy="1615"/>
          </a:xfrm>
        </p:grpSpPr>
        <p:sp>
          <p:nvSpPr>
            <p:cNvPr id="21522" name="椭圆 9264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21523" name="椭圆 9265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60" name="椭圆 9266"/>
            <p:cNvSpPr>
              <a:spLocks noChangeArrowheads="1"/>
            </p:cNvSpPr>
            <p:nvPr/>
          </p:nvSpPr>
          <p:spPr bwMode="auto">
            <a:xfrm>
              <a:off x="2252" y="1857"/>
              <a:ext cx="1266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25" name="椭圆 9267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  <p:sp>
          <p:nvSpPr>
            <p:cNvPr id="39962" name="椭圆 9268"/>
            <p:cNvSpPr>
              <a:spLocks noChangeArrowheads="1"/>
            </p:cNvSpPr>
            <p:nvPr/>
          </p:nvSpPr>
          <p:spPr bwMode="auto">
            <a:xfrm>
              <a:off x="2336" y="1942"/>
              <a:ext cx="1099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800" b="1"/>
            </a:p>
          </p:txBody>
        </p:sp>
        <p:sp>
          <p:nvSpPr>
            <p:cNvPr id="21527" name="椭圆 9269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 b="1"/>
            </a:p>
          </p:txBody>
        </p:sp>
      </p:grpSp>
      <p:sp>
        <p:nvSpPr>
          <p:cNvPr id="21515" name="矩形 9283"/>
          <p:cNvSpPr>
            <a:spLocks noChangeArrowheads="1"/>
          </p:cNvSpPr>
          <p:nvPr/>
        </p:nvSpPr>
        <p:spPr bwMode="auto">
          <a:xfrm>
            <a:off x="1403350" y="260350"/>
            <a:ext cx="65532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</a:rPr>
              <a:t>第</a:t>
            </a:r>
            <a:r>
              <a:rPr lang="en-US" altLang="zh-CN" sz="2800" b="1">
                <a:solidFill>
                  <a:srgbClr val="0000FF"/>
                </a:solidFill>
              </a:rPr>
              <a:t>9</a:t>
            </a:r>
            <a:r>
              <a:rPr lang="zh-CN" altLang="en-US" sz="2800" b="1">
                <a:solidFill>
                  <a:srgbClr val="0000FF"/>
                </a:solidFill>
              </a:rPr>
              <a:t>章 </a:t>
            </a:r>
            <a:r>
              <a:rPr lang="en-US" altLang="zh-CN" sz="2800" b="1">
                <a:solidFill>
                  <a:srgbClr val="0000FF"/>
                </a:solidFill>
              </a:rPr>
              <a:t>ROS2</a:t>
            </a:r>
            <a:r>
              <a:rPr lang="zh-CN" altLang="zh-CN" sz="2800" b="1">
                <a:solidFill>
                  <a:srgbClr val="0000FF"/>
                </a:solidFill>
              </a:rPr>
              <a:t>中的图像视觉应用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  <p:sp>
        <p:nvSpPr>
          <p:cNvPr id="21516" name="矩形 9284"/>
          <p:cNvSpPr>
            <a:spLocks noChangeArrowheads="1"/>
          </p:cNvSpPr>
          <p:nvPr/>
        </p:nvSpPr>
        <p:spPr bwMode="auto">
          <a:xfrm>
            <a:off x="4318000" y="2519363"/>
            <a:ext cx="3998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tx2"/>
                </a:solidFill>
                <a:ea typeface="楷体_GB2312" pitchFamily="49" charset="-122"/>
              </a:rPr>
              <a:t>9.2 </a:t>
            </a:r>
            <a:r>
              <a:rPr lang="en-US" altLang="zh-CN" sz="1800" b="1">
                <a:latin typeface="Times New Roman" panose="02020603050405020304" pitchFamily="18" charset="0"/>
              </a:rPr>
              <a:t>OpenCV</a:t>
            </a:r>
            <a:r>
              <a:rPr lang="zh-CN" altLang="zh-CN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en-US" sz="1800" b="1">
              <a:solidFill>
                <a:schemeClr val="tx2"/>
              </a:solidFill>
              <a:ea typeface="楷体_GB2312" pitchFamily="49" charset="-122"/>
            </a:endParaRPr>
          </a:p>
        </p:txBody>
      </p:sp>
      <p:sp>
        <p:nvSpPr>
          <p:cNvPr id="21517" name="矩形 9284"/>
          <p:cNvSpPr>
            <a:spLocks noChangeArrowheads="1"/>
          </p:cNvSpPr>
          <p:nvPr/>
        </p:nvSpPr>
        <p:spPr bwMode="auto">
          <a:xfrm>
            <a:off x="3638550" y="1592263"/>
            <a:ext cx="2662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tx2"/>
                </a:solidFill>
                <a:ea typeface="楷体_GB2312" pitchFamily="49" charset="-122"/>
              </a:rPr>
              <a:t>9.1 </a:t>
            </a:r>
            <a:r>
              <a:rPr lang="zh-CN" altLang="zh-CN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en-US" sz="1800" b="1">
              <a:solidFill>
                <a:schemeClr val="tx2"/>
              </a:solidFill>
              <a:ea typeface="楷体_GB2312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79912" y="4431360"/>
            <a:ext cx="335309" cy="365792"/>
          </a:xfrm>
          <a:prstGeom prst="rect">
            <a:avLst/>
          </a:prstGeom>
        </p:spPr>
      </p:pic>
      <p:sp>
        <p:nvSpPr>
          <p:cNvPr id="21519" name="圆角矩形 9232"/>
          <p:cNvSpPr>
            <a:spLocks noChangeArrowheads="1"/>
          </p:cNvSpPr>
          <p:nvPr/>
        </p:nvSpPr>
        <p:spPr bwMode="auto">
          <a:xfrm>
            <a:off x="4211638" y="4386263"/>
            <a:ext cx="3805237" cy="47307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000000"/>
                </a:solidFill>
                <a:ea typeface="楷体_GB2312" pitchFamily="49" charset="-122"/>
              </a:rPr>
              <a:t> 9.4 </a:t>
            </a:r>
            <a:r>
              <a:rPr lang="zh-CN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en-US" sz="1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00B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119207" y="5259403"/>
            <a:ext cx="335309" cy="365792"/>
          </a:xfrm>
          <a:prstGeom prst="rect">
            <a:avLst/>
          </a:prstGeom>
        </p:spPr>
      </p:pic>
      <p:sp>
        <p:nvSpPr>
          <p:cNvPr id="21521" name="圆角矩形 9232"/>
          <p:cNvSpPr>
            <a:spLocks noChangeArrowheads="1"/>
          </p:cNvSpPr>
          <p:nvPr/>
        </p:nvSpPr>
        <p:spPr bwMode="auto">
          <a:xfrm>
            <a:off x="3563938" y="5264150"/>
            <a:ext cx="3181350" cy="427038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000000"/>
                </a:solidFill>
                <a:ea typeface="楷体_GB2312" pitchFamily="49" charset="-122"/>
              </a:rPr>
              <a:t>9.5 </a:t>
            </a:r>
            <a:r>
              <a:rPr lang="zh-CN" altLang="zh-CN" sz="1800" b="1"/>
              <a:t>本章小结</a:t>
            </a:r>
            <a:endParaRPr lang="zh-CN" altLang="en-US" sz="1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22531" name="文本框 19"/>
          <p:cNvSpPr txBox="1">
            <a:spLocks noChangeArrowheads="1"/>
          </p:cNvSpPr>
          <p:nvPr/>
        </p:nvSpPr>
        <p:spPr bwMode="auto">
          <a:xfrm>
            <a:off x="2014538" y="5661025"/>
            <a:ext cx="511492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1" lang="zh-CN" altLang="en-US" sz="1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2253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660650"/>
            <a:ext cx="4897437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文本框 3"/>
          <p:cNvSpPr txBox="1">
            <a:spLocks noChangeArrowheads="1"/>
          </p:cNvSpPr>
          <p:nvPr/>
        </p:nvSpPr>
        <p:spPr bwMode="auto">
          <a:xfrm>
            <a:off x="911225" y="1258888"/>
            <a:ext cx="777716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视觉图像数据的获取是通过订阅相机驱动节点发布的话题，从话题中获取相机发出的消息包来实现的。机器人头部安装的是</a:t>
            </a:r>
            <a:r>
              <a:rPr lang="en-US" altLang="zh-CN" sz="1800">
                <a:latin typeface="Times New Roman" panose="02020603050405020304" pitchFamily="18" charset="0"/>
              </a:rPr>
              <a:t>Kinect V2 RGB-D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相机，对应的话题名称为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</a:rPr>
              <a:t>“/kinect2/qhd/image_raw”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，话题中的消息包格式为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</a:rPr>
              <a:t>sensor_msgs::Image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800"/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971550" y="1335088"/>
            <a:ext cx="7704138" cy="1157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本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实验将会实现一个订阅者节点，订阅相机发布的话题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"/kinect2/qhd/image_raw"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。从此话题中接收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sensor_msgs::Image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类型的消息包，并将其中的图像数据转换成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OpenCV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的格式。最后使用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OpenCV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的图形显示接口，将图像显示在图形窗口中。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42988" y="2659063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9.1.1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编写图像数据获取程序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9813" y="3667125"/>
            <a:ext cx="7635875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1039813" y="4067175"/>
            <a:ext cx="7635875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pkg create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cv_pkg</a:t>
            </a:r>
            <a:endParaRPr lang="zh-CN" altLang="en-US" sz="1600" dirty="0"/>
          </a:p>
        </p:txBody>
      </p:sp>
      <p:sp>
        <p:nvSpPr>
          <p:cNvPr id="23559" name="文本框 10"/>
          <p:cNvSpPr txBox="1">
            <a:spLocks noChangeArrowheads="1"/>
          </p:cNvSpPr>
          <p:nvPr/>
        </p:nvSpPr>
        <p:spPr bwMode="auto">
          <a:xfrm>
            <a:off x="1303338" y="3251200"/>
            <a:ext cx="6985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打开一个新的终端窗口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在工作空间中创建一个名为</a:t>
            </a:r>
            <a:r>
              <a:rPr lang="en-US" altLang="zh-CN" sz="1600">
                <a:latin typeface="Times New Roman" panose="02020603050405020304" pitchFamily="18" charset="0"/>
              </a:rPr>
              <a:t>“cv_pkg”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的软件包。</a:t>
            </a:r>
            <a:endParaRPr lang="zh-CN" altLang="en-US" sz="1600"/>
          </a:p>
        </p:txBody>
      </p:sp>
      <p:sp>
        <p:nvSpPr>
          <p:cNvPr id="13" name="文本框 12"/>
          <p:cNvSpPr txBox="1"/>
          <p:nvPr/>
        </p:nvSpPr>
        <p:spPr>
          <a:xfrm>
            <a:off x="1042988" y="453231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561" name="文本框 10"/>
          <p:cNvSpPr txBox="1">
            <a:spLocks noChangeArrowheads="1"/>
          </p:cNvSpPr>
          <p:nvPr/>
        </p:nvSpPr>
        <p:spPr bwMode="auto">
          <a:xfrm>
            <a:off x="1066800" y="4997450"/>
            <a:ext cx="7608888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在</a:t>
            </a:r>
            <a:r>
              <a:rPr lang="en-US" altLang="zh-CN" sz="1600">
                <a:latin typeface="Times New Roman" panose="02020603050405020304" pitchFamily="18" charset="0"/>
              </a:rPr>
              <a:t>cv_pkg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软件包中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</a:rPr>
              <a:t>[src]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新建文件，命名为</a:t>
            </a:r>
            <a:r>
              <a:rPr lang="en-US" altLang="zh-CN" sz="1600">
                <a:latin typeface="Times New Roman" panose="02020603050405020304" pitchFamily="18" charset="0"/>
              </a:rPr>
              <a:t>“cv_image.cpp”</a:t>
            </a:r>
            <a:r>
              <a:rPr lang="zh-CN" altLang="en-US" sz="1600">
                <a:latin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sp>
        <p:nvSpPr>
          <p:cNvPr id="16" name="文本框 15"/>
          <p:cNvSpPr txBox="1"/>
          <p:nvPr/>
        </p:nvSpPr>
        <p:spPr>
          <a:xfrm>
            <a:off x="971550" y="553878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下面编写这个代码文件内容：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971550" y="1484313"/>
            <a:ext cx="7561263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/msg/image.hpp&gt;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imgproc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/imgproc.hpp&gt;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highgui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/highgui.hpp&gt;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CvImagePtr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266700"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toCvCopy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(msg,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image_encodings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::BGR8);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266700"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cv::Mat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-&gt;image;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("RGB",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waitKey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971550" y="1484313"/>
            <a:ext cx="7561263" cy="4524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char **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node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cv_image_node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rgb_sub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"/kinect2/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qhd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image_raw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("RGB");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destroyAllWindows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971550" y="105251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412875"/>
            <a:ext cx="7416800" cy="1076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latin typeface="Times New Roman" panose="02020603050405020304" pitchFamily="18" charset="0"/>
              </a:rPr>
              <a:t>(OpenCV REQUIRED)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1112838" y="2519363"/>
            <a:ext cx="7419975" cy="584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cv_image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/cv_image.cpp)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ament_target_dependencies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cv_image</a:t>
            </a:r>
            <a:r>
              <a:rPr lang="en-US" altLang="zh-CN" sz="1600" dirty="0">
                <a:latin typeface="Times New Roman" panose="02020603050405020304" pitchFamily="18" charset="0"/>
              </a:rPr>
              <a:t>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rclcpp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sensor_msgs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cv_bridge</a:t>
            </a:r>
            <a:r>
              <a:rPr lang="en-US" altLang="zh-CN" sz="1600" dirty="0">
                <a:latin typeface="Times New Roman" panose="02020603050405020304" pitchFamily="18" charset="0"/>
              </a:rPr>
              <a:t>" "OpenCV")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116013" y="3138488"/>
            <a:ext cx="7416800" cy="6159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dirty="0" err="1">
                <a:latin typeface="Times New Roman" panose="02020603050405020304" pitchFamily="18" charset="0"/>
              </a:rPr>
              <a:t>cv_image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971550" y="378936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5063" y="4149725"/>
            <a:ext cx="7397750" cy="1076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&lt;depend&gt;OpenCV&lt;/depend&gt; 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969963" y="52292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2838" y="5561013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12838" y="5935663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latin typeface="Times New Roman" panose="02020603050405020304" pitchFamily="18" charset="0"/>
              </a:rPr>
              <a:t> build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12" name="文本框 11"/>
          <p:cNvSpPr txBox="1"/>
          <p:nvPr/>
        </p:nvSpPr>
        <p:spPr>
          <a:xfrm>
            <a:off x="971550" y="112553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9.1.2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仿真运行图像数据获取程序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6013" y="170180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16013" y="208280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wpb_balls.launch.py</a:t>
            </a:r>
            <a:endParaRPr lang="zh-CN" altLang="en-US" sz="1600" dirty="0"/>
          </a:p>
        </p:txBody>
      </p:sp>
      <p:pic>
        <p:nvPicPr>
          <p:cNvPr id="27654" name="图片 1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65400"/>
            <a:ext cx="609600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14" name="文本框 13"/>
          <p:cNvSpPr txBox="1"/>
          <p:nvPr/>
        </p:nvSpPr>
        <p:spPr>
          <a:xfrm>
            <a:off x="1116013" y="1628775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16013" y="2009775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cv_pkg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cv_image</a:t>
            </a:r>
            <a:endParaRPr lang="zh-CN" altLang="en-US" sz="1600" dirty="0"/>
          </a:p>
        </p:txBody>
      </p:sp>
      <p:sp>
        <p:nvSpPr>
          <p:cNvPr id="28677" name="文本框 2"/>
          <p:cNvSpPr txBox="1">
            <a:spLocks noChangeArrowheads="1"/>
          </p:cNvSpPr>
          <p:nvPr/>
        </p:nvSpPr>
        <p:spPr bwMode="auto">
          <a:xfrm>
            <a:off x="1042988" y="1173163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pic>
        <p:nvPicPr>
          <p:cNvPr id="28678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284538"/>
            <a:ext cx="468153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文本框 5"/>
          <p:cNvSpPr txBox="1">
            <a:spLocks noChangeArrowheads="1"/>
          </p:cNvSpPr>
          <p:nvPr/>
        </p:nvSpPr>
        <p:spPr bwMode="auto">
          <a:xfrm>
            <a:off x="1116013" y="2349500"/>
            <a:ext cx="74882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节点运行起来之后，会弹出一个名为</a:t>
            </a:r>
            <a:r>
              <a:rPr lang="en-US" altLang="zh-CN" sz="1600">
                <a:latin typeface="Times New Roman" panose="02020603050405020304" pitchFamily="18" charset="0"/>
              </a:rPr>
              <a:t>“RGB”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窗口程序，显示机器人头部相机所看到的四个颜色球的图像。</a:t>
            </a:r>
            <a:endParaRPr lang="zh-CN" altLang="en-US" sz="1600"/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/>
              <a:t>9.1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视觉图像数据的获取</a:t>
            </a:r>
            <a:endParaRPr lang="zh-CN" altLang="zh-CN" sz="2800" b="1"/>
          </a:p>
        </p:txBody>
      </p:sp>
      <p:sp>
        <p:nvSpPr>
          <p:cNvPr id="14" name="文本框 13"/>
          <p:cNvSpPr txBox="1"/>
          <p:nvPr/>
        </p:nvSpPr>
        <p:spPr>
          <a:xfrm>
            <a:off x="1116013" y="1989138"/>
            <a:ext cx="7488237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16013" y="2370138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wpr_simulation2 </a:t>
            </a:r>
            <a:r>
              <a:rPr lang="en-US" altLang="zh-CN" sz="1600" dirty="0" err="1">
                <a:latin typeface="Times New Roman" panose="02020603050405020304" pitchFamily="18" charset="0"/>
              </a:rPr>
              <a:t>ball_random_move</a:t>
            </a:r>
            <a:endParaRPr lang="zh-CN" altLang="en-US" sz="1600" dirty="0"/>
          </a:p>
        </p:txBody>
      </p:sp>
      <p:sp>
        <p:nvSpPr>
          <p:cNvPr id="29701" name="文本框 2"/>
          <p:cNvSpPr txBox="1">
            <a:spLocks noChangeArrowheads="1"/>
          </p:cNvSpPr>
          <p:nvPr/>
        </p:nvSpPr>
        <p:spPr bwMode="auto">
          <a:xfrm>
            <a:off x="1042988" y="1173163"/>
            <a:ext cx="77057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为了测试这个图像是不是实时获取的，可以借助</a:t>
            </a:r>
            <a:r>
              <a:rPr lang="en-US" altLang="zh-CN" sz="1600">
                <a:latin typeface="Times New Roman" panose="02020603050405020304" pitchFamily="18" charset="0"/>
              </a:rPr>
              <a:t>wpr_simulation2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附带的程序让中间的桔色球动起来，以便进行对比观察。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1008063" y="2887663"/>
            <a:ext cx="7704137" cy="7842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执行之后，可以看到仿真窗口里的桔色球开始随机运动。此时再切换到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“RGB”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窗口，可以看到图像中的桔色球也跟着运动，说明这个采集到的图像是实时更新的。</a:t>
            </a:r>
            <a:endParaRPr lang="zh-CN" altLang="en-US" sz="1600"/>
          </a:p>
        </p:txBody>
      </p:sp>
      <p:pic>
        <p:nvPicPr>
          <p:cNvPr id="2970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860800"/>
            <a:ext cx="38004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0" y="3860800"/>
            <a:ext cx="35861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550" y="1700213"/>
            <a:ext cx="7488238" cy="29495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9.1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节的实验里，实现了从机器人的头部相机获取机器人的视觉图像。这一次将继续深入，使用</a:t>
            </a:r>
            <a:r>
              <a:rPr lang="en-US" altLang="zh-CN">
                <a:latin typeface="Times New Roman" panose="02020603050405020304" pitchFamily="18" charset="0"/>
              </a:rPr>
              <a:t>OpenCV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实现机器人视觉中的颜色特征提取和目标定位功能。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1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对机器人视觉图像进行颜色空间转换，从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RGB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空间转换到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HSV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空间，排除光照影响。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    2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对转换后的图像进行二值化处理，将目标物体分割提取出来。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3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）对提取到的目标像素进行计算统计，得出目标物的质心坐标。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16013" y="17224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747" name="文本框 10"/>
          <p:cNvSpPr txBox="1">
            <a:spLocks noChangeArrowheads="1"/>
          </p:cNvSpPr>
          <p:nvPr/>
        </p:nvSpPr>
        <p:spPr bwMode="auto">
          <a:xfrm>
            <a:off x="1139825" y="2093913"/>
            <a:ext cx="76088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在</a:t>
            </a:r>
            <a:r>
              <a:rPr lang="en-US" altLang="zh-CN" sz="1600">
                <a:latin typeface="Times New Roman" panose="02020603050405020304" pitchFamily="18" charset="0"/>
              </a:rPr>
              <a:t>cv_pkg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软件包中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</a:rPr>
              <a:t>[src]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新建文件，命名为</a:t>
            </a:r>
            <a:r>
              <a:rPr lang="en-US" altLang="zh-CN" sz="1600">
                <a:latin typeface="Times New Roman" panose="02020603050405020304" pitchFamily="18" charset="0"/>
              </a:rPr>
              <a:t>“cv_hsv.cpp”</a:t>
            </a:r>
            <a:r>
              <a:rPr lang="zh-CN" altLang="en-US" sz="1600">
                <a:latin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sp>
        <p:nvSpPr>
          <p:cNvPr id="16" name="文本框 15"/>
          <p:cNvSpPr txBox="1"/>
          <p:nvPr/>
        </p:nvSpPr>
        <p:spPr>
          <a:xfrm>
            <a:off x="1042988" y="2635250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下面编写这个代码文件内容：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74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2988" y="112553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9.2.1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编写特征提取和目标定位程序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01738" y="3141663"/>
            <a:ext cx="7402512" cy="25542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/msg/image.hpp&gt;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imgproc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/imgproc.hpp&gt;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highgui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/highgui.hpp&gt;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namespace cv;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namespace std;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281113"/>
            <a:ext cx="7561263" cy="4524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90;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255;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255;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CvImagePtr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toCvCopy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(msg,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image_encodings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::BGR8);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-&gt;image;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cvtColor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COLOR_BGR2HSV);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71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036638"/>
            <a:ext cx="7561263" cy="5224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vector&lt;Mat&gt;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split(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equalizeHist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merge(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inRange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Scalar(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Scalar(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 element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getStructuringElement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(MORPH_RECT, Size(5, 5));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morphologyEx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MORPH_OPEN, element);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morphologyEx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MORPH_CLOSE, element);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795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484313"/>
            <a:ext cx="7561263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imgThresholded.cols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imgThresholded.rows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for (int y = 0; y &lt;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y++)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for (int x = 0; x &lt;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x++)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if 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imgThresholded.data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[y *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x] == 255)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x;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y;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81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147763"/>
            <a:ext cx="7561263" cy="50180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("Target (%d, %d)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PixelCount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%d\n",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Point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Point(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- 10,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Point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Point(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+ 10,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line(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Scalar(255, 0, 0));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- 10;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+ 10;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line(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Scalar(255, 0, 0));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else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{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("Target disappeared...\n");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("RGB",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("HSV",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("Result",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waitKey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84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017588"/>
            <a:ext cx="7561263" cy="52625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char **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node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cv_hsv_node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rgb_sub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"/kinect2/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qhd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image_raw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("Threshold", WINDOW_AUTOSIZE);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createTrackbar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"Threshold", &amp;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179);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createTrackbar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"Threshold", &amp;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179);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createTrackbar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"Threshold", &amp;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255);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createTrackbar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"Threshold", &amp;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255);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createTrackbar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"Threshold", &amp;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iLowV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255);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createTrackbar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"Threshold", &amp;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iHighV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255);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("RGB");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("HSV");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("Result"); 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destroyAllWindows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867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550" y="105251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412875"/>
            <a:ext cx="7416800" cy="1076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latin typeface="Times New Roman" panose="02020603050405020304" pitchFamily="18" charset="0"/>
              </a:rPr>
              <a:t>(OpenCV REQUIRED)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1112838" y="2519363"/>
            <a:ext cx="7419975" cy="584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cv_hsv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/cv_hsv.cpp)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ament_target_dependencies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cv_hsv</a:t>
            </a:r>
            <a:r>
              <a:rPr lang="en-US" altLang="zh-CN" sz="1600" dirty="0">
                <a:latin typeface="Times New Roman" panose="02020603050405020304" pitchFamily="18" charset="0"/>
              </a:rPr>
              <a:t>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rclcpp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sensor_msgs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cv_bridge</a:t>
            </a:r>
            <a:r>
              <a:rPr lang="en-US" altLang="zh-CN" sz="1600" dirty="0">
                <a:latin typeface="Times New Roman" panose="02020603050405020304" pitchFamily="18" charset="0"/>
              </a:rPr>
              <a:t>" "OpenCV")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116013" y="3138488"/>
            <a:ext cx="7416800" cy="6159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dirty="0" err="1">
                <a:latin typeface="Times New Roman" panose="02020603050405020304" pitchFamily="18" charset="0"/>
              </a:rPr>
              <a:t>cv_hsv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971550" y="378936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5063" y="4149725"/>
            <a:ext cx="7397750" cy="1076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&lt;depend&gt;OpenCV&lt;/depend&gt; 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969963" y="52292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2838" y="5561013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12838" y="5935663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latin typeface="Times New Roman" panose="02020603050405020304" pitchFamily="18" charset="0"/>
              </a:rPr>
              <a:t> build</a:t>
            </a:r>
            <a:endParaRPr lang="zh-CN" altLang="en-US" sz="1600" dirty="0"/>
          </a:p>
        </p:txBody>
      </p:sp>
      <p:sp>
        <p:nvSpPr>
          <p:cNvPr id="3789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16013" y="170180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16013" y="208280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wpb_balls.launch.py</a:t>
            </a:r>
            <a:endParaRPr lang="zh-CN" altLang="en-US" sz="1600" dirty="0"/>
          </a:p>
        </p:txBody>
      </p:sp>
      <p:pic>
        <p:nvPicPr>
          <p:cNvPr id="38916" name="图片 1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65400"/>
            <a:ext cx="609600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2988" y="1057275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9.2.2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仿真运行特征提取和目标定位程序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16013" y="183515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16013" y="221615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cv_pkg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cv_hsv</a:t>
            </a:r>
            <a:endParaRPr lang="zh-CN" altLang="en-US" sz="1600" dirty="0"/>
          </a:p>
        </p:txBody>
      </p:sp>
      <p:sp>
        <p:nvSpPr>
          <p:cNvPr id="39940" name="文本框 2"/>
          <p:cNvSpPr txBox="1">
            <a:spLocks noChangeArrowheads="1"/>
          </p:cNvSpPr>
          <p:nvPr/>
        </p:nvSpPr>
        <p:spPr bwMode="auto">
          <a:xfrm>
            <a:off x="1042988" y="1379538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sp>
        <p:nvSpPr>
          <p:cNvPr id="39941" name="文本框 5"/>
          <p:cNvSpPr txBox="1">
            <a:spLocks noChangeArrowheads="1"/>
          </p:cNvSpPr>
          <p:nvPr/>
        </p:nvSpPr>
        <p:spPr bwMode="auto">
          <a:xfrm>
            <a:off x="1116013" y="2555875"/>
            <a:ext cx="74882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节点运行起来之后，会弹出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四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个窗口，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分别是</a:t>
            </a:r>
            <a:r>
              <a:rPr lang="en-US" altLang="zh-CN" sz="1600">
                <a:latin typeface="Times New Roman" panose="02020603050405020304" pitchFamily="18" charset="0"/>
              </a:rPr>
              <a:t>“RGB”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>
                <a:latin typeface="Times New Roman" panose="02020603050405020304" pitchFamily="18" charset="0"/>
              </a:rPr>
              <a:t>“HSV”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>
                <a:latin typeface="Times New Roman" panose="02020603050405020304" pitchFamily="18" charset="0"/>
              </a:rPr>
              <a:t>“Result”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1600">
                <a:latin typeface="Times New Roman" panose="02020603050405020304" pitchFamily="18" charset="0"/>
              </a:rPr>
              <a:t>“Threshold”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窗口。</a:t>
            </a:r>
            <a:endParaRPr lang="zh-CN" altLang="en-US" sz="1600"/>
          </a:p>
        </p:txBody>
      </p:sp>
      <p:sp>
        <p:nvSpPr>
          <p:cNvPr id="3994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43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94100"/>
            <a:ext cx="3673475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3590925"/>
            <a:ext cx="3671887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3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3778250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196975"/>
            <a:ext cx="1981200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1116013" y="3573463"/>
            <a:ext cx="7488237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切换到运行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cv_hsv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节点的终端窗口，可以看到追踪的目标物的中心坐标值。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66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3927475"/>
            <a:ext cx="522287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16013" y="1989138"/>
            <a:ext cx="7488237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16013" y="2370138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wpr_simulation2 </a:t>
            </a:r>
            <a:r>
              <a:rPr lang="en-US" altLang="zh-CN" sz="1600" dirty="0" err="1">
                <a:latin typeface="Times New Roman" panose="02020603050405020304" pitchFamily="18" charset="0"/>
              </a:rPr>
              <a:t>ball_random_move</a:t>
            </a:r>
            <a:endParaRPr lang="zh-CN" altLang="en-US" sz="1600" dirty="0"/>
          </a:p>
        </p:txBody>
      </p:sp>
      <p:sp>
        <p:nvSpPr>
          <p:cNvPr id="41988" name="文本框 2"/>
          <p:cNvSpPr txBox="1">
            <a:spLocks noChangeArrowheads="1"/>
          </p:cNvSpPr>
          <p:nvPr/>
        </p:nvSpPr>
        <p:spPr bwMode="auto">
          <a:xfrm>
            <a:off x="1042988" y="1052513"/>
            <a:ext cx="77057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为了测试目标追踪的效果，可以借助</a:t>
            </a:r>
            <a:r>
              <a:rPr lang="en-US" altLang="zh-CN" sz="1600">
                <a:latin typeface="Times New Roman" panose="02020603050405020304" pitchFamily="18" charset="0"/>
              </a:rPr>
              <a:t>wpr_simulation2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附带的程序让中间的桔色球动起来，以便进行对比观察。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1008063" y="2887663"/>
            <a:ext cx="7704137" cy="7842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执行之后，可以看到仿真窗口里的桔色球开始随机运动。此时再切换到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1600">
                <a:latin typeface="Times New Roman" panose="02020603050405020304" pitchFamily="18" charset="0"/>
              </a:rPr>
              <a:t>Result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窗口，观察图像中的桔色目标球移动时，颜色特征提取的效果。</a:t>
            </a:r>
            <a:endParaRPr lang="zh-CN" altLang="en-US" sz="1600"/>
          </a:p>
        </p:txBody>
      </p:sp>
      <p:sp>
        <p:nvSpPr>
          <p:cNvPr id="4199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9.2 OpenCV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颜色特征提取和目标定位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9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63" y="3860800"/>
            <a:ext cx="3649662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851275"/>
            <a:ext cx="37433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550" y="1111250"/>
            <a:ext cx="7488238" cy="17065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9.2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节的实验里，使用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OpenCV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实现机器人视觉中的颜色特征提取和目标定位功能。如图所示，这一次将对目标定位功能进行扩展，根据目标位置计算速度并输出给机器人，让机器人跟随球进行移动，实现一个目标跟随的闭环控制。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301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2968625"/>
            <a:ext cx="5268912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135063"/>
            <a:ext cx="7559675" cy="226536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在编写例程代码前，先设计一下这个程序的实现思路，如以下四步：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）对机器人视觉图像进行颜色空间转换，从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RGB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空间转换到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HSV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空间，排除光照影响。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）对转换后的图像进行二值化处理，将目标物体分割提取出来。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）对提取到的目标像素进行计算统计，得出目标物的质心坐标。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）根据目标位置计算机器人运动速度，完成目标跟随功能。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403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57575"/>
            <a:ext cx="5268913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16013" y="17224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059" name="文本框 10"/>
          <p:cNvSpPr txBox="1">
            <a:spLocks noChangeArrowheads="1"/>
          </p:cNvSpPr>
          <p:nvPr/>
        </p:nvSpPr>
        <p:spPr bwMode="auto">
          <a:xfrm>
            <a:off x="1139825" y="2093913"/>
            <a:ext cx="76088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在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cv_pkg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软件包中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[src]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新建文件，命名为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“cv_</a:t>
            </a:r>
            <a:r>
              <a:rPr lang="en-US" altLang="zh-CN" sz="1600">
                <a:latin typeface="Times New Roman" panose="02020603050405020304" pitchFamily="18" charset="0"/>
              </a:rPr>
              <a:t>follow.cpp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.cpp”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42988" y="2635250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下面编写这个代码文件内容：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01738" y="3141663"/>
            <a:ext cx="7331075" cy="28003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/msg/image.hpp&gt;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cv_bridge.h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imgproc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/imgproc.hpp&gt;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highgui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/highgui.hpp&gt; 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geometry_msgs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/msg/twist.hpp&gt;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namespace cv;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namespace std;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06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6013" y="1095375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9.3.1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编写目标追踪程序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281113"/>
            <a:ext cx="7561263" cy="47704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iLowH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iHighH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40;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iLowS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90;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iHighS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255;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iLowV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iHighV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255;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geometry_msgs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::msg::Twist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::Publisher&lt;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geometry_msgs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::msg::Twist&gt;::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::msg::Image::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CvImagePtr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toCvCopy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(msg,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image_encodings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::BGR8);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Mat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-&gt;image;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Mat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cvtColor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COLOR_BGR2HSV);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08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036638"/>
            <a:ext cx="7561263" cy="5224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vector&lt;Mat&gt;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split(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equalizeHist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merge(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hsvSplit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Mat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inRange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imgHSV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Scalar(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iLowH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iLowS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iLowV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Scalar(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iHighH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iHighS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iHighV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121920"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Mat element =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getStructuringElement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(MORPH_RECT, Size(5, 5));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morphologyEx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MORPH_OPEN, element);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morphologyEx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MORPH_CLOSE, element);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107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484313"/>
            <a:ext cx="7561263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imgThresholded.cols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nImgHeight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imgThresholded.rows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for (int y = 0; y &lt;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nImgHeight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y++)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{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for (int x = 0; x &lt;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x++)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{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if 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imgThresholded.data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[y *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x] == 255)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{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+= x;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+= y;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131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025525"/>
            <a:ext cx="7561263" cy="52625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0)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{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("Target ( %d , %d )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PixelCount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%d\n",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nTargetX,nTargetY,nPixCount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Point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Point(nTargetX-10,nTargetY);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Point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Point(nTargetX+10,nTargetY);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line(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imgOriginal,line_begin,line_end,Scalar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(255,0,0),3);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line_begin.y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nTargetY-10;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nTargetX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line_end.y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nTargetY+10;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line(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imgOriginal,line_begin,line_end,Scalar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(255,0,0),3);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float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fVelFoward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/2-nTargetY)*0.002;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float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fVelTurn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nImgWidth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/2-nTargetX)*0.003;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vel_cmd.linear.x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fVelFoward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vel_cmd.linear.y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vel_cmd.linear.z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vel_cmd.angular.x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vel_cmd.angular.y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vel_cmd.angular.z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fVelTurn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  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155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484313"/>
            <a:ext cx="7561263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else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("Target disappeared...\n");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vel_cmd.linear.x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vel_cmd.linear.y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vel_cmd.linear.z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vel_cmd.angular.x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vel_cmd.angular.y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vel_cmd.angular.z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-&gt;publish(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vel_cmd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("Result",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imgThresholded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altLang="zh-CN" sz="1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RGB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imgOriginal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waitKey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17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017588"/>
            <a:ext cx="7561263" cy="50165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char **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node = std::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::Node&gt;("cv_</a:t>
            </a:r>
            <a:r>
              <a:rPr lang="en-US" altLang="zh-CN" sz="1600" dirty="0">
                <a:latin typeface="Times New Roman" panose="02020603050405020304" pitchFamily="18" charset="0"/>
              </a:rPr>
              <a:t>follow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_node"); 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    </a:t>
            </a:r>
            <a:r>
              <a:rPr lang="en-US" altLang="zh-CN" sz="1600" dirty="0" err="1">
                <a:latin typeface="Times New Roman" panose="02020603050405020304" pitchFamily="18" charset="0"/>
              </a:rPr>
              <a:t>vel_pub</a:t>
            </a:r>
            <a:r>
              <a:rPr lang="en-US" altLang="zh-CN" sz="1600" dirty="0">
                <a:latin typeface="Times New Roman" panose="02020603050405020304" pitchFamily="18" charset="0"/>
              </a:rPr>
              <a:t> = node-&gt;</a:t>
            </a:r>
            <a:r>
              <a:rPr lang="en-US" altLang="zh-CN" sz="1600" dirty="0" err="1">
                <a:latin typeface="Times New Roman" panose="02020603050405020304" pitchFamily="18" charset="0"/>
              </a:rPr>
              <a:t>create_publisher</a:t>
            </a:r>
            <a:r>
              <a:rPr lang="en-US" altLang="zh-CN" sz="1600" dirty="0">
                <a:latin typeface="Times New Roman" panose="02020603050405020304" pitchFamily="18" charset="0"/>
              </a:rPr>
              <a:t>&lt;</a:t>
            </a:r>
            <a:r>
              <a:rPr lang="en-US" altLang="zh-CN" sz="1600" dirty="0" err="1">
                <a:latin typeface="Times New Roman" panose="02020603050405020304" pitchFamily="18" charset="0"/>
              </a:rPr>
              <a:t>geometry_msgs</a:t>
            </a:r>
            <a:r>
              <a:rPr lang="en-US" altLang="zh-CN" sz="1600" dirty="0">
                <a:latin typeface="Times New Roman" panose="02020603050405020304" pitchFamily="18" charset="0"/>
              </a:rPr>
              <a:t>::msg::Twist&gt;("/</a:t>
            </a:r>
            <a:r>
              <a:rPr lang="en-US" altLang="zh-CN" sz="1600" dirty="0" err="1">
                <a:latin typeface="Times New Roman" panose="02020603050405020304" pitchFamily="18" charset="0"/>
              </a:rPr>
              <a:t>cmd_vel</a:t>
            </a:r>
            <a:r>
              <a:rPr lang="en-US" altLang="zh-CN" sz="1600" dirty="0">
                <a:latin typeface="Times New Roman" panose="02020603050405020304" pitchFamily="18" charset="0"/>
              </a:rPr>
              <a:t>", 10);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auto sub = node-&gt;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::msg::Image&gt;(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"/kinect2/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qhd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image_raw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1,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("RGB");    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("Result");  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 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destroyAllWindows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</a:t>
            </a: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return 0;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0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550" y="119697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557338"/>
            <a:ext cx="7416800" cy="13223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(OpenCV REQUIRED)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geometry_msgs</a:t>
            </a:r>
            <a:r>
              <a:rPr lang="en-US" altLang="zh-CN" sz="1600" dirty="0">
                <a:latin typeface="Times New Roman" panose="02020603050405020304" pitchFamily="18" charset="0"/>
              </a:rPr>
              <a:t> REQUIRED)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30300" y="2919413"/>
            <a:ext cx="7419975" cy="831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cv_follow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/cv_follow.cpp)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ament_target_dependencies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cv_follow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"</a:t>
            </a:r>
            <a:r>
              <a:rPr lang="en-US" altLang="zh-CN" sz="1600" dirty="0" err="1">
                <a:latin typeface="Times New Roman" panose="02020603050405020304" pitchFamily="18" charset="0"/>
              </a:rPr>
              <a:t>rclcpp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sensor_msgs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cv_bridge</a:t>
            </a:r>
            <a:r>
              <a:rPr lang="en-US" altLang="zh-CN" sz="1600" dirty="0">
                <a:latin typeface="Times New Roman" panose="02020603050405020304" pitchFamily="18" charset="0"/>
              </a:rPr>
              <a:t>" "OpenCV" 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geometry_msgs</a:t>
            </a:r>
            <a:r>
              <a:rPr lang="en-US" altLang="zh-CN" sz="1600" dirty="0">
                <a:latin typeface="Times New Roman" panose="02020603050405020304" pitchFamily="18" charset="0"/>
              </a:rPr>
              <a:t>")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1413" y="3789363"/>
            <a:ext cx="7415212" cy="584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cv_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follow 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1550" y="44402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5063" y="4800600"/>
            <a:ext cx="7397750" cy="1354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&lt;depend&gt;OpenCV&lt;/depend&gt; 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&lt;depend&gt;</a:t>
            </a:r>
            <a:r>
              <a:rPr lang="en-US" altLang="zh-CN" sz="1600" dirty="0" err="1">
                <a:latin typeface="Times New Roman" panose="02020603050405020304" pitchFamily="18" charset="0"/>
              </a:rPr>
              <a:t>geometry_msgs</a:t>
            </a:r>
            <a:r>
              <a:rPr lang="en-US" altLang="zh-CN" sz="1600" dirty="0">
                <a:latin typeface="Times New Roman" panose="02020603050405020304" pitchFamily="18" charset="0"/>
              </a:rPr>
              <a:t>&lt;/depend&gt;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5223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969963" y="105251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2838" y="1384300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cd ~/ros2_ws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12838" y="1758950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build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5325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9963" y="2133600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9.3.2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仿真运行目标追踪程序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6013" y="2636838"/>
            <a:ext cx="7394575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16013" y="3017838"/>
            <a:ext cx="7394575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ros2 launch wpr_simulation2 wpb_balls.launch.py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pic>
        <p:nvPicPr>
          <p:cNvPr id="53257" name="图片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430588"/>
            <a:ext cx="4865688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16013" y="1835150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54275" name="文本框 2"/>
          <p:cNvSpPr txBox="1">
            <a:spLocks noChangeArrowheads="1"/>
          </p:cNvSpPr>
          <p:nvPr/>
        </p:nvSpPr>
        <p:spPr bwMode="auto">
          <a:xfrm>
            <a:off x="1042988" y="1379538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4276" name="文本框 5"/>
          <p:cNvSpPr txBox="1">
            <a:spLocks noChangeArrowheads="1"/>
          </p:cNvSpPr>
          <p:nvPr/>
        </p:nvSpPr>
        <p:spPr bwMode="auto">
          <a:xfrm>
            <a:off x="611188" y="2798763"/>
            <a:ext cx="7489825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节点运行起来之后，会弹出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两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个窗口，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分别是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“RGB”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 “Result”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4277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9663" y="2290763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cv_pkg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cv_</a:t>
            </a:r>
            <a:r>
              <a:rPr lang="en-US" altLang="zh-CN" sz="1600" dirty="0">
                <a:latin typeface="Times New Roman" panose="02020603050405020304" pitchFamily="18" charset="0"/>
              </a:rPr>
              <a:t>follow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pic>
        <p:nvPicPr>
          <p:cNvPr id="54279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611563"/>
            <a:ext cx="3665537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3611563"/>
            <a:ext cx="3671888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87450" y="1125538"/>
            <a:ext cx="7416800" cy="1157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切换到仿真窗口，可以看到里面的机器人对准桔色球，轻微向后移动，与桔色球保持固定距离。如图所示，在运行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cv_follow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节点的终端窗口，可以看到追踪目标物的中心坐标值在不停地刷新。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5300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565400"/>
            <a:ext cx="6831013" cy="301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16013" y="1989138"/>
            <a:ext cx="7488237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16013" y="2370138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ros2 run wpr_simulation2 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ball_random_move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56324" name="文本框 2"/>
          <p:cNvSpPr txBox="1">
            <a:spLocks noChangeArrowheads="1"/>
          </p:cNvSpPr>
          <p:nvPr/>
        </p:nvSpPr>
        <p:spPr bwMode="auto">
          <a:xfrm>
            <a:off x="1042988" y="1052513"/>
            <a:ext cx="77057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为了测试机器人追踪目标球的效果，可以借助</a:t>
            </a:r>
            <a:r>
              <a:rPr lang="en-US" altLang="zh-CN" sz="1600">
                <a:latin typeface="Times New Roman" panose="02020603050405020304" pitchFamily="18" charset="0"/>
              </a:rPr>
              <a:t>wpr_simulation2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附带的程序让桔色球动起来。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以便进行观察。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550" y="2887663"/>
            <a:ext cx="7740650" cy="7842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执行之后，可以看到仿真窗口里的桔色球开始随机运动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而机器人也追着桔色球在移动。此时再切换到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“RGB”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窗口，观察蓝色十字标记是对桔色目标球的追踪效果。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632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327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868738"/>
            <a:ext cx="3649662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76675"/>
            <a:ext cx="3421063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9.3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基于图像视觉的目标追踪实现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2988" y="2368550"/>
            <a:ext cx="7416800" cy="21209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经过前面三个实验，终于将识别检测和运动行为结合起来，形成一个典型的视觉闭环控制系统。机器人与外部世界的交互，形式虽然多样，但是本质上都是这样一套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识别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定位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操作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的闭环控制系统。通过这样一个简单的例子，了解和学习这种实现思路，可以为将来构建更复杂的机器人系统奠定一个基础。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550" y="1111250"/>
            <a:ext cx="7488238" cy="26352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本节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借助现成的人脸识别算法库来实现人脸检测，这个算法库的调用在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wpr_simulaiton2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face_detector.py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节点中已经实现，直接使用即可。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face_detector.py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节点会订阅话题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“/face_detector_input”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，作为人脸图像的输入。图像中的人脸被检测到后，其坐标值会发布到话题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“/face_position”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中去。所以，这个实验只需要编写一个节点，从相机的话题中获取图片，转发给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face_detector.py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节点进行人脸检测。然后从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face_detector.py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“/face_position”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话题获取人脸坐标结果即可。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837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421063"/>
            <a:ext cx="5262563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文本框 19"/>
          <p:cNvSpPr txBox="1">
            <a:spLocks noChangeArrowheads="1"/>
          </p:cNvSpPr>
          <p:nvPr/>
        </p:nvSpPr>
        <p:spPr bwMode="auto">
          <a:xfrm>
            <a:off x="611188" y="1196975"/>
            <a:ext cx="51149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600" b="1">
                <a:solidFill>
                  <a:schemeClr val="tx2"/>
                </a:solidFill>
              </a:rPr>
              <a:t>        </a:t>
            </a:r>
            <a:r>
              <a:rPr kumimoji="1" lang="zh-CN" altLang="en-US" sz="1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详细操作步骤见教材</a:t>
            </a:r>
            <a:r>
              <a:rPr kumimoji="1" lang="en-US" altLang="zh-CN" sz="1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P311-P326</a:t>
            </a:r>
            <a:r>
              <a:rPr kumimoji="1" lang="zh-CN" altLang="en-US" sz="16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页</a:t>
            </a:r>
            <a:endParaRPr kumimoji="1" lang="zh-CN" altLang="en-US" sz="16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9396" name="文本框 2"/>
          <p:cNvSpPr txBox="1">
            <a:spLocks noChangeArrowheads="1"/>
          </p:cNvSpPr>
          <p:nvPr/>
        </p:nvSpPr>
        <p:spPr bwMode="auto">
          <a:xfrm>
            <a:off x="1042988" y="1628775"/>
            <a:ext cx="6731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在编写代码前，需要安装人脸检测节点</a:t>
            </a:r>
            <a:r>
              <a:rPr lang="en-US" altLang="zh-CN" sz="1600">
                <a:latin typeface="Times New Roman" panose="02020603050405020304" pitchFamily="18" charset="0"/>
              </a:rPr>
              <a:t>face_detector.py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的依赖项。</a:t>
            </a:r>
            <a:endParaRPr lang="zh-CN" altLang="en-US" sz="1600"/>
          </a:p>
        </p:txBody>
      </p:sp>
      <p:sp>
        <p:nvSpPr>
          <p:cNvPr id="5" name="文本框 4"/>
          <p:cNvSpPr txBox="1"/>
          <p:nvPr/>
        </p:nvSpPr>
        <p:spPr>
          <a:xfrm>
            <a:off x="1130300" y="2036763"/>
            <a:ext cx="747395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r>
              <a:rPr lang="en-US" altLang="zh-CN" sz="1600" dirty="0">
                <a:latin typeface="Times New Roman" panose="02020603050405020304" pitchFamily="18" charset="0"/>
              </a:rPr>
              <a:t>/wpr_simulation2/scripts/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1130300" y="2420938"/>
            <a:ext cx="747395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./install_dep_face.sh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1042988" y="2819400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9.4.1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编写人脸检测程序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6013" y="335756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401" name="文本框 10"/>
          <p:cNvSpPr txBox="1">
            <a:spLocks noChangeArrowheads="1"/>
          </p:cNvSpPr>
          <p:nvPr/>
        </p:nvSpPr>
        <p:spPr bwMode="auto">
          <a:xfrm>
            <a:off x="1139825" y="3727450"/>
            <a:ext cx="76088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在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cv_pkg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软件包中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[src]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新建文件，命名为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en-US" altLang="zh-CN" sz="1600">
                <a:latin typeface="Times New Roman" panose="02020603050405020304" pitchFamily="18" charset="0"/>
              </a:rPr>
              <a:t>cv_face_detect.cpp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”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pic>
        <p:nvPicPr>
          <p:cNvPr id="59402" name="图片 7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291013"/>
            <a:ext cx="4033838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058863" y="1147763"/>
            <a:ext cx="7329487" cy="50180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/msg/image.hpp&gt;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/msg/region_of_interest.hpp&gt;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imgproc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/imgproc.hpp&gt;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&lt;opencv2/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highgui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/highgui.hpp&gt;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cv::Mat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imgFace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::Publisher&lt;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::msg::Image&gt;::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frame_pub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CvImagePtr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toCvCopy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(msg,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image_encodings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::BGR8);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imgFace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-&gt;image;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frame_pub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-&gt;publish(*msg);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41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2133600"/>
            <a:ext cx="7561263" cy="28003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FacePosCallback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RegionOfInterest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cv::rectangle(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imgFace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cv::Point(msg-&gt;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x_offset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msg-&gt;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y_offset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cv::Point(msg-&gt;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x_offset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msg-&gt;width, msg-&gt;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y_offset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msg-&gt;height),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cv::Scalar(0, 0, 255),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cv::LINE_8);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imshow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("Face",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imgFace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waitKey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 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4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196975"/>
            <a:ext cx="7561263" cy="47704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char **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node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cv_face_detect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rgb_sub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"/kinect2/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qhd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image_raw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CamRGBCallback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frame_pub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create_publisher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::msg::Image&gt;(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"/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face_detector_input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RegionOfInterest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"/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face_position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1,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FacePosCallback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namedWindow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("Face");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cv::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destroyAllWindows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   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467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550" y="13414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6013" y="1700213"/>
            <a:ext cx="7416800" cy="10779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(OpenCV REQUIRED)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30300" y="2814638"/>
            <a:ext cx="7419975" cy="8302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cv_face_detect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/cv_face_detect.cpp)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ament_target_dependencies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cv_face_detect</a:t>
            </a:r>
            <a:r>
              <a:rPr lang="en-US" altLang="zh-CN" sz="1600" dirty="0">
                <a:latin typeface="Times New Roman" panose="02020603050405020304" pitchFamily="18" charset="0"/>
              </a:rPr>
              <a:t>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rclcpp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sensor_msgs</a:t>
            </a:r>
            <a:r>
              <a:rPr lang="en-US" altLang="zh-CN" sz="1600" dirty="0">
                <a:latin typeface="Times New Roman" panose="02020603050405020304" pitchFamily="18" charset="0"/>
              </a:rPr>
              <a:t>" "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cv_bridge</a:t>
            </a:r>
            <a:r>
              <a:rPr lang="en-US" altLang="zh-CN" sz="1600" dirty="0">
                <a:latin typeface="Times New Roman" panose="02020603050405020304" pitchFamily="18" charset="0"/>
              </a:rPr>
              <a:t>" "OpenCV")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1413" y="3708400"/>
            <a:ext cx="7415212" cy="584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cv_face_detect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1550" y="4584700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5063" y="4943475"/>
            <a:ext cx="7397750" cy="1077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 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cv_bridge</a:t>
            </a:r>
            <a:r>
              <a:rPr lang="en-US" altLang="zh-CN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&lt;depend&gt;OpenCV&lt;/depend&gt; </a:t>
            </a:r>
            <a:endParaRPr lang="en-US" altLang="zh-CN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6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969963" y="105251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2838" y="1384300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cd ~/ros2_ws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12838" y="1758950"/>
            <a:ext cx="739775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build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6013" y="2636838"/>
            <a:ext cx="7394575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16013" y="3017838"/>
            <a:ext cx="7394575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wpb_face.launch.py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451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58863" y="209708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9.4.2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仿真运行人脸检测程序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4521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427413"/>
            <a:ext cx="4875213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16013" y="1652588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5539" name="文本框 2"/>
          <p:cNvSpPr txBox="1">
            <a:spLocks noChangeArrowheads="1"/>
          </p:cNvSpPr>
          <p:nvPr/>
        </p:nvSpPr>
        <p:spPr bwMode="auto">
          <a:xfrm>
            <a:off x="1042988" y="1196975"/>
            <a:ext cx="7632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运行人脸检测服务节点</a:t>
            </a:r>
            <a:r>
              <a:rPr lang="en-US" altLang="zh-CN" sz="1600">
                <a:latin typeface="Times New Roman" panose="02020603050405020304" pitchFamily="18" charset="0"/>
              </a:rPr>
              <a:t>face_detector.py: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9663" y="2022475"/>
            <a:ext cx="7488237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wpr_simulation2 face_detector.py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5541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6013" y="3100388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5543" name="文本框 6"/>
          <p:cNvSpPr txBox="1">
            <a:spLocks noChangeArrowheads="1"/>
          </p:cNvSpPr>
          <p:nvPr/>
        </p:nvSpPr>
        <p:spPr bwMode="auto">
          <a:xfrm>
            <a:off x="1042988" y="2644775"/>
            <a:ext cx="7632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运行刚才编写的节点</a:t>
            </a:r>
            <a:r>
              <a:rPr lang="en-US" altLang="zh-CN" sz="1600">
                <a:latin typeface="Times New Roman" panose="02020603050405020304" pitchFamily="18" charset="0"/>
              </a:rPr>
              <a:t>cv_face_detect: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663" y="3462338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cv_pkg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cv_face_detect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pic>
        <p:nvPicPr>
          <p:cNvPr id="65545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870325"/>
            <a:ext cx="3906837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文本框 2"/>
          <p:cNvSpPr txBox="1">
            <a:spLocks noChangeArrowheads="1"/>
          </p:cNvSpPr>
          <p:nvPr/>
        </p:nvSpPr>
        <p:spPr bwMode="auto">
          <a:xfrm>
            <a:off x="1042988" y="1196975"/>
            <a:ext cx="76327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此时还可以借助</a:t>
            </a:r>
            <a:r>
              <a:rPr lang="en-US" altLang="zh-CN" sz="1600">
                <a:latin typeface="Times New Roman" panose="02020603050405020304" pitchFamily="18" charset="0"/>
              </a:rPr>
              <a:t>wpr_simulation2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附带的键盘控制程序让机器人运动起来，通过不同视角去测人脸识别的鲁棒性。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个子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窗口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6656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66500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9.4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基于图像视觉的人脸检测实现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6013" y="2079625"/>
            <a:ext cx="7488237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663" y="2443163"/>
            <a:ext cx="7488237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wpr_simulation2 </a:t>
            </a:r>
            <a:r>
              <a:rPr lang="en-US" altLang="zh-CN" sz="1600" dirty="0" err="1">
                <a:latin typeface="Times New Roman" panose="02020603050405020304" pitchFamily="18" charset="0"/>
              </a:rPr>
              <a:t>keyboard_vel_cmd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pic>
        <p:nvPicPr>
          <p:cNvPr id="66566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879725"/>
            <a:ext cx="66675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1042988" y="5157788"/>
            <a:ext cx="7489825" cy="11525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持</a:t>
            </a:r>
            <a:r>
              <a:rPr lang="en-US" altLang="zh-CN" sz="1600">
                <a:latin typeface="Times New Roman" panose="02020603050405020304" pitchFamily="18" charset="0"/>
              </a:rPr>
              <a:t>Terminator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终端窗口位于所有窗口的前边，且第四个窗口的标题栏为红色，这样才能让键盘控制节点始终能够接收到键盘按下的信号</a:t>
            </a:r>
            <a:r>
              <a:rPr lang="zh-CN" altLang="zh-CN" sz="1600">
                <a:cs typeface="Times New Roman" panose="02020603050405020304" pitchFamily="18" charset="0"/>
              </a:rPr>
              <a:t> 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。使用键盘的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键控制机器人横向移动，从不同视角检测人脸检测的动态效果。</a:t>
            </a:r>
            <a:endParaRPr lang="zh-CN" altLang="en-US" sz="1600"/>
          </a:p>
        </p:txBody>
      </p:sp>
    </p:spTree>
  </p:cSld>
  <p:clrMapOvr>
    <a:masterClrMapping/>
  </p:clrMapOvr>
  <p:transition spd="slow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9229"/>
          <p:cNvSpPr>
            <a:spLocks noChangeArrowheads="1"/>
          </p:cNvSpPr>
          <p:nvPr/>
        </p:nvSpPr>
        <p:spPr bwMode="auto">
          <a:xfrm rot="6402108" flipH="1">
            <a:off x="-242888" y="1814513"/>
            <a:ext cx="3827463" cy="372903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0 h 21600"/>
              <a:gd name="T10" fmla="*/ 0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1" y="10744"/>
                  <a:pt x="10856" y="10769"/>
                  <a:pt x="10856" y="10800"/>
                </a:cubicBezTo>
                <a:lnTo>
                  <a:pt x="21600" y="10800"/>
                </a:ln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56000"/>
                </a:schemeClr>
              </a:gs>
              <a:gs pos="100000">
                <a:srgbClr val="FFFFFF">
                  <a:alpha val="48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7" name="矩形 9219"/>
          <p:cNvSpPr>
            <a:spLocks noChangeArrowheads="1"/>
          </p:cNvSpPr>
          <p:nvPr/>
        </p:nvSpPr>
        <p:spPr bwMode="auto">
          <a:xfrm>
            <a:off x="1674813" y="1160463"/>
            <a:ext cx="10810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第</a:t>
            </a:r>
            <a:endParaRPr lang="en-US" altLang="zh-CN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10</a:t>
            </a:r>
            <a:endParaRPr lang="en-US" altLang="zh-CN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FF"/>
                </a:solidFill>
                <a:latin typeface="方正粗宋简体" charset="0"/>
                <a:ea typeface="方正粗宋简体" charset="0"/>
                <a:sym typeface="方正粗宋简体" charset="0"/>
              </a:rPr>
              <a:t>章</a:t>
            </a:r>
            <a:endParaRPr lang="zh-CN" altLang="en-US" sz="3600" b="1">
              <a:solidFill>
                <a:srgbClr val="0000FF"/>
              </a:solidFill>
              <a:latin typeface="方正粗宋简体" charset="0"/>
              <a:ea typeface="方正粗宋简体" charset="0"/>
              <a:sym typeface="方正粗宋简体" charset="0"/>
            </a:endParaRPr>
          </a:p>
        </p:txBody>
      </p:sp>
      <p:sp>
        <p:nvSpPr>
          <p:cNvPr id="39939" name="任意多边形 9228"/>
          <p:cNvSpPr>
            <a:spLocks noChangeArrowheads="1"/>
          </p:cNvSpPr>
          <p:nvPr/>
        </p:nvSpPr>
        <p:spPr bwMode="auto">
          <a:xfrm rot="6405277">
            <a:off x="-395288" y="1414463"/>
            <a:ext cx="4579937" cy="4529138"/>
          </a:xfrm>
          <a:custGeom>
            <a:avLst/>
            <a:gdLst>
              <a:gd name="T0" fmla="*/ 323 w 21600"/>
              <a:gd name="T1" fmla="*/ 10641 h 21600"/>
              <a:gd name="T2" fmla="*/ 10800 w 21600"/>
              <a:gd name="T3" fmla="*/ 322 h 21600"/>
              <a:gd name="T4" fmla="*/ 21277 w 21600"/>
              <a:gd name="T5" fmla="*/ 10640 h 21600"/>
              <a:gd name="T6" fmla="*/ 21598 w 21600"/>
              <a:gd name="T7" fmla="*/ 10636 h 21600"/>
              <a:gd name="T8" fmla="*/ 10798 w 21600"/>
              <a:gd name="T9" fmla="*/ -164 h 21600"/>
              <a:gd name="T10" fmla="*/ -1 w 21600"/>
              <a:gd name="T11" fmla="*/ 104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323" y="10641"/>
                </a:moveTo>
                <a:cubicBezTo>
                  <a:pt x="409" y="4927"/>
                  <a:pt x="5067" y="322"/>
                  <a:pt x="10800" y="322"/>
                </a:cubicBezTo>
                <a:cubicBezTo>
                  <a:pt x="16534" y="322"/>
                  <a:pt x="21192" y="4927"/>
                  <a:pt x="21277" y="10640"/>
                </a:cubicBezTo>
                <a:lnTo>
                  <a:pt x="21598" y="10636"/>
                </a:lnTo>
                <a:cubicBezTo>
                  <a:pt x="21509" y="4583"/>
                  <a:pt x="16708" y="-164"/>
                  <a:pt x="10798" y="-164"/>
                </a:cubicBezTo>
                <a:cubicBezTo>
                  <a:pt x="4888" y="-164"/>
                  <a:pt x="87" y="4583"/>
                  <a:pt x="-1" y="10472"/>
                </a:cubicBezTo>
                <a:close/>
              </a:path>
            </a:pathLst>
          </a:custGeom>
          <a:gradFill rotWithShape="1">
            <a:gsLst>
              <a:gs pos="0">
                <a:srgbClr val="C5C5C5"/>
              </a:gs>
              <a:gs pos="50000">
                <a:schemeClr val="bg2"/>
              </a:gs>
              <a:gs pos="100000">
                <a:srgbClr val="C5C5C5"/>
              </a:gs>
            </a:gsLst>
            <a:lin ang="0" scaled="1"/>
          </a:gradFill>
          <a:ln>
            <a:noFill/>
          </a:ln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21510" name="圆角矩形 9232"/>
          <p:cNvSpPr>
            <a:spLocks noChangeArrowheads="1"/>
          </p:cNvSpPr>
          <p:nvPr/>
        </p:nvSpPr>
        <p:spPr bwMode="auto">
          <a:xfrm>
            <a:off x="4324350" y="3513138"/>
            <a:ext cx="3343275" cy="49212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000000"/>
                </a:solidFill>
                <a:ea typeface="楷体_GB2312" pitchFamily="49" charset="-122"/>
              </a:rPr>
              <a:t> 10.2 </a:t>
            </a:r>
            <a:r>
              <a:rPr lang="zh-CN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使用</a:t>
            </a:r>
            <a:r>
              <a:rPr lang="en-US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PCL</a:t>
            </a:r>
            <a:r>
              <a:rPr lang="zh-CN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进行物品检测</a:t>
            </a:r>
            <a:endParaRPr lang="zh-CN" altLang="en-US" sz="1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" name="圆角矩形 9234"/>
          <p:cNvSpPr>
            <a:spLocks noChangeArrowheads="1"/>
          </p:cNvSpPr>
          <p:nvPr/>
        </p:nvSpPr>
        <p:spPr bwMode="auto">
          <a:xfrm>
            <a:off x="3921125" y="1916113"/>
            <a:ext cx="4432300" cy="482600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 b="1">
                <a:solidFill>
                  <a:schemeClr val="tx2"/>
                </a:solidFill>
                <a:ea typeface="楷体_GB2312" pitchFamily="49" charset="-122"/>
              </a:rPr>
              <a:t>  </a:t>
            </a:r>
            <a:r>
              <a:rPr lang="zh-CN" altLang="en-US" sz="1600" b="1">
                <a:solidFill>
                  <a:schemeClr val="tx2"/>
                </a:solidFill>
                <a:ea typeface="楷体_GB2312" pitchFamily="49" charset="-122"/>
              </a:rPr>
              <a:t> </a:t>
            </a:r>
            <a:endParaRPr lang="zh-CN" altLang="en-US" sz="1600" b="1">
              <a:solidFill>
                <a:schemeClr val="tx2"/>
              </a:solidFill>
              <a:ea typeface="楷体_GB2312" pitchFamily="49" charset="-122"/>
            </a:endParaRPr>
          </a:p>
        </p:txBody>
      </p:sp>
      <p:grpSp>
        <p:nvGrpSpPr>
          <p:cNvPr id="21511" name="组合 9235"/>
          <p:cNvGrpSpPr/>
          <p:nvPr/>
        </p:nvGrpSpPr>
        <p:grpSpPr bwMode="auto">
          <a:xfrm>
            <a:off x="3417888" y="1987550"/>
            <a:ext cx="361950" cy="361950"/>
            <a:chOff x="2078" y="1680"/>
            <a:chExt cx="1615" cy="1615"/>
          </a:xfrm>
        </p:grpSpPr>
        <p:sp>
          <p:nvSpPr>
            <p:cNvPr id="21523" name="椭圆 9236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  <p:sp>
          <p:nvSpPr>
            <p:cNvPr id="21524" name="椭圆 9237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  <p:sp>
          <p:nvSpPr>
            <p:cNvPr id="39946" name="椭圆 9238"/>
            <p:cNvSpPr>
              <a:spLocks noChangeArrowheads="1"/>
            </p:cNvSpPr>
            <p:nvPr/>
          </p:nvSpPr>
          <p:spPr bwMode="auto">
            <a:xfrm>
              <a:off x="2255" y="1857"/>
              <a:ext cx="1261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 b="1"/>
            </a:p>
          </p:txBody>
        </p:sp>
        <p:sp>
          <p:nvSpPr>
            <p:cNvPr id="21526" name="椭圆 9239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  <p:sp>
          <p:nvSpPr>
            <p:cNvPr id="39948" name="椭圆 9240"/>
            <p:cNvSpPr>
              <a:spLocks noChangeArrowheads="1"/>
            </p:cNvSpPr>
            <p:nvPr/>
          </p:nvSpPr>
          <p:spPr bwMode="auto">
            <a:xfrm>
              <a:off x="2340" y="1942"/>
              <a:ext cx="1091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 b="1"/>
            </a:p>
          </p:txBody>
        </p:sp>
        <p:sp>
          <p:nvSpPr>
            <p:cNvPr id="21528" name="椭圆 9241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</p:grpSp>
      <p:grpSp>
        <p:nvGrpSpPr>
          <p:cNvPr id="21512" name="组合 9263"/>
          <p:cNvGrpSpPr/>
          <p:nvPr/>
        </p:nvGrpSpPr>
        <p:grpSpPr bwMode="auto">
          <a:xfrm>
            <a:off x="3946525" y="3571875"/>
            <a:ext cx="338138" cy="361950"/>
            <a:chOff x="2078" y="1680"/>
            <a:chExt cx="1615" cy="1615"/>
          </a:xfrm>
        </p:grpSpPr>
        <p:sp>
          <p:nvSpPr>
            <p:cNvPr id="21517" name="椭圆 9264"/>
            <p:cNvSpPr>
              <a:spLocks noChangeArrowheads="1"/>
            </p:cNvSpPr>
            <p:nvPr/>
          </p:nvSpPr>
          <p:spPr bwMode="auto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  <p:sp>
          <p:nvSpPr>
            <p:cNvPr id="21518" name="椭圆 9265"/>
            <p:cNvSpPr>
              <a:spLocks noChangeArrowheads="1"/>
            </p:cNvSpPr>
            <p:nvPr/>
          </p:nvSpPr>
          <p:spPr bwMode="auto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  <p:sp>
          <p:nvSpPr>
            <p:cNvPr id="39960" name="椭圆 9266"/>
            <p:cNvSpPr>
              <a:spLocks noChangeArrowheads="1"/>
            </p:cNvSpPr>
            <p:nvPr/>
          </p:nvSpPr>
          <p:spPr bwMode="auto">
            <a:xfrm>
              <a:off x="2252" y="1857"/>
              <a:ext cx="1266" cy="1261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chemeClr val="hlink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 b="1"/>
            </a:p>
          </p:txBody>
        </p:sp>
        <p:sp>
          <p:nvSpPr>
            <p:cNvPr id="21520" name="椭圆 9267"/>
            <p:cNvSpPr>
              <a:spLocks noChangeArrowheads="1"/>
            </p:cNvSpPr>
            <p:nvPr/>
          </p:nvSpPr>
          <p:spPr bwMode="auto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  <p:sp>
          <p:nvSpPr>
            <p:cNvPr id="39962" name="椭圆 9268"/>
            <p:cNvSpPr>
              <a:spLocks noChangeArrowheads="1"/>
            </p:cNvSpPr>
            <p:nvPr/>
          </p:nvSpPr>
          <p:spPr bwMode="auto">
            <a:xfrm>
              <a:off x="2336" y="1942"/>
              <a:ext cx="1099" cy="1098"/>
            </a:xfrm>
            <a:prstGeom prst="ellipse">
              <a:avLst/>
            </a:prstGeom>
            <a:gradFill rotWithShape="1">
              <a:gsLst>
                <a:gs pos="0">
                  <a:srgbClr val="005353"/>
                </a:gs>
                <a:gs pos="50000">
                  <a:schemeClr val="hlink"/>
                </a:gs>
                <a:gs pos="100000">
                  <a:srgbClr val="005353"/>
                </a:gs>
              </a:gsLst>
              <a:lin ang="18900000" scaled="1"/>
            </a:gradFill>
            <a:ln>
              <a:noFill/>
            </a:ln>
          </p:spPr>
          <p:txBody>
            <a:bodyPr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 b="1"/>
            </a:p>
          </p:txBody>
        </p:sp>
        <p:sp>
          <p:nvSpPr>
            <p:cNvPr id="21522" name="椭圆 9269"/>
            <p:cNvSpPr>
              <a:spLocks noChangeArrowheads="1"/>
            </p:cNvSpPr>
            <p:nvPr/>
          </p:nvSpPr>
          <p:spPr bwMode="auto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SimSun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 b="1"/>
            </a:p>
          </p:txBody>
        </p:sp>
      </p:grpSp>
      <p:sp>
        <p:nvSpPr>
          <p:cNvPr id="21516" name="矩形 9284"/>
          <p:cNvSpPr>
            <a:spLocks noChangeArrowheads="1"/>
          </p:cNvSpPr>
          <p:nvPr/>
        </p:nvSpPr>
        <p:spPr bwMode="auto">
          <a:xfrm>
            <a:off x="4049713" y="1978025"/>
            <a:ext cx="3843337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tx2"/>
                </a:solidFill>
                <a:ea typeface="楷体_GB2312" pitchFamily="49" charset="-122"/>
              </a:rPr>
              <a:t>10.1 </a:t>
            </a:r>
            <a:r>
              <a:rPr lang="en-US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RGB-D</a:t>
            </a:r>
            <a:r>
              <a:rPr lang="zh-CN" altLang="zh-CN" sz="1800" b="1">
                <a:latin typeface="Calibri" panose="020F0502020204030204" pitchFamily="34" charset="0"/>
                <a:cs typeface="Times New Roman" panose="02020603050405020304" pitchFamily="18" charset="0"/>
              </a:rPr>
              <a:t>相机的三维点云数据获取</a:t>
            </a:r>
            <a:endParaRPr lang="zh-CN" altLang="en-US" sz="1800" b="1">
              <a:solidFill>
                <a:schemeClr val="tx2"/>
              </a:solidFill>
              <a:ea typeface="楷体_GB2312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00B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75856" y="5151440"/>
            <a:ext cx="335309" cy="365792"/>
          </a:xfrm>
          <a:prstGeom prst="rect">
            <a:avLst/>
          </a:prstGeom>
        </p:spPr>
      </p:pic>
      <p:sp>
        <p:nvSpPr>
          <p:cNvPr id="21515" name="圆角矩形 9232"/>
          <p:cNvSpPr>
            <a:spLocks noChangeArrowheads="1"/>
          </p:cNvSpPr>
          <p:nvPr/>
        </p:nvSpPr>
        <p:spPr bwMode="auto">
          <a:xfrm>
            <a:off x="3694113" y="5157788"/>
            <a:ext cx="3181350" cy="42703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rgbClr val="000000"/>
                </a:solidFill>
                <a:ea typeface="楷体_GB2312" pitchFamily="49" charset="-122"/>
              </a:rPr>
              <a:t>10.3 </a:t>
            </a:r>
            <a:r>
              <a:rPr lang="zh-CN" altLang="zh-CN" sz="1800" b="1"/>
              <a:t>本章小结</a:t>
            </a:r>
            <a:endParaRPr lang="zh-CN" altLang="en-US" sz="1800" b="1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" name="矩形 9283"/>
          <p:cNvSpPr>
            <a:spLocks noChangeArrowheads="1"/>
          </p:cNvSpPr>
          <p:nvPr/>
        </p:nvSpPr>
        <p:spPr bwMode="auto">
          <a:xfrm>
            <a:off x="1476375" y="266700"/>
            <a:ext cx="633571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2800" b="1">
                <a:solidFill>
                  <a:srgbClr val="0000FF"/>
                </a:solidFill>
              </a:rPr>
              <a:t>第</a:t>
            </a:r>
            <a:r>
              <a:rPr lang="en-US" altLang="zh-CN" sz="2800" b="1">
                <a:solidFill>
                  <a:srgbClr val="0000FF"/>
                </a:solidFill>
              </a:rPr>
              <a:t>10</a:t>
            </a:r>
            <a:r>
              <a:rPr lang="zh-CN" altLang="zh-CN" sz="2800" b="1">
                <a:solidFill>
                  <a:srgbClr val="0000FF"/>
                </a:solidFill>
              </a:rPr>
              <a:t>章</a:t>
            </a:r>
            <a:r>
              <a:rPr lang="en-US" altLang="zh-CN" sz="2800" b="1">
                <a:solidFill>
                  <a:srgbClr val="0000FF"/>
                </a:solidFill>
              </a:rPr>
              <a:t> ROS2</a:t>
            </a:r>
            <a:r>
              <a:rPr lang="zh-CN" altLang="zh-CN" sz="2800" b="1">
                <a:solidFill>
                  <a:srgbClr val="0000FF"/>
                </a:solidFill>
              </a:rPr>
              <a:t>的三维视觉应用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4"/>
          <p:cNvSpPr txBox="1">
            <a:spLocks noChangeArrowheads="1"/>
          </p:cNvSpPr>
          <p:nvPr/>
        </p:nvSpPr>
        <p:spPr bwMode="auto">
          <a:xfrm>
            <a:off x="611188" y="1773238"/>
            <a:ext cx="7921625" cy="3887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三维点云数据的获取是通过订阅三维相机驱动节点发布的话题，从话题中获取相机发出的消息包来实现的。</a:t>
            </a:r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本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实验中，使用的虚拟机器人配备的是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Kinect V2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相机，话题名称是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"/kinect2/sd/points "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。话题中的消息包格式为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sensor_msgs::PointCloud2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Tx/>
              <a:buNone/>
            </a:pP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Tx/>
              <a:buNone/>
            </a:pPr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本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实验将会实现一个订阅者节点，订阅相机发布的话题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"/kinect2/sd/points"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。从此话题中接收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sensor_msgs::PointCloud2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类型的消息包，并将其中的点云数据转换成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的格式，然后把所有三维点的坐标值显示在终端程序里。</a:t>
            </a:r>
            <a:endParaRPr lang="zh-CN" altLang="zh-CN" sz="2000"/>
          </a:p>
        </p:txBody>
      </p:sp>
      <p:sp>
        <p:nvSpPr>
          <p:cNvPr id="23555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700213"/>
            <a:ext cx="60547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50925" y="26638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1550" y="2927350"/>
            <a:ext cx="7704138" cy="4206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VSCode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中找到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pc_pkg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软件包，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“src”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文件夹新建文件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，命名为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“</a:t>
            </a:r>
            <a:r>
              <a:rPr lang="en-US" altLang="zh-CN" sz="1600">
                <a:latin typeface="Times New Roman" panose="02020603050405020304" pitchFamily="18" charset="0"/>
              </a:rPr>
              <a:t>pc_data.cpp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</a:rPr>
              <a:t>”</a:t>
            </a: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7588" y="981075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10.1.1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编写点云数据获取程序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582" name="文本框 8"/>
          <p:cNvSpPr txBox="1">
            <a:spLocks noChangeArrowheads="1"/>
          </p:cNvSpPr>
          <p:nvPr/>
        </p:nvSpPr>
        <p:spPr bwMode="auto">
          <a:xfrm>
            <a:off x="1042988" y="1484313"/>
            <a:ext cx="6985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打开一个新的终端窗口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在工作空间中创建一个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新的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软件包。</a:t>
            </a:r>
            <a:endParaRPr lang="zh-CN" altLang="en-US" sz="1600"/>
          </a:p>
        </p:txBody>
      </p:sp>
      <p:sp>
        <p:nvSpPr>
          <p:cNvPr id="12" name="文本框 11"/>
          <p:cNvSpPr txBox="1"/>
          <p:nvPr/>
        </p:nvSpPr>
        <p:spPr>
          <a:xfrm>
            <a:off x="1116013" y="18446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src</a:t>
            </a:r>
            <a:endParaRPr lang="zh-CN" altLang="en-US" sz="1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112838" y="2225675"/>
            <a:ext cx="741680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pkg create 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pc_pkg</a:t>
            </a:r>
            <a:endParaRPr lang="zh-CN" altLang="en-US" sz="1600" dirty="0"/>
          </a:p>
        </p:txBody>
      </p:sp>
      <p:pic>
        <p:nvPicPr>
          <p:cNvPr id="24585" name="图片 14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509963"/>
            <a:ext cx="561657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6013" y="1016000"/>
            <a:ext cx="7488237" cy="52625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/msg/point_cloud2.hpp&gt;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point_types.h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point_cloud.h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::msg::PointCloud2::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fromROSMsg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(*msg,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pointCloudIn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pointCloudIn.points.size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for 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RCLCPP_INFO(node-&gt;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get_logger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(), "[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%d] ( %.2f , %.2f , %.2f)",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pointCloudIn.points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].x,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pointCloudIn.points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].y,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pointCloudIn.points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].z);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6013" y="1557338"/>
            <a:ext cx="7488237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char **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node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pointcloud_data_node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::msg::PointCloud2&gt;(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"/kinect2/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/points",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PointcloudCallback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return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19697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2838" y="1557338"/>
            <a:ext cx="7272337" cy="1076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pcl_ros</a:t>
            </a:r>
            <a:r>
              <a:rPr lang="en-US" altLang="zh-CN" sz="1600" dirty="0">
                <a:latin typeface="Times New Roman" panose="02020603050405020304" pitchFamily="18" charset="0"/>
              </a:rPr>
              <a:t> REQUIRED)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09663" y="2708275"/>
            <a:ext cx="7272337" cy="831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pc_data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/pc_data.cpp)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ament_target_dependencies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pc_data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pcl_ros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zh-CN" sz="1600" dirty="0">
                <a:latin typeface="Times New Roman" panose="02020603050405020304" pitchFamily="18" charset="0"/>
              </a:rPr>
              <a:t>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2838" y="3635375"/>
            <a:ext cx="7269162" cy="5857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pc_data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69963" y="438626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2838" y="4806950"/>
            <a:ext cx="7275512" cy="1076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&lt;depend&gt;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pcl_ros</a:t>
            </a:r>
            <a:r>
              <a:rPr lang="en-US" altLang="zh-CN" sz="1600" dirty="0">
                <a:latin typeface="Times New Roman" panose="02020603050405020304" pitchFamily="18" charset="0"/>
              </a:rPr>
              <a:t>&lt;/depend&gt;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7450" y="2659063"/>
            <a:ext cx="741680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7450" y="3035300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wpb_table.launch.py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9963" y="1052513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87450" y="1412875"/>
            <a:ext cx="741680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cd ~/ros2_ws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87450" y="178752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build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0113" y="2124075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10.1.2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仿真运行点云数据获取程序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681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13" y="3419475"/>
            <a:ext cx="4951412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7450" y="182562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setup.bash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7450" y="22764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pc_pkg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pc_data</a:t>
            </a:r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9700" name="文本框 3"/>
          <p:cNvSpPr txBox="1">
            <a:spLocks noChangeArrowheads="1"/>
          </p:cNvSpPr>
          <p:nvPr/>
        </p:nvSpPr>
        <p:spPr bwMode="auto">
          <a:xfrm>
            <a:off x="1158875" y="1365250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个子窗口。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2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10.1 RGB-D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相机的三维点云数据获取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924175"/>
            <a:ext cx="726598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4"/>
          <p:cNvSpPr txBox="1">
            <a:spLocks noChangeArrowheads="1"/>
          </p:cNvSpPr>
          <p:nvPr/>
        </p:nvSpPr>
        <p:spPr bwMode="auto">
          <a:xfrm>
            <a:off x="539750" y="1268413"/>
            <a:ext cx="7921625" cy="46640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10.1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节的实验里，实现了从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ROS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机器人头部的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RGB-D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相机获取三维点云数据。这一次将继续深入，使用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实现三维特征提取，并对桌面上的物体进行检测和定位。</a:t>
            </a: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具体</a:t>
            </a:r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实现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步骤如下：</a:t>
            </a: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1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）将机器人头部相机采集到的三维点云消息包进行格式转换。从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ROS2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的点云格式转换为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点云格式，方便后面调用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的函数对点云数据进行处理。</a:t>
            </a: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2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）先使用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函数对点云数据进行平面提取，将桌面的高度确定下来。</a:t>
            </a: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3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）将桌面高度以下的点集剔除掉，仅保留桌面之上的物体点云。</a:t>
            </a: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4</a:t>
            </a:r>
            <a:r>
              <a:rPr lang="zh-CN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）使用欧几里德分割法对保留下来的物体点云进行点云簇的提取，将桌面上的多个相隔较远的点云簇区分开。这时可以认为每个点云簇就表示一个物体的点云集合。计算每个物体点云集合的质心坐标，用来表示物体的空间位置。</a:t>
            </a:r>
            <a:endParaRPr lang="zh-CN" altLang="zh-CN" sz="18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72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50925" y="15573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编写节点代码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1550" y="1844675"/>
            <a:ext cx="7704138" cy="788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VSCode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中找到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pc_pkg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软件包，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“src”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文件夹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新建文件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，命名为</a:t>
            </a:r>
            <a:r>
              <a:rPr lang="en-US" altLang="zh-CN" sz="1600">
                <a:latin typeface="Times New Roman" panose="02020603050405020304" pitchFamily="18" charset="0"/>
              </a:rPr>
              <a:t>“pc_objects.cpp”</a:t>
            </a:r>
            <a:r>
              <a:rPr lang="zh-CN" altLang="en-US" sz="1600">
                <a:latin typeface="Times New Roman" panose="02020603050405020304" pitchFamily="18" charset="0"/>
              </a:rPr>
              <a:t>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748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42988" y="1023938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10.2.1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编写物品检测程序</a:t>
            </a:r>
            <a:endParaRPr lang="zh-CN" altLang="zh-CN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750" name="图片 6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782888"/>
            <a:ext cx="57594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1055688" y="561498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/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下面编写这个代码文件内容：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6013" y="1268413"/>
            <a:ext cx="7488237" cy="47704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/rclcpp.hpp&gt;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/msg/point_cloud2.hpp&gt;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point_types.h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point_cloud.h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&lt;tf2_ros/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transform_listener.h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pcl_ros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/transforms.hpp&gt;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/filters/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passthrough.h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/segmentation/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sac_segmentation.h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/search/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kdtree.h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/segmentation/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extract_clusters.h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 node;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tf2_ros::Buffer::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tf_buffer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shared_ptr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&lt;tf2_ros::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TransformListener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tf_listener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71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6013" y="1425575"/>
            <a:ext cx="7488237" cy="4524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PointcloudCallback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(const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::msg::PointCloud2::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SharedPtr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msg)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bool result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tf_buffer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canTransform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base_footprint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msg-&gt;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header.frame_id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msg-&gt;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header.stamp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if (!result)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return;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}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::msg::PointCloud2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pc_footprint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pcl_ros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transformPointCloud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base_footprint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*msg,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pc_footprint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tf_buffer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795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6013" y="1557338"/>
            <a:ext cx="7488237" cy="4278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fromROSMsg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pc_footprint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PassThrough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pass;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pass.setFilterFieldName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("x");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pass.setFilterLimits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(0.5, 1.5);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pass.filter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pass.setFilterFieldName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("y");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pass.setFilterLimits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(-0.5, 0.5);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pass.filter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pass.setFilterFieldName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("z");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pass.setFilterLimits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(0.5, 1.5);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pass.filter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81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6013" y="1412875"/>
            <a:ext cx="7488237" cy="4524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ModelCoefficients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coefficients(new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ModelCoefficients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SACSegmentation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segmentation;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segmentation.setInputCloud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segmentation.setModelType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::SACMODEL_PLANE);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segmentation.setMethodType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::SAC_RANSAC);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segmentation.setDistanceThreshold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(0.05);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segmentation.setOptimizeCoefficients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(true);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(new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segmentation.segment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*coefficients);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indices.size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float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points_z_sum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for 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point_index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-&gt;indices[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points_z_sum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cloud_src.points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point_index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].z;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84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4713" y="1052513"/>
            <a:ext cx="7729537" cy="50165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float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plane_height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points_z_sum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RCLCPP_INFO(node-&gt;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get_logger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(),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plane_height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%.2f",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plane_height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pass.setFilterFieldName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("z");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pass.setFilterLimits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plane_height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+ 0.2, 1.5);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pass.filter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::search::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KdTree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tree(new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::search::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KdTree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tree-&gt;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EuclideanClusterExtraction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PointXYZ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ec.setInputCloud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cloud_src.makeShared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ec.setMinClusterSize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(100);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ec.setMaxClusterSize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(25000);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ec.setClusterTolerance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(0.1);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ec.setSearchMethod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(tree);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std::vector&lt;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cluster_indices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ec.extract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cluster_indices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object_num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cluster_indices.size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867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4713" y="1117600"/>
            <a:ext cx="7729537" cy="50482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RCLCPP_INFO(node-&gt;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get_logger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(), "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%d",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for(int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 ;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++)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{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int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cluster_indices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indices.size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float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points_x_sum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float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points_y_sum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float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points_z_sum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for(int j = 0 ; j &lt;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j ++)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{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int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point_index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cluster_indices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].indices[j];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points_x_sum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cloud_src.points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point_index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].x;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points_y_sum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cloud_src.points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point_index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].y;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points_z_sum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cloud_src.points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point_index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].z;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}</a:t>
            </a:r>
            <a:endParaRPr lang="en-US" altLang="zh-CN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float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object_x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points_x_sum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float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object_y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points_y_sum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float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object_z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points_z_sum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point_num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RCLCPP_INFO(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node-&gt;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get_logger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(), 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"object %d pos=(%.2f , %.2f , %.2f)", 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object_x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object_y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object_z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}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RCLCPP_INFO(node-&gt;</a:t>
            </a:r>
            <a:r>
              <a:rPr lang="en-US" altLang="zh-CN" sz="1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get_logger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(), "---------------------" );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891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4713" y="1425575"/>
            <a:ext cx="7729537" cy="4524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 main(int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char **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init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argv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 </a:t>
            </a:r>
            <a:endParaRPr lang="en-US" altLang="zh-CN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node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::Node&gt;("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pointcloud_objects_node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tf_buffer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&lt;tf2_ros::Buffer&gt;(node-&gt;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get_clock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tf_listener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 = std::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make_shared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&lt;tf2_ros::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TransformListener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&gt;(*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tf_buffer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auto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pc_sub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node-&gt;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create_subscription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::msg::PointCloud2&gt;(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"/kinect2/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/points",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1,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PointcloudCallback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);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::spin(node);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::shutdown(); 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return 0;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}</a:t>
            </a:r>
            <a:endParaRPr lang="zh-CN" altLang="zh-CN" sz="1600" kern="1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915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550" y="119697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设置编译规则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6013" y="1628775"/>
            <a:ext cx="7272337" cy="1077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find_package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REQUIRED)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find_package</a:t>
            </a:r>
            <a:r>
              <a:rPr lang="en-US" altLang="zh-CN" sz="1600" dirty="0">
                <a:latin typeface="Times New Roman" panose="02020603050405020304" pitchFamily="18" charset="0"/>
              </a:rPr>
              <a:t>(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pcl_ros</a:t>
            </a:r>
            <a:r>
              <a:rPr lang="en-US" altLang="zh-CN" sz="1600" dirty="0">
                <a:latin typeface="Times New Roman" panose="02020603050405020304" pitchFamily="18" charset="0"/>
              </a:rPr>
              <a:t> REQUIRED)</a:t>
            </a:r>
            <a:endParaRPr lang="zh-CN" altLang="en-US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1117600" y="3754438"/>
            <a:ext cx="7269163" cy="5857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install(TARGETS 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pc_objects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DESTINATION  lib/${PROJECT_NAME})</a:t>
            </a:r>
            <a:endParaRPr lang="zh-CN" altLang="en-US" sz="1600" dirty="0"/>
          </a:p>
        </p:txBody>
      </p:sp>
      <p:sp>
        <p:nvSpPr>
          <p:cNvPr id="12" name="文本框 11"/>
          <p:cNvSpPr txBox="1"/>
          <p:nvPr/>
        </p:nvSpPr>
        <p:spPr>
          <a:xfrm>
            <a:off x="971550" y="4581525"/>
            <a:ext cx="45720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修改软件包信息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2838" y="4943475"/>
            <a:ext cx="7275512" cy="10779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 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&lt;depend&gt;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&lt;/depend&gt;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&lt;depend&gt;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pcl_ros</a:t>
            </a:r>
            <a:r>
              <a:rPr lang="en-US" altLang="zh-CN" sz="1600" dirty="0">
                <a:latin typeface="Times New Roman" panose="02020603050405020304" pitchFamily="18" charset="0"/>
              </a:rPr>
              <a:t>&lt;/depend&gt;</a:t>
            </a:r>
            <a:endParaRPr lang="zh-CN" altLang="en-US" sz="1600" dirty="0"/>
          </a:p>
        </p:txBody>
      </p:sp>
      <p:sp>
        <p:nvSpPr>
          <p:cNvPr id="39943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4425" y="2800350"/>
            <a:ext cx="7272338" cy="8302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add_executable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pc_objects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/pc_objects.cpp)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ament_target_dependencies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pc_objects</a:t>
            </a:r>
            <a:endParaRPr lang="zh-CN" altLang="zh-CN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rclcpp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sensor_msgs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pcl_conversions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"</a:t>
            </a:r>
            <a:r>
              <a:rPr lang="en-US" altLang="zh-CN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pcl_ros</a:t>
            </a:r>
            <a:r>
              <a:rPr lang="en-US" altLang="zh-CN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zh-CN" sz="1600" dirty="0">
                <a:latin typeface="Times New Roman" panose="02020603050405020304" pitchFamily="18" charset="0"/>
              </a:rPr>
              <a:t>)</a:t>
            </a:r>
            <a:endParaRPr lang="zh-CN" altLang="en-US" sz="1600" dirty="0"/>
          </a:p>
        </p:txBody>
      </p:sp>
    </p:spTree>
  </p:cSld>
  <p:clrMapOvr>
    <a:masterClrMapping/>
  </p:clrMapOvr>
  <p:transition spd="slow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7450" y="27844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87450" y="3162300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launch wpr_simulation2 wpb_table.launch.py</a:t>
            </a:r>
            <a:endParaRPr lang="zh-CN" altLang="en-US" sz="1600" dirty="0"/>
          </a:p>
        </p:txBody>
      </p:sp>
      <p:sp>
        <p:nvSpPr>
          <p:cNvPr id="40964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44575" y="1082675"/>
            <a:ext cx="46609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编译软件包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87450" y="1492250"/>
            <a:ext cx="7416800" cy="33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cd ~/ros2_ws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1187450" y="1866900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 err="1">
                <a:latin typeface="Times New Roman" panose="02020603050405020304" pitchFamily="18" charset="0"/>
              </a:rPr>
              <a:t>colcon</a:t>
            </a:r>
            <a:r>
              <a:rPr lang="en-US" altLang="zh-CN" sz="1600" dirty="0">
                <a:latin typeface="Times New Roman" panose="02020603050405020304" pitchFamily="18" charset="0"/>
              </a:rPr>
              <a:t> build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971550" y="2227263"/>
            <a:ext cx="4572000" cy="4603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10.2.2 </a:t>
            </a:r>
            <a:r>
              <a:rPr lang="zh-CN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仿真运行物品检测程序</a:t>
            </a:r>
            <a:endParaRPr lang="zh-CN" altLang="zh-CN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69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3497263"/>
            <a:ext cx="483235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7450" y="1484313"/>
            <a:ext cx="7416800" cy="3381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source install/</a:t>
            </a:r>
            <a:r>
              <a:rPr lang="en-US" altLang="zh-CN" sz="1600" dirty="0" err="1">
                <a:latin typeface="Times New Roman" panose="02020603050405020304" pitchFamily="18" charset="0"/>
              </a:rPr>
              <a:t>setup.bash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187450" y="1844675"/>
            <a:ext cx="7416800" cy="3381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Times New Roman" panose="02020603050405020304" pitchFamily="18" charset="0"/>
              </a:rPr>
              <a:t>ros2 run 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pc_pkg</a:t>
            </a:r>
            <a:r>
              <a:rPr lang="en-US" altLang="zh-CN" sz="1600" dirty="0">
                <a:latin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</a:rPr>
              <a:t>pc_objects</a:t>
            </a:r>
            <a:endParaRPr lang="zh-CN" altLang="en-US" sz="1600" dirty="0"/>
          </a:p>
        </p:txBody>
      </p:sp>
      <p:sp>
        <p:nvSpPr>
          <p:cNvPr id="41988" name="文本框 3"/>
          <p:cNvSpPr txBox="1">
            <a:spLocks noChangeArrowheads="1"/>
          </p:cNvSpPr>
          <p:nvPr/>
        </p:nvSpPr>
        <p:spPr bwMode="auto">
          <a:xfrm>
            <a:off x="1158875" y="1125538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打开第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个子窗口。</a:t>
            </a:r>
            <a:endParaRPr lang="zh-CN" altLang="en-US" sz="1600"/>
          </a:p>
        </p:txBody>
      </p:sp>
      <p:sp>
        <p:nvSpPr>
          <p:cNvPr id="41989" name="标题 236545"/>
          <p:cNvSpPr>
            <a:spLocks noGrp="1" noChangeArrowheads="1"/>
          </p:cNvSpPr>
          <p:nvPr/>
        </p:nvSpPr>
        <p:spPr bwMode="auto">
          <a:xfrm>
            <a:off x="1306513" y="301625"/>
            <a:ext cx="77295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10.2 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2800" b="1">
                <a:latin typeface="Times New Roman" panose="02020603050405020304" pitchFamily="18" charset="0"/>
              </a:rPr>
              <a:t>PCL</a:t>
            </a:r>
            <a:r>
              <a:rPr lang="zh-CN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进行物品检测</a:t>
            </a:r>
            <a:endParaRPr lang="zh-CN" altLang="zh-CN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9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279650"/>
            <a:ext cx="7370763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71550" y="5041900"/>
            <a:ext cx="7586663" cy="1157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从输出信息可以看出，机器人检测到桌子的高度为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0.78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米；桌子上有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个物体；两个物体和机器人的距离一致，都是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1.09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米；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号物体在机器人左侧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0.3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米处，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号物体在机器人右侧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米处；两个物体质心距离地面的高度都是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0.99</a:t>
            </a:r>
            <a:r>
              <a:rPr lang="zh-CN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米。</a:t>
            </a:r>
            <a:endParaRPr lang="zh-CN" altLang="zh-CN" sz="16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7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7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演示文稿1</Template>
  <TotalTime>0</TotalTime>
  <Words>32835</Words>
  <Application>WPS 演示</Application>
  <PresentationFormat>On-screen Show (4:3)</PresentationFormat>
  <Paragraphs>1517</Paragraphs>
  <Slides>113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113</vt:i4>
      </vt:variant>
    </vt:vector>
  </HeadingPairs>
  <TitlesOfParts>
    <vt:vector size="130" baseType="lpstr">
      <vt:lpstr>Arial</vt:lpstr>
      <vt:lpstr>SimSun</vt:lpstr>
      <vt:lpstr>Wingdings</vt:lpstr>
      <vt:lpstr>STKaiti</vt:lpstr>
      <vt:lpstr>Times New Roman</vt:lpstr>
      <vt:lpstr>SimHei</vt:lpstr>
      <vt:lpstr>方正粗宋简体</vt:lpstr>
      <vt:lpstr>楷体_GB2312</vt:lpstr>
      <vt:lpstr>Calibri</vt:lpstr>
      <vt:lpstr>Microsoft YaHei</vt:lpstr>
      <vt:lpstr>Arial Unicode MS</vt:lpstr>
      <vt:lpstr>NSimSun</vt:lpstr>
      <vt:lpstr>方正粗宋简体</vt:lpstr>
      <vt:lpstr>楷体_GB2312</vt:lpstr>
      <vt:lpstr>KSOF5ADFCD1A</vt:lpstr>
      <vt:lpstr>7_默认设计模板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WwW.YlmF.CoM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章标题</dc:title>
  <dc:creator>雨林木风</dc:creator>
  <cp:lastModifiedBy>陶楚沅</cp:lastModifiedBy>
  <cp:revision>471</cp:revision>
  <dcterms:created xsi:type="dcterms:W3CDTF">2009-01-17T09:10:00Z</dcterms:created>
  <dcterms:modified xsi:type="dcterms:W3CDTF">2026-09-06T08:05:01Z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B981390A7C9C432C9707471A581B5F69_12</vt:lpwstr>
  </property>
</Properties>
</file>