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</p:sldIdLst>
  <p:sldSz cx="15240000" cy="8572500"/>
  <p:notesSz cx="68580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Header Placeholder"/>
          <p:cNvSpPr/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本课件为雷达、IMU 与 SLAM 实验补齐 TF、时间、QoS 和数据回放。使用课堂现有机器人或仿真，不另建复杂导航工程。所有 frame 和 topic 都需要与实际平台核对。</a:t>
            </a:r>
          </a:p>
          <a:p/>
          <a:p>
            <a:r>
              <a:t>资料来源（访问核对：2026-09-04）</a:t>
            </a:r>
          </a:p>
          <a:p>
            <a:r>
              <a:t>https://github.com/ros-industrial/ros2_i_training/blob/main/slides/Navigation/source/TF.html</a:t>
            </a:r>
          </a:p>
          <a:p>
            <a:r>
              <a:t>https://docs.ros.org/en/humble/Concepts/Intermediate/About-Quality-of-Service-Settings.html</a:t>
            </a:r>
          </a:p>
          <a:p>
            <a:r>
              <a:t>https://github.com/ros2/rosbag2/tree/humble</a:t>
            </a:r>
          </a:p>
          <a:p/>
          <a:p>
            <a:r>
              <a:t>涉及 ROS-Industrial 内容或原图时：原作者 Fraunhofer IPA，CC BY 4.0，https://creativecommons.org/licenses/by/4.0/ 。本版作中文精简和教学改编，不代表原作者背书。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遵循 REP 103 和 REP 105 的通用约定，个别平台可能增加 base_footprint 等中间坐标系。摄像头 optical frame 通常使用不同轴向约定，不能把 base_link 的轴向直接套过去。map 用于全局任务，odom 为局部运动提供连续参考。</a:t>
            </a:r>
          </a:p>
          <a:p/>
          <a:p>
            <a:r>
              <a:t>资料来源（访问核对：2026-09-04）</a:t>
            </a:r>
          </a:p>
          <a:p>
            <a:r>
              <a:t>https://github.com/ros-infrastructure/rep/blob/master/rep-0105.rst</a:t>
            </a:r>
          </a:p>
          <a:p>
            <a:r>
              <a:t>https://github.com/ros-infrastructure/rep/blob/master/rep-0103.rst</a:t>
            </a:r>
          </a:p>
          <a:p/>
          <a:p>
            <a:r>
              <a:t>涉及 ROS-Industrial 内容或原图时：原作者 Fraunhofer IPA，CC BY 4.0，https://creativecommons.org/licenses/by/4.0/ 。本版作中文精简和教学改编，不代表原作者背书。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这是最小移动机器人链，有 base_footprint 时按平台实际拓扑插入。不要同时让两个里程计节点发布同一条 TF。robot_state_publisher 根据 URDF 和关节状态发布机器人链接关系，固定关节对应静态变换。发布 /odom 消息与发布 TF 是两个动作，不能相互代替。</a:t>
            </a:r>
          </a:p>
          <a:p/>
          <a:p>
            <a:r>
              <a:t>资料来源（访问核对：2026-09-04）</a:t>
            </a:r>
          </a:p>
          <a:p>
            <a:r>
              <a:t>https://github.com/ros-infrastructure/rep/blob/master/rep-0105.rst</a:t>
            </a:r>
          </a:p>
          <a:p>
            <a:r>
              <a:t>https://github.com/ros-industrial/ros2_i_training/blob/main/slides/Navigation/source/TF.html</a:t>
            </a:r>
          </a:p>
          <a:p/>
          <a:p>
            <a:r>
              <a:t>涉及 ROS-Industrial 内容或原图时：原作者 Fraunhofer IPA，CC BY 4.0，https://creativecommons.org/licenses/by/4.0/ 。本版作中文精简和教学改编，不代表原作者背书。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图取自 ROS-Industrial Navigation 培训材料，原图保持不变。让学生指出底盘和传感器的坐标轴，再说明机器人移动时哪些相对关系保持不变。图用于几何直观，具体 TF 父子链以前一页为准，避免从图中箭头直接推断广播方向。</a:t>
            </a:r>
          </a:p>
          <a:p/>
          <a:p>
            <a:r>
              <a:t>资料来源（访问核对：2026-09-04）</a:t>
            </a:r>
          </a:p>
          <a:p>
            <a:r>
              <a:t>https://github.com/ros-industrial/ros2_i_training/blob/main/slides/Navigation/source/TF.html</a:t>
            </a:r>
          </a:p>
          <a:p>
            <a:r>
              <a:t>https://github.com/ros-industrial/ros2_i_training/blob/main/slides/Navigation/static/tf_picture_robot.png</a:t>
            </a:r>
          </a:p>
          <a:p/>
          <a:p>
            <a:r>
              <a:t>涉及 ROS-Industrial 内容或原图时：原作者 Fraunhofer IPA，CC BY 4.0，https://creativecommons.org/licenses/by/4.0/ 。本版作中文精简和教学改编，不代表原作者背书。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此命令使用 Humble 的命名参数形式。demo 前缀让练习不干扰既有 base_link 或 laser_frame。默认未指定的旋转为零，这里显式写出。固定安装关系只适用于刚性固定传感器，云台转动等情况需要动态变换。</a:t>
            </a:r>
          </a:p>
          <a:p/>
          <a:p>
            <a:r>
              <a:t>资料来源（访问核对：2026-09-04）</a:t>
            </a:r>
          </a:p>
          <a:p>
            <a:r>
              <a:t>https://github.com/ros2/geometry2/blob/humble/tf2_ros/src/static_transform_broadcaster_program.cpp</a:t>
            </a:r>
          </a:p>
          <a:p>
            <a:r>
              <a:t>https://github.com/ros-industrial/ros2_i_training/blob/main/slides/Navigation/source/TF.html</a:t>
            </a:r>
          </a:p>
          <a:p/>
          <a:p>
            <a:r>
              <a:t>涉及 ROS-Industrial 内容或原图时：原作者 Fraunhofer IPA，CC BY 4.0，https://creativecommons.org/licenses/by/4.0/ 。本版作中文精简和教学改编，不代表原作者背书。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实际平台可能使用 base_footprint，查询时按实际名称替换。view_frames 需要 tf2_tools 及相应运行依赖。不要拿当前最新的 TF 直接处理历史传感器消息，应查询相应测量时间的变换。本课只建立里程计接口概念，轮式运动学推导留给控制课程。</a:t>
            </a:r>
          </a:p>
          <a:p/>
          <a:p>
            <a:r>
              <a:t>资料来源（访问核对：2026-09-04）</a:t>
            </a:r>
          </a:p>
          <a:p>
            <a:r>
              <a:t>https://github.com/ros-industrial/ros2_i_training/blob/main/slides/Navigation/source/TF.html</a:t>
            </a:r>
          </a:p>
          <a:p>
            <a:r>
              <a:t>https://github.com/ros-infrastructure/rep/blob/master/rep-0105.rst</a:t>
            </a:r>
          </a:p>
          <a:p>
            <a:r>
              <a:t>https://docs.ros.org/en/humble/p/nav_msgs/msg/Odometry.html</a:t>
            </a:r>
          </a:p>
          <a:p/>
          <a:p>
            <a:r>
              <a:t>涉及 ROS-Industrial 内容或原图时：原作者 Fraunhofer IPA，CC BY 4.0，https://creativecommons.org/licenses/by/4.0/ 。本版作中文精简和教学改编，不代表原作者背书。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模拟器暂停时 ROS 时间可能停止，墙钟仍在走。时间一致性关系到扫描能否放到正确位置。实机多机部署也应同步系统时间。故障处理要区分等待 TF 到达与根本使用了不同的时钟。</a:t>
            </a:r>
          </a:p>
          <a:p/>
          <a:p>
            <a:r>
              <a:t>资料来源（访问核对：2026-09-04）</a:t>
            </a:r>
          </a:p>
          <a:p>
            <a:r>
              <a:t>https://github.com/ros-industrial/ros2_i_training/blob/main/slides/Navigation/source/TF.html</a:t>
            </a:r>
          </a:p>
          <a:p>
            <a:r>
              <a:t>https://design.ros2.org/articles/clock_and_time.html</a:t>
            </a:r>
          </a:p>
          <a:p/>
          <a:p>
            <a:r>
              <a:t>涉及 ROS-Industrial 内容或原图时：原作者 Fraunhofer IPA，CC BY 4.0，https://creativecommons.org/licenses/by/4.0/ 。本版作中文精简和教学改编，不代表原作者背书。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这是一张配置兼容表，不表示网络永远不会丢失或延迟。数据链路还要求名称、类型和网络发现正常。Depth 表示保留样本数量，不是 Hz。传感器常使用 SensorDataQoS，但不能据此假设所有驱动配置相同，应实际检查。 Best Effort 尽力发送，可能丢失样本。Reliable 提供重传等可靠性机制，但不代表实时性或安全保证。Volatile 不要求向晚加入者提供历史样本，Transient Local 可在发布者存活期间保留样本给匹配的新订阅者。</a:t>
            </a:r>
          </a:p>
          <a:p/>
          <a:p>
            <a:r>
              <a:t>资料来源（访问核对：2026-09-04）</a:t>
            </a:r>
          </a:p>
          <a:p>
            <a:r>
              <a:t>https://docs.ros.org/en/humble/Concepts/Intermediate/About-Quality-of-Service-Settings.html</a:t>
            </a:r>
          </a:p>
          <a:p>
            <a:r>
              <a:t>https://github.com/ros-industrial/ros2_i_training/blob/main/slides/Basics/source/Extended_Concepts.html</a:t>
            </a:r>
          </a:p>
          <a:p/>
          <a:p>
            <a:r>
              <a:t>涉及 ROS-Industrial 内容或原图时：原作者 Fraunhofer IPA，CC BY 4.0，https://creativecommons.org/licenses/by/4.0/ 。本版作中文精简和教学改编，不代表原作者背书。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终端命令与 C++ 片段分开使用。片段需要 sensor_msgs/msg/laser_scan.hpp 和相应依赖，不能整页直接粘贴到 shell。保持订阅对象存活。Best Effort 订阅通常可以接收 Reliable 发布者，但完整匹配仍要检查其他策略。</a:t>
            </a:r>
          </a:p>
          <a:p/>
          <a:p>
            <a:r>
              <a:t>资料来源（访问核对：2026-09-04）</a:t>
            </a:r>
          </a:p>
          <a:p>
            <a:r>
              <a:t>https://docs.ros.org/en/humble/Concepts/Intermediate/About-Quality-of-Service-Settings.html</a:t>
            </a:r>
          </a:p>
          <a:p/>
          <a:p>
            <a:r>
              <a:t>涉及 ROS-Industrial 内容或原图时：原作者 Fraunhofer IPA，CC BY 4.0，https://creativecommons.org/licenses/by/4.0/ 。本版作中文精简和教学改编，不代表原作者背书。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表中省略 ros2 前缀的缩写仅在文字说明中使用，完整频率命令为 ros2 topic hz /scan。先验证数据，再看 RViz。RViz 的显示配置不携带传感器数据，也不能补上缺失的 TF。避免同时修改多个参数导致无法判断哪项有效。</a:t>
            </a:r>
          </a:p>
          <a:p/>
          <a:p>
            <a:r>
              <a:t>资料来源（访问核对：2026-09-04）</a:t>
            </a:r>
          </a:p>
          <a:p>
            <a:r>
              <a:t>https://github.com/ros-industrial/ros2_i_training/blob/main/slides/Basics/source/CLI.html</a:t>
            </a:r>
          </a:p>
          <a:p>
            <a:r>
              <a:t>https://docs.ros.org/en/humble/Concepts/Intermediate/About-Quality-of-Service-Settings.html</a:t>
            </a:r>
          </a:p>
          <a:p>
            <a:r>
              <a:t>https://github.com/ros-industrial/ros2_i_training/blob/main/slides/Navigation/source/TF.html</a:t>
            </a:r>
          </a:p>
          <a:p/>
          <a:p>
            <a:r>
              <a:t>涉及 ROS-Industrial 内容或原图时：原作者 Fraunhofer IPA，CC BY 4.0，https://creativecommons.org/licenses/by/4.0/ 。本版作中文精简和教学改编，不代表原作者背书。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先确保列出的输入确实存在。/tf_static 可能只在启动时发布，录制后检查 bag 中是否包含静态变换，必要时使用官方 QoS override。记录话题集合是传感器调试最小集合，不保证每种 SLAM 实验都充分。额外图像或地图数据按实验需要增加。目录名每次更换，避免混淆实验结果。</a:t>
            </a:r>
          </a:p>
          <a:p/>
          <a:p>
            <a:r>
              <a:t>资料来源（访问核对：2026-09-04）</a:t>
            </a:r>
          </a:p>
          <a:p>
            <a:r>
              <a:t>https://github.com/ros2/rosbag2/tree/humble</a:t>
            </a:r>
          </a:p>
          <a:p/>
          <a:p>
            <a:r>
              <a:t>涉及 ROS-Industrial 内容或原图时：原作者 Fraunhofer IPA，CC BY 4.0，https://creativecommons.org/licenses/by/4.0/ 。本版作中文精简和教学改编，不代表原作者背书。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先启动 RViz/分析节点再播放，可避免错过开头数据。上页未录制 /clock，所以本页使用 --clock 由播放器生成时钟。若使用其他来源的 bag，应检查是否录有 /clock、是否包含控制话题以及 QoS。回放不保证控制算法在真实机器人上复现相同行为。</a:t>
            </a:r>
          </a:p>
          <a:p/>
          <a:p>
            <a:r>
              <a:t>资料来源（访问核对：2026-09-04）</a:t>
            </a:r>
          </a:p>
          <a:p>
            <a:r>
              <a:t>https://github.com/ros2/rosbag2/tree/humble</a:t>
            </a:r>
          </a:p>
          <a:p>
            <a:r>
              <a:t>https://github.com/ros2/rosbag2/blob/humble/ros2bag/ros2bag/verb/play.py</a:t>
            </a:r>
          </a:p>
          <a:p/>
          <a:p>
            <a:r>
              <a:t>涉及 ROS-Industrial 内容或原图时：原作者 Fraunhofer IPA，CC BY 4.0，https://creativecommons.org/licenses/by/4.0/ 。本版作中文精简和教学改编，不代表原作者背书。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示例 31 不是所有教室的统一值，由教师分配。ROS_LOCALHOST_ONLY=1 会限制到本机。网络发现问题应检查两端设置、相同网络以及中间件配置。更改 Domain 后旧节点不会自动迁移，必要时 ros2 daemon stop 后重新运行查询。</a:t>
            </a:r>
          </a:p>
          <a:p/>
          <a:p>
            <a:r>
              <a:t>资料来源（访问核对：2026-09-04）</a:t>
            </a:r>
          </a:p>
          <a:p>
            <a:r>
              <a:t>https://docs.ros.org/en/humble/Concepts/Intermediate/About-Domain-ID.html</a:t>
            </a:r>
          </a:p>
          <a:p/>
          <a:p>
            <a:r>
              <a:t>涉及 ROS-Industrial 内容或原图时：原作者 Fraunhofer IPA，CC BY 4.0，https://creativecommons.org/licenses/by/4.0/ 。本版作中文精简和教学改编，不代表原作者背书。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/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8" name="矩形 7"/>
          <p:cNvSpPr>
            <a:spLocks noGrp="1"/>
          </p:cNvSpPr>
          <p:nvPr/>
        </p:nvSpPr>
        <p:spPr>
          <a:xfrm>
            <a:off x="838200" y="1143000"/>
            <a:ext cx="1190625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550" b="1">
                <a:solidFill>
                  <a:srgbClr val="167A72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550" b="1">
                <a:solidFill>
                  <a:srgbClr val="167A72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补充课件 02</a:t>
            </a:r>
            <a:endParaRPr sz="2550" b="1">
              <a:solidFill>
                <a:srgbClr val="167A72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838200" y="2238375"/>
            <a:ext cx="13335000" cy="2095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5100" b="1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5100" b="1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移动机器人坐标系统</a:t>
            </a:r>
            <a:endParaRPr sz="5100" b="1">
              <a:solidFill>
                <a:srgbClr val="173247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  <a:p>
            <a:pPr>
              <a:defRPr sz="5100" b="1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5100" b="1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与实验调试</a:t>
            </a:r>
            <a:endParaRPr sz="5100" b="1">
              <a:solidFill>
                <a:srgbClr val="173247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3" name="矩形 2"/>
          <p:cNvSpPr>
            <a:spLocks noGrp="1"/>
          </p:cNvSpPr>
          <p:nvPr/>
        </p:nvSpPr>
        <p:spPr>
          <a:xfrm>
            <a:off x="857250" y="4953000"/>
            <a:ext cx="13239750" cy="952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400" b="0">
                <a:solidFill>
                  <a:srgbClr val="167A72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400" b="0">
                <a:solidFill>
                  <a:srgbClr val="167A72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学习目标  能解释坐标链，并用数据证据定位通信与显示问题</a:t>
            </a:r>
            <a:endParaRPr sz="2400" b="0">
              <a:solidFill>
                <a:srgbClr val="167A72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857250" y="6429375"/>
            <a:ext cx="12382500" cy="4191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100" b="0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100" b="0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Ubuntu 22.04 / ROS 2 Humble</a:t>
            </a:r>
            <a:endParaRPr sz="2100" b="0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5" name="矩形 4"/>
          <p:cNvSpPr>
            <a:spLocks noGrp="1"/>
          </p:cNvSpPr>
          <p:nvPr/>
        </p:nvSpPr>
        <p:spPr>
          <a:xfrm>
            <a:off x="857250" y="6886575"/>
            <a:ext cx="12382500" cy="4191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100" b="0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100" b="0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衔接原第 5–7 章，建议讲授 35–45 分钟</a:t>
            </a:r>
            <a:endParaRPr sz="2100" b="0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6" name="矩形 5"/>
          <p:cNvSpPr>
            <a:spLocks noGrp="1"/>
          </p:cNvSpPr>
          <p:nvPr/>
        </p:nvSpPr>
        <p:spPr>
          <a:xfrm>
            <a:off x="857250" y="8220075"/>
            <a:ext cx="1047750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350" b="0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1350" b="0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机器人工程实践  /  人工智能学院</a:t>
            </a:r>
            <a:endParaRPr sz="1350" b="0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13430250" y="8162925"/>
            <a:ext cx="1095375" cy="342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650" b="0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1650" b="0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01 / 15</a:t>
            </a:r>
            <a:endParaRPr sz="1650" b="0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" name="矩形 6"/>
          <p:cNvSpPr>
            <a:spLocks noGrp="1"/>
          </p:cNvSpPr>
          <p:nvPr/>
        </p:nvSpPr>
        <p:spPr>
          <a:xfrm>
            <a:off x="838200" y="552450"/>
            <a:ext cx="13563600" cy="742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600" b="1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3600" b="1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四类常见坐标系</a:t>
            </a:r>
            <a:endParaRPr sz="3600" b="1">
              <a:solidFill>
                <a:srgbClr val="173247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857250" y="1381125"/>
            <a:ext cx="13525500" cy="5238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950" b="0">
                <a:solidFill>
                  <a:srgbClr val="167A72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1950" b="0">
                <a:solidFill>
                  <a:srgbClr val="167A72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目标  说明同一测量在不同坐标系中的含义</a:t>
            </a:r>
            <a:endParaRPr sz="1950" b="0">
              <a:solidFill>
                <a:srgbClr val="167A72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graphicFrame>
        <p:nvGraphicFramePr>
          <p:cNvPr id="9" name="表格 8"/>
          <p:cNvGraphicFramePr/>
          <p:nvPr/>
        </p:nvGraphicFramePr>
        <p:xfrm>
          <a:off x="838200" y="2209800"/>
          <a:ext cx="13563600" cy="4857750"/>
        </p:xfrm>
        <a:graphic>
          <a:graphicData uri="http://schemas.openxmlformats.org/drawingml/2006/table">
            <a:tbl>
              <a:tblPr/>
              <a:tblGrid>
                <a:gridCol w="3091703"/>
                <a:gridCol w="5385547"/>
                <a:gridCol w="5086350"/>
              </a:tblGrid>
              <a:tr h="971550"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FFFFFF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坐标系</a:t>
                      </a:r>
                      <a:endParaRPr sz="2100" b="1">
                        <a:solidFill>
                          <a:srgbClr val="FFFFFF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71450" marR="171450" marT="152400" marB="114300">
                    <a:solidFill>
                      <a:srgbClr val="167A7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FFFFFF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含义</a:t>
                      </a:r>
                      <a:endParaRPr sz="2100" b="1">
                        <a:solidFill>
                          <a:srgbClr val="FFFFFF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71450" marR="171450" marT="152400" marB="114300">
                    <a:solidFill>
                      <a:srgbClr val="167A7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FFFFFF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使用要点</a:t>
                      </a:r>
                      <a:endParaRPr sz="2100" b="1">
                        <a:solidFill>
                          <a:srgbClr val="FFFFFF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71450" marR="171450" marT="152400" marB="114300">
                    <a:solidFill>
                      <a:srgbClr val="167A72"/>
                    </a:solidFill>
                  </a:tcPr>
                </a:tc>
              </a:tr>
              <a:tr h="971550"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73247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map</a:t>
                      </a:r>
                      <a:endParaRPr sz="2100" b="0">
                        <a:solidFill>
                          <a:srgbClr val="173247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71450" marR="171450" marT="152400" marB="114300">
                    <a:solidFill>
                      <a:srgbClr val="F3F7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73247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全局地图参考</a:t>
                      </a:r>
                      <a:endParaRPr sz="2100" b="0">
                        <a:solidFill>
                          <a:srgbClr val="173247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71450" marR="171450" marT="152400" marB="114300">
                    <a:solidFill>
                      <a:srgbClr val="F3F7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73247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全局定位修正可能引起位姿跳变</a:t>
                      </a:r>
                      <a:endParaRPr sz="2100" b="0">
                        <a:solidFill>
                          <a:srgbClr val="173247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71450" marR="171450" marT="152400" marB="114300">
                    <a:solidFill>
                      <a:srgbClr val="F3F7FA"/>
                    </a:solidFill>
                  </a:tcPr>
                </a:tc>
              </a:tr>
              <a:tr h="971550"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73247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odom</a:t>
                      </a:r>
                      <a:endParaRPr sz="2100" b="0">
                        <a:solidFill>
                          <a:srgbClr val="173247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71450" marR="171450" marT="152400" marB="1143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73247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短期连续的局部参考</a:t>
                      </a:r>
                      <a:endParaRPr sz="2100" b="0">
                        <a:solidFill>
                          <a:srgbClr val="173247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71450" marR="171450" marT="152400" marB="1143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73247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机器人位姿连续，但误差会累积</a:t>
                      </a:r>
                      <a:endParaRPr sz="2100" b="0">
                        <a:solidFill>
                          <a:srgbClr val="173247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71450" marR="171450" marT="152400" marB="114300">
                    <a:solidFill>
                      <a:srgbClr val="FFFFFF"/>
                    </a:solidFill>
                  </a:tcPr>
                </a:tc>
              </a:tr>
              <a:tr h="971550"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73247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base_link</a:t>
                      </a:r>
                      <a:endParaRPr sz="2100" b="0">
                        <a:solidFill>
                          <a:srgbClr val="173247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71450" marR="171450" marT="152400" marB="114300">
                    <a:solidFill>
                      <a:srgbClr val="F3F7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73247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固定在机器人底盘上的参考</a:t>
                      </a:r>
                      <a:endParaRPr sz="2100" b="0">
                        <a:solidFill>
                          <a:srgbClr val="173247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71450" marR="171450" marT="152400" marB="114300">
                    <a:solidFill>
                      <a:srgbClr val="F3F7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73247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通常 x 前、y 左、z 上</a:t>
                      </a:r>
                      <a:endParaRPr sz="2100" b="0">
                        <a:solidFill>
                          <a:srgbClr val="173247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71450" marR="171450" marT="152400" marB="114300">
                    <a:solidFill>
                      <a:srgbClr val="F3F7FA"/>
                    </a:solidFill>
                  </a:tcPr>
                </a:tc>
              </a:tr>
              <a:tr h="971550"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73247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laser_frame 等</a:t>
                      </a:r>
                      <a:endParaRPr sz="2100" b="0">
                        <a:solidFill>
                          <a:srgbClr val="173247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71450" marR="171450" marT="152400" marB="1143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73247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传感器自身的参考</a:t>
                      </a:r>
                      <a:endParaRPr sz="2100" b="0">
                        <a:solidFill>
                          <a:srgbClr val="173247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71450" marR="171450" marT="152400" marB="1143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73247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名称、安装位姿由平台配置决定</a:t>
                      </a:r>
                      <a:endParaRPr sz="2100" b="0">
                        <a:solidFill>
                          <a:srgbClr val="173247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71450" marR="171450" marT="152400" marB="11430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矩形 3"/>
          <p:cNvSpPr>
            <a:spLocks noGrp="1"/>
          </p:cNvSpPr>
          <p:nvPr/>
        </p:nvSpPr>
        <p:spPr>
          <a:xfrm>
            <a:off x="857250" y="7562850"/>
            <a:ext cx="13563600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950" b="1">
                <a:solidFill>
                  <a:srgbClr val="167A72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1950" b="1">
                <a:solidFill>
                  <a:srgbClr val="167A72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frame_id 是数据语义的一部分。话题名相同不代表坐标系相同。</a:t>
            </a:r>
            <a:endParaRPr sz="1950" b="1">
              <a:solidFill>
                <a:srgbClr val="167A72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5" name="矩形 4"/>
          <p:cNvSpPr>
            <a:spLocks noGrp="1"/>
          </p:cNvSpPr>
          <p:nvPr/>
        </p:nvSpPr>
        <p:spPr>
          <a:xfrm>
            <a:off x="857250" y="8220075"/>
            <a:ext cx="1047750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350" b="0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1350" b="0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机器人工程实践  /  人工智能学院</a:t>
            </a:r>
            <a:endParaRPr sz="1350" b="0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6" name="矩形 5"/>
          <p:cNvSpPr>
            <a:spLocks noGrp="1"/>
          </p:cNvSpPr>
          <p:nvPr/>
        </p:nvSpPr>
        <p:spPr>
          <a:xfrm>
            <a:off x="13430250" y="8162925"/>
            <a:ext cx="1095375" cy="342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650" b="0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1650" b="0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02 / 15</a:t>
            </a:r>
            <a:endParaRPr sz="1650" b="0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" name="矩形 6"/>
          <p:cNvSpPr>
            <a:spLocks noGrp="1"/>
          </p:cNvSpPr>
          <p:nvPr/>
        </p:nvSpPr>
        <p:spPr>
          <a:xfrm>
            <a:off x="838200" y="552450"/>
            <a:ext cx="13563600" cy="742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600" b="1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3600" b="1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TF 链与发布责任</a:t>
            </a:r>
            <a:endParaRPr sz="3600" b="1">
              <a:solidFill>
                <a:srgbClr val="173247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857250" y="1381125"/>
            <a:ext cx="13525500" cy="5238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950" b="0">
                <a:solidFill>
                  <a:srgbClr val="167A72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1950" b="0">
                <a:solidFill>
                  <a:srgbClr val="167A72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目标  知道每段变换由谁提供，避免重复发布</a:t>
            </a:r>
            <a:endParaRPr sz="1950" b="0">
              <a:solidFill>
                <a:srgbClr val="167A72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graphicFrame>
        <p:nvGraphicFramePr>
          <p:cNvPr id="9" name="表格 8"/>
          <p:cNvGraphicFramePr/>
          <p:nvPr/>
        </p:nvGraphicFramePr>
        <p:xfrm>
          <a:off x="838200" y="2209800"/>
          <a:ext cx="13563600" cy="3962400"/>
        </p:xfrm>
        <a:graphic>
          <a:graphicData uri="http://schemas.openxmlformats.org/drawingml/2006/table">
            <a:tbl>
              <a:tblPr/>
              <a:tblGrid>
                <a:gridCol w="4288491"/>
                <a:gridCol w="5385547"/>
                <a:gridCol w="3889562"/>
              </a:tblGrid>
              <a:tr h="990600"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FFFFFF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父坐标系 / 子坐标系</a:t>
                      </a:r>
                      <a:endParaRPr sz="2100" b="1">
                        <a:solidFill>
                          <a:srgbClr val="FFFFFF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71450" marR="171450" marT="152400" marB="114300">
                    <a:solidFill>
                      <a:srgbClr val="167A7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FFFFFF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通常的发布者</a:t>
                      </a:r>
                      <a:endParaRPr sz="2100" b="1">
                        <a:solidFill>
                          <a:srgbClr val="FFFFFF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71450" marR="171450" marT="152400" marB="114300">
                    <a:solidFill>
                      <a:srgbClr val="167A7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FFFFFF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变化特征</a:t>
                      </a:r>
                      <a:endParaRPr sz="2100" b="1">
                        <a:solidFill>
                          <a:srgbClr val="FFFFFF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71450" marR="171450" marT="152400" marB="114300">
                    <a:solidFill>
                      <a:srgbClr val="167A72"/>
                    </a:solidFill>
                  </a:tcPr>
                </a:tc>
              </a:tr>
              <a:tr h="990600"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73247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map / odom</a:t>
                      </a:r>
                      <a:endParaRPr sz="2100" b="0">
                        <a:solidFill>
                          <a:srgbClr val="173247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71450" marR="171450" marT="152400" marB="114300">
                    <a:solidFill>
                      <a:srgbClr val="F3F7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73247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SLAM 或全局定位节点</a:t>
                      </a:r>
                      <a:endParaRPr sz="2100" b="0">
                        <a:solidFill>
                          <a:srgbClr val="173247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71450" marR="171450" marT="152400" marB="114300">
                    <a:solidFill>
                      <a:srgbClr val="F3F7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73247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随定位修正更新</a:t>
                      </a:r>
                      <a:endParaRPr sz="2100" b="0">
                        <a:solidFill>
                          <a:srgbClr val="173247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71450" marR="171450" marT="152400" marB="114300">
                    <a:solidFill>
                      <a:srgbClr val="F3F7FA"/>
                    </a:solidFill>
                  </a:tcPr>
                </a:tc>
              </a:tr>
              <a:tr h="990600"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73247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odom / base_link</a:t>
                      </a:r>
                      <a:endParaRPr sz="2100" b="0">
                        <a:solidFill>
                          <a:srgbClr val="173247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71450" marR="171450" marT="152400" marB="1143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73247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底盘里程计或状态估计节点</a:t>
                      </a:r>
                      <a:endParaRPr sz="2100" b="0">
                        <a:solidFill>
                          <a:srgbClr val="173247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71450" marR="171450" marT="152400" marB="1143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73247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连续更新</a:t>
                      </a:r>
                      <a:endParaRPr sz="2100" b="0">
                        <a:solidFill>
                          <a:srgbClr val="173247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71450" marR="171450" marT="152400" marB="114300">
                    <a:solidFill>
                      <a:srgbClr val="FFFFFF"/>
                    </a:solidFill>
                  </a:tcPr>
                </a:tc>
              </a:tr>
              <a:tr h="990600"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73247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base_link / laser_frame</a:t>
                      </a:r>
                      <a:endParaRPr sz="2100" b="0">
                        <a:solidFill>
                          <a:srgbClr val="173247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71450" marR="171450" marT="152400" marB="114300">
                    <a:solidFill>
                      <a:srgbClr val="F3F7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73247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robot_state_publisher 或静态广播器</a:t>
                      </a:r>
                      <a:endParaRPr sz="2100" b="0">
                        <a:solidFill>
                          <a:srgbClr val="173247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71450" marR="171450" marT="152400" marB="114300">
                    <a:solidFill>
                      <a:srgbClr val="F3F7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73247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固定安装时保持不变</a:t>
                      </a:r>
                      <a:endParaRPr sz="2100" b="0">
                        <a:solidFill>
                          <a:srgbClr val="173247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71450" marR="171450" marT="152400" marB="114300">
                    <a:solidFill>
                      <a:srgbClr val="F3F7FA"/>
                    </a:solidFill>
                  </a:tcPr>
                </a:tc>
              </a:tr>
            </a:tbl>
          </a:graphicData>
        </a:graphic>
      </p:graphicFrame>
      <p:sp>
        <p:nvSpPr>
          <p:cNvPr id="4" name="矩形 3"/>
          <p:cNvSpPr>
            <a:spLocks noGrp="1"/>
          </p:cNvSpPr>
          <p:nvPr/>
        </p:nvSpPr>
        <p:spPr>
          <a:xfrm>
            <a:off x="857250" y="7562850"/>
            <a:ext cx="13563600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950" b="1">
                <a:solidFill>
                  <a:srgbClr val="167A72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1950" b="1">
                <a:solidFill>
                  <a:srgbClr val="167A72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每个子坐标系只有一个父坐标系。同一段变换只设一个权威发布者。</a:t>
            </a:r>
            <a:endParaRPr sz="1950" b="1">
              <a:solidFill>
                <a:srgbClr val="167A72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5" name="矩形 4"/>
          <p:cNvSpPr>
            <a:spLocks noGrp="1"/>
          </p:cNvSpPr>
          <p:nvPr/>
        </p:nvSpPr>
        <p:spPr>
          <a:xfrm>
            <a:off x="857250" y="8220075"/>
            <a:ext cx="1047750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350" b="0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1350" b="0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机器人工程实践  /  人工智能学院</a:t>
            </a:r>
            <a:endParaRPr sz="1350" b="0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6" name="矩形 5"/>
          <p:cNvSpPr>
            <a:spLocks noGrp="1"/>
          </p:cNvSpPr>
          <p:nvPr/>
        </p:nvSpPr>
        <p:spPr>
          <a:xfrm>
            <a:off x="13430250" y="8162925"/>
            <a:ext cx="1095375" cy="342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650" b="0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1650" b="0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03 / 15</a:t>
            </a:r>
            <a:endParaRPr sz="1650" b="0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3" name="矩形 12"/>
          <p:cNvSpPr>
            <a:spLocks noGrp="1"/>
          </p:cNvSpPr>
          <p:nvPr/>
        </p:nvSpPr>
        <p:spPr>
          <a:xfrm>
            <a:off x="838200" y="552450"/>
            <a:ext cx="13563600" cy="742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600" b="1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3600" b="1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坐标关系的直观理解</a:t>
            </a:r>
            <a:endParaRPr sz="3600" b="1">
              <a:solidFill>
                <a:srgbClr val="173247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857250" y="1381125"/>
            <a:ext cx="13525500" cy="5238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950" b="0">
                <a:solidFill>
                  <a:srgbClr val="167A72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1950" b="0">
                <a:solidFill>
                  <a:srgbClr val="167A72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目标  把底盘、传感器与全局参考联系起来</a:t>
            </a:r>
            <a:endParaRPr sz="1950" b="0">
              <a:solidFill>
                <a:srgbClr val="167A72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41985" y="2143125"/>
            <a:ext cx="7850680" cy="4572000"/>
          </a:xfrm>
          <a:prstGeom prst="rect">
            <a:avLst/>
          </a:prstGeom>
        </p:spPr>
      </p:pic>
      <p:sp>
        <p:nvSpPr>
          <p:cNvPr id="4" name="矩形 3"/>
          <p:cNvSpPr>
            <a:spLocks noGrp="1"/>
          </p:cNvSpPr>
          <p:nvPr/>
        </p:nvSpPr>
        <p:spPr>
          <a:xfrm>
            <a:off x="10287000" y="2190750"/>
            <a:ext cx="409575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相对关系</a:t>
            </a:r>
            <a:endParaRPr sz="2025" b="1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5" name="矩形 4"/>
          <p:cNvSpPr>
            <a:spLocks noGrp="1"/>
          </p:cNvSpPr>
          <p:nvPr/>
        </p:nvSpPr>
        <p:spPr>
          <a:xfrm>
            <a:off x="10287000" y="2628900"/>
            <a:ext cx="4095750" cy="990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传感器固定在机器人上，安装关系随车移动但保持不变。</a:t>
            </a:r>
            <a:endParaRPr sz="2025" b="0">
              <a:solidFill>
                <a:srgbClr val="173247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6" name="矩形 5"/>
          <p:cNvSpPr>
            <a:spLocks noGrp="1"/>
          </p:cNvSpPr>
          <p:nvPr/>
        </p:nvSpPr>
        <p:spPr>
          <a:xfrm>
            <a:off x="10287000" y="3638550"/>
            <a:ext cx="409575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局部运动</a:t>
            </a:r>
            <a:endParaRPr sz="2025" b="1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10287000" y="4076700"/>
            <a:ext cx="4095750" cy="990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轮速或状态估计描述底盘相对 odom 的运动。</a:t>
            </a:r>
            <a:endParaRPr sz="2025" b="0">
              <a:solidFill>
                <a:srgbClr val="173247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10287000" y="5086350"/>
            <a:ext cx="409575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全局修正</a:t>
            </a:r>
            <a:endParaRPr sz="2025" b="1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10287000" y="5524500"/>
            <a:ext cx="4095750" cy="990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定位或建图提供全局参考，修正局部累积误差。</a:t>
            </a:r>
            <a:endParaRPr sz="2025" b="0">
              <a:solidFill>
                <a:srgbClr val="173247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857250" y="7562850"/>
            <a:ext cx="13563600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950" b="1">
                <a:solidFill>
                  <a:srgbClr val="167A72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1950" b="1">
                <a:solidFill>
                  <a:srgbClr val="167A72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图为概念示意。实际 frame 名称以课堂 TF 树为准。</a:t>
            </a:r>
            <a:endParaRPr sz="1950" b="1">
              <a:solidFill>
                <a:srgbClr val="167A72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1" name="矩形 10"/>
          <p:cNvSpPr>
            <a:spLocks noGrp="1"/>
          </p:cNvSpPr>
          <p:nvPr/>
        </p:nvSpPr>
        <p:spPr>
          <a:xfrm>
            <a:off x="857250" y="8220075"/>
            <a:ext cx="1047750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350" b="0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1350" b="0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机器人工程实践  /  人工智能学院</a:t>
            </a:r>
            <a:endParaRPr sz="1350" b="0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2" name="矩形 11"/>
          <p:cNvSpPr>
            <a:spLocks noGrp="1"/>
          </p:cNvSpPr>
          <p:nvPr/>
        </p:nvSpPr>
        <p:spPr>
          <a:xfrm>
            <a:off x="13430250" y="8162925"/>
            <a:ext cx="1095375" cy="342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650" b="0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1650" b="0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04 / 15</a:t>
            </a:r>
            <a:endParaRPr sz="1650" b="0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1" name="矩形 20"/>
          <p:cNvSpPr>
            <a:spLocks noGrp="1"/>
          </p:cNvSpPr>
          <p:nvPr/>
        </p:nvSpPr>
        <p:spPr>
          <a:xfrm>
            <a:off x="838200" y="552450"/>
            <a:ext cx="13563600" cy="742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600" b="1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3600" b="1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静态变换与一次查询</a:t>
            </a:r>
            <a:endParaRPr sz="3600" b="1">
              <a:solidFill>
                <a:srgbClr val="173247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857250" y="1381125"/>
            <a:ext cx="13525500" cy="5238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950" b="0">
                <a:solidFill>
                  <a:srgbClr val="167A72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1950" b="0">
                <a:solidFill>
                  <a:srgbClr val="167A72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目标  发布固定安装关系，并检查数值是否符合预期</a:t>
            </a:r>
            <a:endParaRPr sz="1950" b="0">
              <a:solidFill>
                <a:srgbClr val="167A72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3" name="矩形 2"/>
          <p:cNvSpPr>
            <a:spLocks noGrp="1"/>
          </p:cNvSpPr>
          <p:nvPr/>
        </p:nvSpPr>
        <p:spPr>
          <a:xfrm>
            <a:off x="857250" y="2190750"/>
            <a:ext cx="9810750" cy="37033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950" b="0">
                <a:solidFill>
                  <a:srgbClr val="597181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950" b="0">
                <a:solidFill>
                  <a:srgbClr val="597181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# 独立演示，不连接已有同名 TF 的机器人</a:t>
            </a:r>
            <a:endParaRPr sz="1950" b="0">
              <a:solidFill>
                <a:srgbClr val="597181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857250" y="2532507"/>
            <a:ext cx="9810750" cy="37033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95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95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ros2 run tf2_ros static_transform_publisher \</a:t>
            </a:r>
            <a:endParaRPr sz="1950" b="0">
              <a:solidFill>
                <a:srgbClr val="173247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5" name="矩形 4"/>
          <p:cNvSpPr>
            <a:spLocks noGrp="1"/>
          </p:cNvSpPr>
          <p:nvPr/>
        </p:nvSpPr>
        <p:spPr>
          <a:xfrm>
            <a:off x="857250" y="2874264"/>
            <a:ext cx="9810750" cy="37033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95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95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  --x 0.20 --y 0 --z 0.15 \</a:t>
            </a:r>
            <a:endParaRPr sz="1950" b="0">
              <a:solidFill>
                <a:srgbClr val="173247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6" name="矩形 5"/>
          <p:cNvSpPr>
            <a:spLocks noGrp="1"/>
          </p:cNvSpPr>
          <p:nvPr/>
        </p:nvSpPr>
        <p:spPr>
          <a:xfrm>
            <a:off x="857250" y="3216021"/>
            <a:ext cx="9810750" cy="37033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95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95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  --roll 0 --pitch 0 --yaw 0 \</a:t>
            </a:r>
            <a:endParaRPr sz="1950" b="0">
              <a:solidFill>
                <a:srgbClr val="173247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857250" y="3557778"/>
            <a:ext cx="9810750" cy="37033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95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95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  --frame-id demo_base --child-frame-id demo_laser</a:t>
            </a:r>
            <a:endParaRPr sz="1950" b="0">
              <a:solidFill>
                <a:srgbClr val="173247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857250" y="3899535"/>
            <a:ext cx="9810750" cy="37033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/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857250" y="4241292"/>
            <a:ext cx="9810750" cy="37033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950" b="0">
                <a:solidFill>
                  <a:srgbClr val="597181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950" b="0">
                <a:solidFill>
                  <a:srgbClr val="597181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# 另一个终端</a:t>
            </a:r>
            <a:endParaRPr sz="1950" b="0">
              <a:solidFill>
                <a:srgbClr val="597181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857250" y="4583049"/>
            <a:ext cx="9810750" cy="37033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95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95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ros2 run tf2_ros tf2_echo demo_base demo_laser</a:t>
            </a:r>
            <a:endParaRPr sz="1950" b="0">
              <a:solidFill>
                <a:srgbClr val="173247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11" name="矩形 10"/>
          <p:cNvSpPr>
            <a:spLocks noGrp="1"/>
          </p:cNvSpPr>
          <p:nvPr/>
        </p:nvSpPr>
        <p:spPr>
          <a:xfrm>
            <a:off x="10953750" y="2095500"/>
            <a:ext cx="342900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平移</a:t>
            </a:r>
            <a:endParaRPr sz="2025" b="1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2" name="矩形 11"/>
          <p:cNvSpPr>
            <a:spLocks noGrp="1"/>
          </p:cNvSpPr>
          <p:nvPr/>
        </p:nvSpPr>
        <p:spPr>
          <a:xfrm>
            <a:off x="10953750" y="2533650"/>
            <a:ext cx="3429000" cy="828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demo_laser 位于底盘前方 0.20 m、高 0.15 m</a:t>
            </a:r>
            <a:endParaRPr sz="2025" b="0">
              <a:solidFill>
                <a:srgbClr val="173247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3" name="矩形 12"/>
          <p:cNvSpPr>
            <a:spLocks noGrp="1"/>
          </p:cNvSpPr>
          <p:nvPr/>
        </p:nvSpPr>
        <p:spPr>
          <a:xfrm>
            <a:off x="10953750" y="3381375"/>
            <a:ext cx="342900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旋转</a:t>
            </a:r>
            <a:endParaRPr sz="2025" b="1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4" name="矩形 13"/>
          <p:cNvSpPr>
            <a:spLocks noGrp="1"/>
          </p:cNvSpPr>
          <p:nvPr/>
        </p:nvSpPr>
        <p:spPr>
          <a:xfrm>
            <a:off x="10953750" y="3819525"/>
            <a:ext cx="3429000" cy="828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本例两坐标轴方向相同</a:t>
            </a:r>
            <a:endParaRPr sz="2025" b="0">
              <a:solidFill>
                <a:srgbClr val="173247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5" name="矩形 14"/>
          <p:cNvSpPr>
            <a:spLocks noGrp="1"/>
          </p:cNvSpPr>
          <p:nvPr/>
        </p:nvSpPr>
        <p:spPr>
          <a:xfrm>
            <a:off x="10953750" y="4667250"/>
            <a:ext cx="342900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检查</a:t>
            </a:r>
            <a:endParaRPr sz="2025" b="1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6" name="矩形 15"/>
          <p:cNvSpPr>
            <a:spLocks noGrp="1"/>
          </p:cNvSpPr>
          <p:nvPr/>
        </p:nvSpPr>
        <p:spPr>
          <a:xfrm>
            <a:off x="10953750" y="5105400"/>
            <a:ext cx="3429000" cy="828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输出平移与设定一致，四元数为单位姿态</a:t>
            </a:r>
            <a:endParaRPr sz="2025" b="0">
              <a:solidFill>
                <a:srgbClr val="173247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7" name="矩形 16"/>
          <p:cNvSpPr>
            <a:spLocks noGrp="1"/>
          </p:cNvSpPr>
          <p:nvPr/>
        </p:nvSpPr>
        <p:spPr>
          <a:xfrm>
            <a:off x="10953750" y="5953125"/>
            <a:ext cx="342900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避免冲突</a:t>
            </a:r>
            <a:endParaRPr sz="2025" b="1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8" name="矩形 17"/>
          <p:cNvSpPr>
            <a:spLocks noGrp="1"/>
          </p:cNvSpPr>
          <p:nvPr/>
        </p:nvSpPr>
        <p:spPr>
          <a:xfrm>
            <a:off x="10953750" y="6391275"/>
            <a:ext cx="3429000" cy="828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不要重复发布真实平台已有的变换</a:t>
            </a:r>
            <a:endParaRPr sz="2025" b="0">
              <a:solidFill>
                <a:srgbClr val="173247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9" name="矩形 18"/>
          <p:cNvSpPr>
            <a:spLocks noGrp="1"/>
          </p:cNvSpPr>
          <p:nvPr/>
        </p:nvSpPr>
        <p:spPr>
          <a:xfrm>
            <a:off x="857250" y="8220075"/>
            <a:ext cx="1047750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350" b="0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1350" b="0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机器人工程实践  /  人工智能学院</a:t>
            </a:r>
            <a:endParaRPr sz="1350" b="0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20" name="矩形 19"/>
          <p:cNvSpPr>
            <a:spLocks noGrp="1"/>
          </p:cNvSpPr>
          <p:nvPr/>
        </p:nvSpPr>
        <p:spPr>
          <a:xfrm>
            <a:off x="13430250" y="8162925"/>
            <a:ext cx="1095375" cy="342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650" b="0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1650" b="0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05 / 15</a:t>
            </a:r>
            <a:endParaRPr sz="1650" b="0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0" name="矩形 19"/>
          <p:cNvSpPr>
            <a:spLocks noGrp="1"/>
          </p:cNvSpPr>
          <p:nvPr/>
        </p:nvSpPr>
        <p:spPr>
          <a:xfrm>
            <a:off x="838200" y="552450"/>
            <a:ext cx="13563600" cy="742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600" b="1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3600" b="1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查询 TF 与解释里程计</a:t>
            </a:r>
            <a:endParaRPr sz="3600" b="1">
              <a:solidFill>
                <a:srgbClr val="173247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857250" y="1381125"/>
            <a:ext cx="13525500" cy="5238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950" b="0">
                <a:solidFill>
                  <a:srgbClr val="167A72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1950" b="0">
                <a:solidFill>
                  <a:srgbClr val="167A72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目标  区分消息字段、坐标变换与运行状态</a:t>
            </a:r>
            <a:endParaRPr sz="1950" b="0">
              <a:solidFill>
                <a:srgbClr val="167A72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3" name="矩形 2"/>
          <p:cNvSpPr>
            <a:spLocks noGrp="1"/>
          </p:cNvSpPr>
          <p:nvPr/>
        </p:nvSpPr>
        <p:spPr>
          <a:xfrm>
            <a:off x="857250" y="2190750"/>
            <a:ext cx="9810750" cy="37033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95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95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ros2 run tf2_tools view_frames</a:t>
            </a:r>
            <a:endParaRPr sz="1950" b="0">
              <a:solidFill>
                <a:srgbClr val="173247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857250" y="2532507"/>
            <a:ext cx="9810750" cy="37033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95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95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ros2 run tf2_ros tf2_echo odom base_link</a:t>
            </a:r>
            <a:endParaRPr sz="1950" b="0">
              <a:solidFill>
                <a:srgbClr val="173247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5" name="矩形 4"/>
          <p:cNvSpPr>
            <a:spLocks noGrp="1"/>
          </p:cNvSpPr>
          <p:nvPr/>
        </p:nvSpPr>
        <p:spPr>
          <a:xfrm>
            <a:off x="857250" y="2874264"/>
            <a:ext cx="9810750" cy="37033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95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95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ros2 topic echo /odom --once</a:t>
            </a:r>
            <a:endParaRPr sz="1950" b="0">
              <a:solidFill>
                <a:srgbClr val="173247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6" name="矩形 5"/>
          <p:cNvSpPr>
            <a:spLocks noGrp="1"/>
          </p:cNvSpPr>
          <p:nvPr/>
        </p:nvSpPr>
        <p:spPr>
          <a:xfrm>
            <a:off x="857250" y="3216021"/>
            <a:ext cx="9810750" cy="37033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/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857250" y="3557778"/>
            <a:ext cx="9810750" cy="37033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950" b="0">
                <a:solidFill>
                  <a:srgbClr val="597181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950" b="0">
                <a:solidFill>
                  <a:srgbClr val="597181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# C++ 查询方向示意：目标坐标系在前</a:t>
            </a:r>
            <a:endParaRPr sz="1950" b="0">
              <a:solidFill>
                <a:srgbClr val="597181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857250" y="3899535"/>
            <a:ext cx="9810750" cy="37033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950" b="0">
                <a:solidFill>
                  <a:srgbClr val="597181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950" b="0">
                <a:solidFill>
                  <a:srgbClr val="597181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# buffer.lookupTransform(target_frame, source_frame, time)</a:t>
            </a:r>
            <a:endParaRPr sz="1950" b="0">
              <a:solidFill>
                <a:srgbClr val="597181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10953750" y="2095500"/>
            <a:ext cx="342900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/odom 的 pose</a:t>
            </a:r>
            <a:endParaRPr sz="2025" b="1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10953750" y="2533650"/>
            <a:ext cx="3429000" cy="828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使用 header.frame_id 指定的参考系</a:t>
            </a:r>
            <a:endParaRPr sz="2025" b="0">
              <a:solidFill>
                <a:srgbClr val="173247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1" name="矩形 10"/>
          <p:cNvSpPr>
            <a:spLocks noGrp="1"/>
          </p:cNvSpPr>
          <p:nvPr/>
        </p:nvSpPr>
        <p:spPr>
          <a:xfrm>
            <a:off x="10953750" y="3381375"/>
            <a:ext cx="342900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/odom 的 twist</a:t>
            </a:r>
            <a:endParaRPr sz="2025" b="1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2" name="矩形 11"/>
          <p:cNvSpPr>
            <a:spLocks noGrp="1"/>
          </p:cNvSpPr>
          <p:nvPr/>
        </p:nvSpPr>
        <p:spPr>
          <a:xfrm>
            <a:off x="10953750" y="3819525"/>
            <a:ext cx="3429000" cy="828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使用 child_frame_id 指定的参考系</a:t>
            </a:r>
            <a:endParaRPr sz="2025" b="0">
              <a:solidFill>
                <a:srgbClr val="173247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3" name="矩形 12"/>
          <p:cNvSpPr>
            <a:spLocks noGrp="1"/>
          </p:cNvSpPr>
          <p:nvPr/>
        </p:nvSpPr>
        <p:spPr>
          <a:xfrm>
            <a:off x="10953750" y="4667250"/>
            <a:ext cx="342900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轮速里程计</a:t>
            </a:r>
            <a:endParaRPr sz="2025" b="1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4" name="矩形 13"/>
          <p:cNvSpPr>
            <a:spLocks noGrp="1"/>
          </p:cNvSpPr>
          <p:nvPr/>
        </p:nvSpPr>
        <p:spPr>
          <a:xfrm>
            <a:off x="10953750" y="5105400"/>
            <a:ext cx="3429000" cy="828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由轮运动估算底盘运动，会受到打滑等误差影响</a:t>
            </a:r>
            <a:endParaRPr sz="2025" b="0">
              <a:solidFill>
                <a:srgbClr val="173247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5" name="矩形 14"/>
          <p:cNvSpPr>
            <a:spLocks noGrp="1"/>
          </p:cNvSpPr>
          <p:nvPr/>
        </p:nvSpPr>
        <p:spPr>
          <a:xfrm>
            <a:off x="10953750" y="5953125"/>
            <a:ext cx="342900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动态关系</a:t>
            </a:r>
            <a:endParaRPr sz="2025" b="1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6" name="矩形 15"/>
          <p:cNvSpPr>
            <a:spLocks noGrp="1"/>
          </p:cNvSpPr>
          <p:nvPr/>
        </p:nvSpPr>
        <p:spPr>
          <a:xfrm>
            <a:off x="10953750" y="6391275"/>
            <a:ext cx="3429000" cy="828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机器人移动时，odom 与底盘间的变换应更新</a:t>
            </a:r>
            <a:endParaRPr sz="2025" b="0">
              <a:solidFill>
                <a:srgbClr val="173247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7" name="矩形 16"/>
          <p:cNvSpPr>
            <a:spLocks noGrp="1"/>
          </p:cNvSpPr>
          <p:nvPr/>
        </p:nvSpPr>
        <p:spPr>
          <a:xfrm>
            <a:off x="857250" y="7562850"/>
            <a:ext cx="13563600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950" b="1">
                <a:solidFill>
                  <a:srgbClr val="167A72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1950" b="1">
                <a:solidFill>
                  <a:srgbClr val="167A72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能看到 /odom 消息，不等于 TF 链一定完整。两者分别验证。</a:t>
            </a:r>
            <a:endParaRPr sz="1950" b="1">
              <a:solidFill>
                <a:srgbClr val="167A72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8" name="矩形 17"/>
          <p:cNvSpPr>
            <a:spLocks noGrp="1"/>
          </p:cNvSpPr>
          <p:nvPr/>
        </p:nvSpPr>
        <p:spPr>
          <a:xfrm>
            <a:off x="857250" y="8220075"/>
            <a:ext cx="1047750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350" b="0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1350" b="0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机器人工程实践  /  人工智能学院</a:t>
            </a:r>
            <a:endParaRPr sz="1350" b="0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9" name="矩形 18"/>
          <p:cNvSpPr>
            <a:spLocks noGrp="1"/>
          </p:cNvSpPr>
          <p:nvPr/>
        </p:nvSpPr>
        <p:spPr>
          <a:xfrm>
            <a:off x="13430250" y="8162925"/>
            <a:ext cx="1095375" cy="342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650" b="0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1650" b="0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06 / 15</a:t>
            </a:r>
            <a:endParaRPr sz="1650" b="0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6" name="矩形 15"/>
          <p:cNvSpPr>
            <a:spLocks noGrp="1"/>
          </p:cNvSpPr>
          <p:nvPr/>
        </p:nvSpPr>
        <p:spPr>
          <a:xfrm>
            <a:off x="838200" y="552450"/>
            <a:ext cx="13563600" cy="742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600" b="1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3600" b="1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时间戳与仿真时间</a:t>
            </a:r>
            <a:endParaRPr sz="3600" b="1">
              <a:solidFill>
                <a:srgbClr val="173247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857250" y="1381125"/>
            <a:ext cx="13525500" cy="5238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950" b="0">
                <a:solidFill>
                  <a:srgbClr val="167A72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1950" b="0">
                <a:solidFill>
                  <a:srgbClr val="167A72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目标  确保传感器和 TF 使用一致时间基准</a:t>
            </a:r>
            <a:endParaRPr sz="1950" b="0">
              <a:solidFill>
                <a:srgbClr val="167A72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3" name="矩形 2"/>
          <p:cNvSpPr>
            <a:spLocks noGrp="1"/>
          </p:cNvSpPr>
          <p:nvPr/>
        </p:nvSpPr>
        <p:spPr>
          <a:xfrm>
            <a:off x="857250" y="2143125"/>
            <a:ext cx="2333625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250" b="1">
                <a:solidFill>
                  <a:srgbClr val="167A72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250" b="1">
                <a:solidFill>
                  <a:srgbClr val="167A72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时间戳</a:t>
            </a:r>
            <a:endParaRPr sz="2250" b="1">
              <a:solidFill>
                <a:srgbClr val="167A72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3476625" y="2143125"/>
            <a:ext cx="10810875" cy="8953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3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3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header.stamp 应对应测量时刻。消息到达时刻可能更晚。</a:t>
            </a:r>
            <a:endParaRPr sz="2325" b="0">
              <a:solidFill>
                <a:srgbClr val="173247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5" name="矩形 4"/>
          <p:cNvSpPr>
            <a:spLocks noGrp="1"/>
          </p:cNvSpPr>
          <p:nvPr/>
        </p:nvSpPr>
        <p:spPr>
          <a:xfrm>
            <a:off x="857250" y="3171825"/>
            <a:ext cx="2333625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250" b="1">
                <a:solidFill>
                  <a:srgbClr val="167A72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250" b="1">
                <a:solidFill>
                  <a:srgbClr val="167A72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仿真时钟</a:t>
            </a:r>
            <a:endParaRPr sz="2250" b="1">
              <a:solidFill>
                <a:srgbClr val="167A72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6" name="矩形 5"/>
          <p:cNvSpPr>
            <a:spLocks noGrp="1"/>
          </p:cNvSpPr>
          <p:nvPr/>
        </p:nvSpPr>
        <p:spPr>
          <a:xfrm>
            <a:off x="3476625" y="3171825"/>
            <a:ext cx="10810875" cy="8953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3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3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use_sim_time=true 的节点使用 /clock 提供的 ROS 时间。</a:t>
            </a:r>
            <a:endParaRPr sz="2325" b="0">
              <a:solidFill>
                <a:srgbClr val="173247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857250" y="4200525"/>
            <a:ext cx="2333625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250" b="1">
                <a:solidFill>
                  <a:srgbClr val="167A72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250" b="1">
                <a:solidFill>
                  <a:srgbClr val="167A72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常见异常</a:t>
            </a:r>
            <a:endParaRPr sz="2250" b="1">
              <a:solidFill>
                <a:srgbClr val="167A72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3476625" y="4200525"/>
            <a:ext cx="10810875" cy="8953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3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3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过去或未来外推错误，可能来自时钟混用、延迟或 TF 缓存不足。</a:t>
            </a:r>
            <a:endParaRPr sz="2325" b="0">
              <a:solidFill>
                <a:srgbClr val="173247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857250" y="5229225"/>
            <a:ext cx="2333625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250" b="1">
                <a:solidFill>
                  <a:srgbClr val="167A72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250" b="1">
                <a:solidFill>
                  <a:srgbClr val="167A72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检查顺序</a:t>
            </a:r>
            <a:endParaRPr sz="2250" b="1">
              <a:solidFill>
                <a:srgbClr val="167A72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3476625" y="5229225"/>
            <a:ext cx="10810875" cy="8953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3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3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先核对 use_sim_time 与 /clock，再检查传感器和 TF 时间戳。</a:t>
            </a:r>
            <a:endParaRPr sz="2325" b="0">
              <a:solidFill>
                <a:srgbClr val="173247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1" name="矩形 10"/>
          <p:cNvSpPr>
            <a:spLocks noGrp="1"/>
          </p:cNvSpPr>
          <p:nvPr/>
        </p:nvSpPr>
        <p:spPr>
          <a:xfrm>
            <a:off x="857250" y="6591300"/>
            <a:ext cx="13335000" cy="37033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95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95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ros2 param get /slam_toolbox use_sim_time</a:t>
            </a:r>
            <a:endParaRPr sz="1950" b="0">
              <a:solidFill>
                <a:srgbClr val="173247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12" name="矩形 11"/>
          <p:cNvSpPr>
            <a:spLocks noGrp="1"/>
          </p:cNvSpPr>
          <p:nvPr/>
        </p:nvSpPr>
        <p:spPr>
          <a:xfrm>
            <a:off x="857250" y="6933057"/>
            <a:ext cx="13335000" cy="37033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95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95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ros2 topic echo /clock --once</a:t>
            </a:r>
            <a:endParaRPr sz="1950" b="0">
              <a:solidFill>
                <a:srgbClr val="173247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13" name="矩形 12"/>
          <p:cNvSpPr>
            <a:spLocks noGrp="1"/>
          </p:cNvSpPr>
          <p:nvPr/>
        </p:nvSpPr>
        <p:spPr>
          <a:xfrm>
            <a:off x="857250" y="7562850"/>
            <a:ext cx="13563600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950" b="1">
                <a:solidFill>
                  <a:srgbClr val="167A72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1950" b="1">
                <a:solidFill>
                  <a:srgbClr val="167A72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按实际节点名查询。不要仅通过改大缓存掩盖时间基准错误。</a:t>
            </a:r>
            <a:endParaRPr sz="1950" b="1">
              <a:solidFill>
                <a:srgbClr val="167A72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4" name="矩形 13"/>
          <p:cNvSpPr>
            <a:spLocks noGrp="1"/>
          </p:cNvSpPr>
          <p:nvPr/>
        </p:nvSpPr>
        <p:spPr>
          <a:xfrm>
            <a:off x="857250" y="8220075"/>
            <a:ext cx="1047750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350" b="0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1350" b="0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机器人工程实践  /  人工智能学院</a:t>
            </a:r>
            <a:endParaRPr sz="1350" b="0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5" name="矩形 14"/>
          <p:cNvSpPr>
            <a:spLocks noGrp="1"/>
          </p:cNvSpPr>
          <p:nvPr/>
        </p:nvSpPr>
        <p:spPr>
          <a:xfrm>
            <a:off x="13430250" y="8162925"/>
            <a:ext cx="1095375" cy="342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650" b="0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1650" b="0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07 / 15</a:t>
            </a:r>
            <a:endParaRPr sz="1650" b="0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" name="矩形 6"/>
          <p:cNvSpPr>
            <a:spLocks noGrp="1"/>
          </p:cNvSpPr>
          <p:nvPr/>
        </p:nvSpPr>
        <p:spPr>
          <a:xfrm>
            <a:off x="838200" y="552450"/>
            <a:ext cx="13563600" cy="742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600" b="1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3600" b="1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QoS：为什么有话题却收不到数据</a:t>
            </a:r>
            <a:endParaRPr sz="3600" b="1">
              <a:solidFill>
                <a:srgbClr val="173247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857250" y="1381125"/>
            <a:ext cx="13525500" cy="5238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950" b="0">
                <a:solidFill>
                  <a:srgbClr val="167A72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1950" b="0">
                <a:solidFill>
                  <a:srgbClr val="167A72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目标  理解 Best Effort（尽力发送）与 Reliable（可靠传输）的匹配规则</a:t>
            </a:r>
            <a:endParaRPr sz="1950" b="0">
              <a:solidFill>
                <a:srgbClr val="167A72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graphicFrame>
        <p:nvGraphicFramePr>
          <p:cNvPr id="9" name="表格 8"/>
          <p:cNvGraphicFramePr/>
          <p:nvPr/>
        </p:nvGraphicFramePr>
        <p:xfrm>
          <a:off x="838200" y="2209800"/>
          <a:ext cx="13563600" cy="4857750"/>
        </p:xfrm>
        <a:graphic>
          <a:graphicData uri="http://schemas.openxmlformats.org/drawingml/2006/table">
            <a:tbl>
              <a:tblPr/>
              <a:tblGrid>
                <a:gridCol w="4587688"/>
                <a:gridCol w="4587688"/>
                <a:gridCol w="4388224"/>
              </a:tblGrid>
              <a:tr h="971550"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FFFFFF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发布者 Reliability</a:t>
                      </a:r>
                      <a:endParaRPr sz="2100" b="1">
                        <a:solidFill>
                          <a:srgbClr val="FFFFFF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71450" marR="171450" marT="152400" marB="114300">
                    <a:solidFill>
                      <a:srgbClr val="167A7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FFFFFF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订阅者 Reliability</a:t>
                      </a:r>
                      <a:endParaRPr sz="2100" b="1">
                        <a:solidFill>
                          <a:srgbClr val="FFFFFF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71450" marR="171450" marT="152400" marB="114300">
                    <a:solidFill>
                      <a:srgbClr val="167A7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FFFFFF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是否匹配</a:t>
                      </a:r>
                      <a:endParaRPr sz="2100" b="1">
                        <a:solidFill>
                          <a:srgbClr val="FFFFFF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71450" marR="171450" marT="152400" marB="114300">
                    <a:solidFill>
                      <a:srgbClr val="167A72"/>
                    </a:solidFill>
                  </a:tcPr>
                </a:tc>
              </a:tr>
              <a:tr h="971550"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73247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Best Effort</a:t>
                      </a:r>
                      <a:endParaRPr sz="2100" b="0">
                        <a:solidFill>
                          <a:srgbClr val="173247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71450" marR="171450" marT="152400" marB="114300">
                    <a:solidFill>
                      <a:srgbClr val="F3F7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73247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Reliable</a:t>
                      </a:r>
                      <a:endParaRPr sz="2100" b="0">
                        <a:solidFill>
                          <a:srgbClr val="173247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71450" marR="171450" marT="152400" marB="114300">
                    <a:solidFill>
                      <a:srgbClr val="F3F7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73247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不匹配</a:t>
                      </a:r>
                      <a:endParaRPr sz="2100" b="0">
                        <a:solidFill>
                          <a:srgbClr val="173247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71450" marR="171450" marT="152400" marB="114300">
                    <a:solidFill>
                      <a:srgbClr val="F3F7FA"/>
                    </a:solidFill>
                  </a:tcPr>
                </a:tc>
              </a:tr>
              <a:tr h="971550"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73247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Reliable</a:t>
                      </a:r>
                      <a:endParaRPr sz="2100" b="0">
                        <a:solidFill>
                          <a:srgbClr val="173247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71450" marR="171450" marT="152400" marB="1143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73247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Best Effort</a:t>
                      </a:r>
                      <a:endParaRPr sz="2100" b="0">
                        <a:solidFill>
                          <a:srgbClr val="173247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71450" marR="171450" marT="152400" marB="1143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73247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匹配</a:t>
                      </a:r>
                      <a:endParaRPr sz="2100" b="0">
                        <a:solidFill>
                          <a:srgbClr val="173247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71450" marR="171450" marT="152400" marB="114300">
                    <a:solidFill>
                      <a:srgbClr val="FFFFFF"/>
                    </a:solidFill>
                  </a:tcPr>
                </a:tc>
              </a:tr>
              <a:tr h="971550"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73247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Best Effort</a:t>
                      </a:r>
                      <a:endParaRPr sz="2100" b="0">
                        <a:solidFill>
                          <a:srgbClr val="173247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71450" marR="171450" marT="152400" marB="114300">
                    <a:solidFill>
                      <a:srgbClr val="F3F7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73247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Best Effort</a:t>
                      </a:r>
                      <a:endParaRPr sz="2100" b="0">
                        <a:solidFill>
                          <a:srgbClr val="173247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71450" marR="171450" marT="152400" marB="114300">
                    <a:solidFill>
                      <a:srgbClr val="F3F7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73247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匹配</a:t>
                      </a:r>
                      <a:endParaRPr sz="2100" b="0">
                        <a:solidFill>
                          <a:srgbClr val="173247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71450" marR="171450" marT="152400" marB="114300">
                    <a:solidFill>
                      <a:srgbClr val="F3F7FA"/>
                    </a:solidFill>
                  </a:tcPr>
                </a:tc>
              </a:tr>
              <a:tr h="971550"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73247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Reliable</a:t>
                      </a:r>
                      <a:endParaRPr sz="2100" b="0">
                        <a:solidFill>
                          <a:srgbClr val="173247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71450" marR="171450" marT="152400" marB="1143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73247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Reliable</a:t>
                      </a:r>
                      <a:endParaRPr sz="2100" b="0">
                        <a:solidFill>
                          <a:srgbClr val="173247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71450" marR="171450" marT="152400" marB="1143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73247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匹配</a:t>
                      </a:r>
                      <a:endParaRPr sz="2100" b="0">
                        <a:solidFill>
                          <a:srgbClr val="173247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71450" marR="171450" marT="152400" marB="11430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矩形 3"/>
          <p:cNvSpPr>
            <a:spLocks noGrp="1"/>
          </p:cNvSpPr>
          <p:nvPr/>
        </p:nvSpPr>
        <p:spPr>
          <a:xfrm>
            <a:off x="857250" y="7562850"/>
            <a:ext cx="13563600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950" b="1">
                <a:solidFill>
                  <a:srgbClr val="167A72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1950" b="1">
                <a:solidFill>
                  <a:srgbClr val="167A72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本表只比较 Reliability，假设其余策略兼容。Durability 等也会影响匹配。</a:t>
            </a:r>
            <a:endParaRPr sz="1950" b="1">
              <a:solidFill>
                <a:srgbClr val="167A72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5" name="矩形 4"/>
          <p:cNvSpPr>
            <a:spLocks noGrp="1"/>
          </p:cNvSpPr>
          <p:nvPr/>
        </p:nvSpPr>
        <p:spPr>
          <a:xfrm>
            <a:off x="857250" y="8220075"/>
            <a:ext cx="1047750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350" b="0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1350" b="0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机器人工程实践  /  人工智能学院</a:t>
            </a:r>
            <a:endParaRPr sz="1350" b="0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6" name="矩形 5"/>
          <p:cNvSpPr>
            <a:spLocks noGrp="1"/>
          </p:cNvSpPr>
          <p:nvPr/>
        </p:nvSpPr>
        <p:spPr>
          <a:xfrm>
            <a:off x="13430250" y="8162925"/>
            <a:ext cx="1095375" cy="342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650" b="0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1650" b="0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08 / 15</a:t>
            </a:r>
            <a:endParaRPr sz="1650" b="0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3" name="矩形 22"/>
          <p:cNvSpPr>
            <a:spLocks noGrp="1"/>
          </p:cNvSpPr>
          <p:nvPr/>
        </p:nvSpPr>
        <p:spPr>
          <a:xfrm>
            <a:off x="838200" y="552450"/>
            <a:ext cx="13563600" cy="742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600" b="1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3600" b="1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雷达 QoS 的检查与设置</a:t>
            </a:r>
            <a:endParaRPr sz="3600" b="1">
              <a:solidFill>
                <a:srgbClr val="173247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857250" y="1381125"/>
            <a:ext cx="13525500" cy="5238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950" b="0">
                <a:solidFill>
                  <a:srgbClr val="167A72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1950" b="0">
                <a:solidFill>
                  <a:srgbClr val="167A72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目标  根据发布端配置修正订阅端</a:t>
            </a:r>
            <a:endParaRPr sz="1950" b="0">
              <a:solidFill>
                <a:srgbClr val="167A72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3" name="矩形 2"/>
          <p:cNvSpPr>
            <a:spLocks noGrp="1"/>
          </p:cNvSpPr>
          <p:nvPr/>
        </p:nvSpPr>
        <p:spPr>
          <a:xfrm>
            <a:off x="857250" y="2190750"/>
            <a:ext cx="9810750" cy="357188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875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875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ros2 topic info /scan --verbose</a:t>
            </a:r>
            <a:endParaRPr sz="1875" b="0">
              <a:solidFill>
                <a:srgbClr val="173247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857250" y="2519363"/>
            <a:ext cx="9810750" cy="357188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875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875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ros2 topic echo /scan \</a:t>
            </a:r>
            <a:endParaRPr sz="1875" b="0">
              <a:solidFill>
                <a:srgbClr val="173247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5" name="矩形 4"/>
          <p:cNvSpPr>
            <a:spLocks noGrp="1"/>
          </p:cNvSpPr>
          <p:nvPr/>
        </p:nvSpPr>
        <p:spPr>
          <a:xfrm>
            <a:off x="857250" y="2847975"/>
            <a:ext cx="9810750" cy="357188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875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875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  --qos-reliability best_effort --once</a:t>
            </a:r>
            <a:endParaRPr sz="1875" b="0">
              <a:solidFill>
                <a:srgbClr val="173247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6" name="矩形 5"/>
          <p:cNvSpPr>
            <a:spLocks noGrp="1"/>
          </p:cNvSpPr>
          <p:nvPr/>
        </p:nvSpPr>
        <p:spPr>
          <a:xfrm>
            <a:off x="857250" y="3176588"/>
            <a:ext cx="9810750" cy="357188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/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857250" y="3505200"/>
            <a:ext cx="9810750" cy="357188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875" b="0">
                <a:solidFill>
                  <a:srgbClr val="597181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875" b="0">
                <a:solidFill>
                  <a:srgbClr val="597181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// C++ 节点中的订阅代码片段</a:t>
            </a:r>
            <a:endParaRPr sz="1875" b="0">
              <a:solidFill>
                <a:srgbClr val="597181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857250" y="3833813"/>
            <a:ext cx="9810750" cy="357188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875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875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sub_ = create_subscription&lt;sensor_msgs::msg::LaserScan&gt;(</a:t>
            </a:r>
            <a:endParaRPr sz="1875" b="0">
              <a:solidFill>
                <a:srgbClr val="173247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857250" y="4162425"/>
            <a:ext cx="9810750" cy="357188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875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875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  "/scan", rclcpp::SensorDataQoS(),</a:t>
            </a:r>
            <a:endParaRPr sz="1875" b="0">
              <a:solidFill>
                <a:srgbClr val="173247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857250" y="4491038"/>
            <a:ext cx="9810750" cy="357188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875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875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  [this](sensor_msgs::msg::LaserScan::ConstSharedPtr msg) {</a:t>
            </a:r>
            <a:endParaRPr sz="1875" b="0">
              <a:solidFill>
                <a:srgbClr val="173247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11" name="矩形 10"/>
          <p:cNvSpPr>
            <a:spLocks noGrp="1"/>
          </p:cNvSpPr>
          <p:nvPr/>
        </p:nvSpPr>
        <p:spPr>
          <a:xfrm>
            <a:off x="857250" y="4819650"/>
            <a:ext cx="9810750" cy="357188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875" b="0">
                <a:solidFill>
                  <a:srgbClr val="597181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875" b="0">
                <a:solidFill>
                  <a:srgbClr val="597181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    // 检查数据有效性后处理</a:t>
            </a:r>
            <a:endParaRPr sz="1875" b="0">
              <a:solidFill>
                <a:srgbClr val="597181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12" name="矩形 11"/>
          <p:cNvSpPr>
            <a:spLocks noGrp="1"/>
          </p:cNvSpPr>
          <p:nvPr/>
        </p:nvSpPr>
        <p:spPr>
          <a:xfrm>
            <a:off x="857250" y="5148263"/>
            <a:ext cx="9810750" cy="357188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875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875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  });</a:t>
            </a:r>
            <a:endParaRPr sz="1875" b="0">
              <a:solidFill>
                <a:srgbClr val="173247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13" name="矩形 12"/>
          <p:cNvSpPr>
            <a:spLocks noGrp="1"/>
          </p:cNvSpPr>
          <p:nvPr/>
        </p:nvSpPr>
        <p:spPr>
          <a:xfrm>
            <a:off x="10953750" y="2095500"/>
            <a:ext cx="342900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先读发布端</a:t>
            </a:r>
            <a:endParaRPr sz="2025" b="1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4" name="矩形 13"/>
          <p:cNvSpPr>
            <a:spLocks noGrp="1"/>
          </p:cNvSpPr>
          <p:nvPr/>
        </p:nvSpPr>
        <p:spPr>
          <a:xfrm>
            <a:off x="10953750" y="2533650"/>
            <a:ext cx="3429000" cy="828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查看 Reliability 和 Durability</a:t>
            </a:r>
            <a:endParaRPr sz="2025" b="0">
              <a:solidFill>
                <a:srgbClr val="173247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5" name="矩形 14"/>
          <p:cNvSpPr>
            <a:spLocks noGrp="1"/>
          </p:cNvSpPr>
          <p:nvPr/>
        </p:nvSpPr>
        <p:spPr>
          <a:xfrm>
            <a:off x="10953750" y="3381375"/>
            <a:ext cx="342900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SensorDataQoS</a:t>
            </a:r>
            <a:endParaRPr sz="2025" b="1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6" name="矩形 15"/>
          <p:cNvSpPr>
            <a:spLocks noGrp="1"/>
          </p:cNvSpPr>
          <p:nvPr/>
        </p:nvSpPr>
        <p:spPr>
          <a:xfrm>
            <a:off x="10953750" y="3819525"/>
            <a:ext cx="3429000" cy="828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Best Effort、Volatile</a:t>
            </a:r>
            <a:endParaRPr sz="2025" b="0">
              <a:solidFill>
                <a:srgbClr val="173247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  <a:p>
            <a:pPr>
              <a:def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使用较小队列</a:t>
            </a:r>
            <a:endParaRPr sz="2025" b="0">
              <a:solidFill>
                <a:srgbClr val="173247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7" name="矩形 16"/>
          <p:cNvSpPr>
            <a:spLocks noGrp="1"/>
          </p:cNvSpPr>
          <p:nvPr/>
        </p:nvSpPr>
        <p:spPr>
          <a:xfrm>
            <a:off x="10953750" y="4667250"/>
            <a:ext cx="342900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数据有效性</a:t>
            </a:r>
            <a:endParaRPr sz="2025" b="1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8" name="矩形 17"/>
          <p:cNvSpPr>
            <a:spLocks noGrp="1"/>
          </p:cNvSpPr>
          <p:nvPr/>
        </p:nvSpPr>
        <p:spPr>
          <a:xfrm>
            <a:off x="10953750" y="5105400"/>
            <a:ext cx="3429000" cy="828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检查量程、非数值、数组边界</a:t>
            </a:r>
            <a:endParaRPr sz="2025" b="0">
              <a:solidFill>
                <a:srgbClr val="173247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9" name="矩形 18"/>
          <p:cNvSpPr>
            <a:spLocks noGrp="1"/>
          </p:cNvSpPr>
          <p:nvPr/>
        </p:nvSpPr>
        <p:spPr>
          <a:xfrm>
            <a:off x="10953750" y="5953125"/>
            <a:ext cx="342900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代码片段</a:t>
            </a:r>
            <a:endParaRPr sz="2025" b="1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20" name="矩形 19"/>
          <p:cNvSpPr>
            <a:spLocks noGrp="1"/>
          </p:cNvSpPr>
          <p:nvPr/>
        </p:nvSpPr>
        <p:spPr>
          <a:xfrm>
            <a:off x="10953750" y="6391275"/>
            <a:ext cx="3429000" cy="828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放入节点类。sub_ 为订阅成员，需包含相应头文件</a:t>
            </a:r>
            <a:endParaRPr sz="2025" b="0">
              <a:solidFill>
                <a:srgbClr val="173247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21" name="矩形 20"/>
          <p:cNvSpPr>
            <a:spLocks noGrp="1"/>
          </p:cNvSpPr>
          <p:nvPr/>
        </p:nvSpPr>
        <p:spPr>
          <a:xfrm>
            <a:off x="857250" y="8220075"/>
            <a:ext cx="1047750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350" b="0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1350" b="0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机器人工程实践  /  人工智能学院</a:t>
            </a:r>
            <a:endParaRPr sz="1350" b="0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22" name="矩形 21"/>
          <p:cNvSpPr>
            <a:spLocks noGrp="1"/>
          </p:cNvSpPr>
          <p:nvPr/>
        </p:nvSpPr>
        <p:spPr>
          <a:xfrm>
            <a:off x="13430250" y="8162925"/>
            <a:ext cx="1095375" cy="342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650" b="0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1650" b="0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09 / 15</a:t>
            </a:r>
            <a:endParaRPr sz="1650" b="0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" name="矩形 6"/>
          <p:cNvSpPr>
            <a:spLocks noGrp="1"/>
          </p:cNvSpPr>
          <p:nvPr/>
        </p:nvSpPr>
        <p:spPr>
          <a:xfrm>
            <a:off x="838200" y="552450"/>
            <a:ext cx="13563600" cy="742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600" b="1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3600" b="1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实验调试的最短检查路径</a:t>
            </a:r>
            <a:endParaRPr sz="3600" b="1">
              <a:solidFill>
                <a:srgbClr val="173247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857250" y="1381125"/>
            <a:ext cx="13525500" cy="5238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950" b="0">
                <a:solidFill>
                  <a:srgbClr val="167A72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1950" b="0">
                <a:solidFill>
                  <a:srgbClr val="167A72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目标  用可观察证据逐层缩小故障范围</a:t>
            </a:r>
            <a:endParaRPr sz="1950" b="0">
              <a:solidFill>
                <a:srgbClr val="167A72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graphicFrame>
        <p:nvGraphicFramePr>
          <p:cNvPr id="9" name="表格 8"/>
          <p:cNvGraphicFramePr/>
          <p:nvPr/>
        </p:nvGraphicFramePr>
        <p:xfrm>
          <a:off x="838200" y="2209800"/>
          <a:ext cx="13563600" cy="4857750"/>
        </p:xfrm>
        <a:graphic>
          <a:graphicData uri="http://schemas.openxmlformats.org/drawingml/2006/table">
            <a:tbl>
              <a:tblPr/>
              <a:tblGrid>
                <a:gridCol w="3291168"/>
                <a:gridCol w="6482603"/>
                <a:gridCol w="3789829"/>
              </a:tblGrid>
              <a:tr h="809625"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FFFFFF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检查项</a:t>
                      </a:r>
                      <a:endParaRPr sz="2100" b="1">
                        <a:solidFill>
                          <a:srgbClr val="FFFFFF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71450" marR="171450" marT="152400" marB="114300">
                    <a:solidFill>
                      <a:srgbClr val="167A7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FFFFFF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工具或命令</a:t>
                      </a:r>
                      <a:endParaRPr sz="2100" b="1">
                        <a:solidFill>
                          <a:srgbClr val="FFFFFF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71450" marR="171450" marT="152400" marB="114300">
                    <a:solidFill>
                      <a:srgbClr val="167A7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FFFFFF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要确认的事实</a:t>
                      </a:r>
                      <a:endParaRPr sz="2100" b="1">
                        <a:solidFill>
                          <a:srgbClr val="FFFFFF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71450" marR="171450" marT="152400" marB="114300">
                    <a:solidFill>
                      <a:srgbClr val="167A72"/>
                    </a:solidFill>
                  </a:tcPr>
                </a:tc>
              </a:tr>
              <a:tr h="809625"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73247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节点</a:t>
                      </a:r>
                      <a:endParaRPr sz="2100" b="0">
                        <a:solidFill>
                          <a:srgbClr val="173247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71450" marR="171450" marT="152400" marB="114300">
                    <a:solidFill>
                      <a:srgbClr val="F3F7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73247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ros2 node list / node info</a:t>
                      </a:r>
                      <a:endParaRPr sz="2100" b="0">
                        <a:solidFill>
                          <a:srgbClr val="173247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71450" marR="171450" marT="152400" marB="114300">
                    <a:solidFill>
                      <a:srgbClr val="F3F7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73247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预期节点是否运行</a:t>
                      </a:r>
                      <a:endParaRPr sz="2100" b="0">
                        <a:solidFill>
                          <a:srgbClr val="173247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71450" marR="171450" marT="152400" marB="114300">
                    <a:solidFill>
                      <a:srgbClr val="F3F7FA"/>
                    </a:solidFill>
                  </a:tcPr>
                </a:tc>
              </a:tr>
              <a:tr h="809625"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73247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话题和类型</a:t>
                      </a:r>
                      <a:endParaRPr sz="2100" b="0">
                        <a:solidFill>
                          <a:srgbClr val="173247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71450" marR="171450" marT="152400" marB="1143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73247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ros2 topic list -t</a:t>
                      </a:r>
                      <a:endParaRPr sz="2100" b="0">
                        <a:solidFill>
                          <a:srgbClr val="173247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71450" marR="171450" marT="152400" marB="1143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73247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名称与接口类型是否正确</a:t>
                      </a:r>
                      <a:endParaRPr sz="2100" b="0">
                        <a:solidFill>
                          <a:srgbClr val="173247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71450" marR="171450" marT="152400" marB="114300">
                    <a:solidFill>
                      <a:srgbClr val="FFFFFF"/>
                    </a:solidFill>
                  </a:tcPr>
                </a:tc>
              </a:tr>
              <a:tr h="809625"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73247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端点和 QoS</a:t>
                      </a:r>
                      <a:endParaRPr sz="2100" b="0">
                        <a:solidFill>
                          <a:srgbClr val="173247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71450" marR="171450" marT="152400" marB="114300">
                    <a:solidFill>
                      <a:srgbClr val="F3F7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73247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ros2 topic info /scan --verbose</a:t>
                      </a:r>
                      <a:endParaRPr sz="2100" b="0">
                        <a:solidFill>
                          <a:srgbClr val="173247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71450" marR="171450" marT="152400" marB="114300">
                    <a:solidFill>
                      <a:srgbClr val="F3F7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73247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发布 / 订阅端是否匹配</a:t>
                      </a:r>
                      <a:endParaRPr sz="2100" b="0">
                        <a:solidFill>
                          <a:srgbClr val="173247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71450" marR="171450" marT="152400" marB="114300">
                    <a:solidFill>
                      <a:srgbClr val="F3F7FA"/>
                    </a:solidFill>
                  </a:tcPr>
                </a:tc>
              </a:tr>
              <a:tr h="809625"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73247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数据与频率</a:t>
                      </a:r>
                      <a:endParaRPr sz="2100" b="0">
                        <a:solidFill>
                          <a:srgbClr val="173247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71450" marR="171450" marT="152400" marB="1143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73247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ros2 topic echo /scan；topic hz /scan</a:t>
                      </a:r>
                      <a:endParaRPr sz="2100" b="0">
                        <a:solidFill>
                          <a:srgbClr val="173247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71450" marR="171450" marT="152400" marB="1143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73247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是否持续更新</a:t>
                      </a:r>
                      <a:endParaRPr sz="2100" b="0">
                        <a:solidFill>
                          <a:srgbClr val="173247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71450" marR="171450" marT="152400" marB="114300">
                    <a:solidFill>
                      <a:srgbClr val="FFFFFF"/>
                    </a:solidFill>
                  </a:tcPr>
                </a:tc>
              </a:tr>
              <a:tr h="809625"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73247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坐标与显示</a:t>
                      </a:r>
                      <a:endParaRPr sz="2100" b="0">
                        <a:solidFill>
                          <a:srgbClr val="173247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71450" marR="171450" marT="152400" marB="114300">
                    <a:solidFill>
                      <a:srgbClr val="F3F7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73247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tf2_echo；RViz Fixed Frame</a:t>
                      </a:r>
                      <a:endParaRPr sz="2100" b="0">
                        <a:solidFill>
                          <a:srgbClr val="173247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71450" marR="171450" marT="152400" marB="114300">
                    <a:solidFill>
                      <a:srgbClr val="F3F7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73247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变换与显示参考是否有效</a:t>
                      </a:r>
                      <a:endParaRPr sz="2100" b="0">
                        <a:solidFill>
                          <a:srgbClr val="173247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71450" marR="171450" marT="152400" marB="114300">
                    <a:solidFill>
                      <a:srgbClr val="F3F7FA"/>
                    </a:solidFill>
                  </a:tcPr>
                </a:tc>
              </a:tr>
            </a:tbl>
          </a:graphicData>
        </a:graphic>
      </p:graphicFrame>
      <p:sp>
        <p:nvSpPr>
          <p:cNvPr id="4" name="矩形 3"/>
          <p:cNvSpPr>
            <a:spLocks noGrp="1"/>
          </p:cNvSpPr>
          <p:nvPr/>
        </p:nvSpPr>
        <p:spPr>
          <a:xfrm>
            <a:off x="857250" y="7562850"/>
            <a:ext cx="13563600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950" b="1">
                <a:solidFill>
                  <a:srgbClr val="167A72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1950" b="1">
                <a:solidFill>
                  <a:srgbClr val="167A72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截图记录“预期、实际、差异”。topic hz 的测量也受本机负载和 QoS 影响。</a:t>
            </a:r>
            <a:endParaRPr sz="1950" b="1">
              <a:solidFill>
                <a:srgbClr val="167A72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5" name="矩形 4"/>
          <p:cNvSpPr>
            <a:spLocks noGrp="1"/>
          </p:cNvSpPr>
          <p:nvPr/>
        </p:nvSpPr>
        <p:spPr>
          <a:xfrm>
            <a:off x="857250" y="8220075"/>
            <a:ext cx="1047750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350" b="0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1350" b="0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机器人工程实践  /  人工智能学院</a:t>
            </a:r>
            <a:endParaRPr sz="1350" b="0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6" name="矩形 5"/>
          <p:cNvSpPr>
            <a:spLocks noGrp="1"/>
          </p:cNvSpPr>
          <p:nvPr/>
        </p:nvSpPr>
        <p:spPr>
          <a:xfrm>
            <a:off x="13430250" y="8162925"/>
            <a:ext cx="1095375" cy="342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650" b="0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1650" b="0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10 / 15</a:t>
            </a:r>
            <a:endParaRPr sz="1650" b="0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9" name="矩形 18"/>
          <p:cNvSpPr>
            <a:spLocks noGrp="1"/>
          </p:cNvSpPr>
          <p:nvPr/>
        </p:nvSpPr>
        <p:spPr>
          <a:xfrm>
            <a:off x="838200" y="552450"/>
            <a:ext cx="13563600" cy="742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600" b="1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3600" b="1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rosbag2：录制实验输入</a:t>
            </a:r>
            <a:endParaRPr sz="3600" b="1">
              <a:solidFill>
                <a:srgbClr val="173247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857250" y="1381125"/>
            <a:ext cx="13525500" cy="5238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950" b="0">
                <a:solidFill>
                  <a:srgbClr val="167A72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1950" b="0">
                <a:solidFill>
                  <a:srgbClr val="167A72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目标  保存足够的数据，支持离线重现和报告分析</a:t>
            </a:r>
            <a:endParaRPr sz="1950" b="0">
              <a:solidFill>
                <a:srgbClr val="167A72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3" name="矩形 2"/>
          <p:cNvSpPr>
            <a:spLocks noGrp="1"/>
          </p:cNvSpPr>
          <p:nvPr/>
        </p:nvSpPr>
        <p:spPr>
          <a:xfrm>
            <a:off x="857250" y="2190750"/>
            <a:ext cx="9810750" cy="37033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95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95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ros2 bag record -o lab02_run01 \</a:t>
            </a:r>
            <a:endParaRPr sz="1950" b="0">
              <a:solidFill>
                <a:srgbClr val="173247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857250" y="2532507"/>
            <a:ext cx="9810750" cy="37033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95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95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  /scan /imu /odom /tf /tf_static</a:t>
            </a:r>
            <a:endParaRPr sz="1950" b="0">
              <a:solidFill>
                <a:srgbClr val="173247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5" name="矩形 4"/>
          <p:cNvSpPr>
            <a:spLocks noGrp="1"/>
          </p:cNvSpPr>
          <p:nvPr/>
        </p:nvSpPr>
        <p:spPr>
          <a:xfrm>
            <a:off x="857250" y="2874264"/>
            <a:ext cx="9810750" cy="37033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/>
        </p:txBody>
      </p:sp>
      <p:sp>
        <p:nvSpPr>
          <p:cNvPr id="6" name="矩形 5"/>
          <p:cNvSpPr>
            <a:spLocks noGrp="1"/>
          </p:cNvSpPr>
          <p:nvPr/>
        </p:nvSpPr>
        <p:spPr>
          <a:xfrm>
            <a:off x="857250" y="3216021"/>
            <a:ext cx="9810750" cy="37033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950" b="0">
                <a:solidFill>
                  <a:srgbClr val="597181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950" b="0">
                <a:solidFill>
                  <a:srgbClr val="597181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# 录制结束后按 Ctrl+C，等待文件关闭</a:t>
            </a:r>
            <a:endParaRPr sz="1950" b="0">
              <a:solidFill>
                <a:srgbClr val="597181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857250" y="3557778"/>
            <a:ext cx="9810750" cy="37033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95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95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ros2 bag info lab02_run01</a:t>
            </a:r>
            <a:endParaRPr sz="1950" b="0">
              <a:solidFill>
                <a:srgbClr val="173247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10953750" y="2095500"/>
            <a:ext cx="342900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按平台核对</a:t>
            </a:r>
            <a:endParaRPr sz="2025" b="1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10953750" y="2533650"/>
            <a:ext cx="3429000" cy="828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实际 IMU 名称可能是 /imu/data</a:t>
            </a:r>
            <a:endParaRPr sz="2025" b="0">
              <a:solidFill>
                <a:srgbClr val="173247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10953750" y="3381375"/>
            <a:ext cx="342900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保留 TF</a:t>
            </a:r>
            <a:endParaRPr sz="2025" b="1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1" name="矩形 10"/>
          <p:cNvSpPr>
            <a:spLocks noGrp="1"/>
          </p:cNvSpPr>
          <p:nvPr/>
        </p:nvSpPr>
        <p:spPr>
          <a:xfrm>
            <a:off x="10953750" y="3819525"/>
            <a:ext cx="3429000" cy="828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传感器数据需要对应的坐标变换</a:t>
            </a:r>
            <a:endParaRPr sz="2025" b="0">
              <a:solidFill>
                <a:srgbClr val="173247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2" name="矩形 11"/>
          <p:cNvSpPr>
            <a:spLocks noGrp="1"/>
          </p:cNvSpPr>
          <p:nvPr/>
        </p:nvSpPr>
        <p:spPr>
          <a:xfrm>
            <a:off x="10953750" y="4667250"/>
            <a:ext cx="342900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核对结果</a:t>
            </a:r>
            <a:endParaRPr sz="2025" b="1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3" name="矩形 12"/>
          <p:cNvSpPr>
            <a:spLocks noGrp="1"/>
          </p:cNvSpPr>
          <p:nvPr/>
        </p:nvSpPr>
        <p:spPr>
          <a:xfrm>
            <a:off x="10953750" y="5105400"/>
            <a:ext cx="3429000" cy="828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查看话题、类型、消息数与录制时长</a:t>
            </a:r>
            <a:endParaRPr sz="2025" b="0">
              <a:solidFill>
                <a:srgbClr val="173247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4" name="矩形 13"/>
          <p:cNvSpPr>
            <a:spLocks noGrp="1"/>
          </p:cNvSpPr>
          <p:nvPr/>
        </p:nvSpPr>
        <p:spPr>
          <a:xfrm>
            <a:off x="10953750" y="5953125"/>
            <a:ext cx="342900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同时保存</a:t>
            </a:r>
            <a:endParaRPr sz="2025" b="1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5" name="矩形 14"/>
          <p:cNvSpPr>
            <a:spLocks noGrp="1"/>
          </p:cNvSpPr>
          <p:nvPr/>
        </p:nvSpPr>
        <p:spPr>
          <a:xfrm>
            <a:off x="10953750" y="6391275"/>
            <a:ext cx="3429000" cy="828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配置文件、环境版本及运行命令</a:t>
            </a:r>
            <a:endParaRPr sz="2025" b="0">
              <a:solidFill>
                <a:srgbClr val="173247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6" name="矩形 15"/>
          <p:cNvSpPr>
            <a:spLocks noGrp="1"/>
          </p:cNvSpPr>
          <p:nvPr/>
        </p:nvSpPr>
        <p:spPr>
          <a:xfrm>
            <a:off x="857250" y="7562850"/>
            <a:ext cx="13563600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950" b="1">
                <a:solidFill>
                  <a:srgbClr val="167A72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1950" b="1">
                <a:solidFill>
                  <a:srgbClr val="167A72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本例不录制 /cmd_vel 和 /clock。只收集分析所需的话题。</a:t>
            </a:r>
            <a:endParaRPr sz="1950" b="1">
              <a:solidFill>
                <a:srgbClr val="167A72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7" name="矩形 16"/>
          <p:cNvSpPr>
            <a:spLocks noGrp="1"/>
          </p:cNvSpPr>
          <p:nvPr/>
        </p:nvSpPr>
        <p:spPr>
          <a:xfrm>
            <a:off x="857250" y="8220075"/>
            <a:ext cx="1047750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350" b="0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1350" b="0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机器人工程实践  /  人工智能学院</a:t>
            </a:r>
            <a:endParaRPr sz="1350" b="0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8" name="矩形 17"/>
          <p:cNvSpPr>
            <a:spLocks noGrp="1"/>
          </p:cNvSpPr>
          <p:nvPr/>
        </p:nvSpPr>
        <p:spPr>
          <a:xfrm>
            <a:off x="13430250" y="8162925"/>
            <a:ext cx="1095375" cy="342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650" b="0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1650" b="0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11 / 15</a:t>
            </a:r>
            <a:endParaRPr sz="1650" b="0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2" name="矩形 21"/>
          <p:cNvSpPr>
            <a:spLocks noGrp="1"/>
          </p:cNvSpPr>
          <p:nvPr/>
        </p:nvSpPr>
        <p:spPr>
          <a:xfrm>
            <a:off x="838200" y="552450"/>
            <a:ext cx="13563600" cy="742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600" b="1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3600" b="1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离线回放与安全边界</a:t>
            </a:r>
            <a:endParaRPr sz="3600" b="1">
              <a:solidFill>
                <a:srgbClr val="173247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857250" y="1381125"/>
            <a:ext cx="13525500" cy="5238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950" b="0">
                <a:solidFill>
                  <a:srgbClr val="167A72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1950" b="0">
                <a:solidFill>
                  <a:srgbClr val="167A72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目标  让分析节点按录制时间处理数据</a:t>
            </a:r>
            <a:endParaRPr sz="1950" b="0">
              <a:solidFill>
                <a:srgbClr val="167A72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3" name="矩形 2"/>
          <p:cNvSpPr>
            <a:spLocks noGrp="1"/>
          </p:cNvSpPr>
          <p:nvPr/>
        </p:nvSpPr>
        <p:spPr>
          <a:xfrm>
            <a:off x="857250" y="2190750"/>
            <a:ext cx="9810750" cy="37033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950" b="0">
                <a:solidFill>
                  <a:srgbClr val="597181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950" b="0">
                <a:solidFill>
                  <a:srgbClr val="597181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# 先停止同名数据源，断开真实底盘控制</a:t>
            </a:r>
            <a:endParaRPr sz="1950" b="0">
              <a:solidFill>
                <a:srgbClr val="597181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857250" y="2532507"/>
            <a:ext cx="9810750" cy="37033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950" b="0">
                <a:solidFill>
                  <a:srgbClr val="597181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950" b="0">
                <a:solidFill>
                  <a:srgbClr val="597181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# 终端 A：先启动显示端</a:t>
            </a:r>
            <a:endParaRPr sz="1950" b="0">
              <a:solidFill>
                <a:srgbClr val="597181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5" name="矩形 4"/>
          <p:cNvSpPr>
            <a:spLocks noGrp="1"/>
          </p:cNvSpPr>
          <p:nvPr/>
        </p:nvSpPr>
        <p:spPr>
          <a:xfrm>
            <a:off x="857250" y="2874264"/>
            <a:ext cx="9810750" cy="37033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95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95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rviz2 --ros-args -p use_sim_time:=true</a:t>
            </a:r>
            <a:endParaRPr sz="1950" b="0">
              <a:solidFill>
                <a:srgbClr val="173247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6" name="矩形 5"/>
          <p:cNvSpPr>
            <a:spLocks noGrp="1"/>
          </p:cNvSpPr>
          <p:nvPr/>
        </p:nvSpPr>
        <p:spPr>
          <a:xfrm>
            <a:off x="857250" y="3216021"/>
            <a:ext cx="9810750" cy="37033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/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857250" y="3557778"/>
            <a:ext cx="9810750" cy="37033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950" b="0">
                <a:solidFill>
                  <a:srgbClr val="597181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950" b="0">
                <a:solidFill>
                  <a:srgbClr val="597181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# 终端 B：再开始播放</a:t>
            </a:r>
            <a:endParaRPr sz="1950" b="0">
              <a:solidFill>
                <a:srgbClr val="597181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857250" y="3899535"/>
            <a:ext cx="9810750" cy="37033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95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95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ros2 bag play lab02_run01 --clock</a:t>
            </a:r>
            <a:endParaRPr sz="1950" b="0">
              <a:solidFill>
                <a:srgbClr val="173247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857250" y="4241292"/>
            <a:ext cx="9810750" cy="37033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/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857250" y="4583049"/>
            <a:ext cx="9810750" cy="37033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950" b="0">
                <a:solidFill>
                  <a:srgbClr val="597181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950" b="0">
                <a:solidFill>
                  <a:srgbClr val="597181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# 其他分析节点也需设置 use_sim_time=true</a:t>
            </a:r>
            <a:endParaRPr sz="1950" b="0">
              <a:solidFill>
                <a:srgbClr val="597181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11" name="矩形 10"/>
          <p:cNvSpPr>
            <a:spLocks noGrp="1"/>
          </p:cNvSpPr>
          <p:nvPr/>
        </p:nvSpPr>
        <p:spPr>
          <a:xfrm>
            <a:off x="10953750" y="2095500"/>
            <a:ext cx="342900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时钟唯一</a:t>
            </a:r>
            <a:endParaRPr sz="2025" b="1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2" name="矩形 11"/>
          <p:cNvSpPr>
            <a:spLocks noGrp="1"/>
          </p:cNvSpPr>
          <p:nvPr/>
        </p:nvSpPr>
        <p:spPr>
          <a:xfrm>
            <a:off x="10953750" y="2533650"/>
            <a:ext cx="3429000" cy="828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本例由播放器生成 /clock，不同时运行仿真时钟</a:t>
            </a:r>
            <a:endParaRPr sz="2025" b="0">
              <a:solidFill>
                <a:srgbClr val="173247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3" name="矩形 12"/>
          <p:cNvSpPr>
            <a:spLocks noGrp="1"/>
          </p:cNvSpPr>
          <p:nvPr/>
        </p:nvSpPr>
        <p:spPr>
          <a:xfrm>
            <a:off x="10953750" y="3381375"/>
            <a:ext cx="342900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输入唯一</a:t>
            </a:r>
            <a:endParaRPr sz="2025" b="1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4" name="矩形 13"/>
          <p:cNvSpPr>
            <a:spLocks noGrp="1"/>
          </p:cNvSpPr>
          <p:nvPr/>
        </p:nvSpPr>
        <p:spPr>
          <a:xfrm>
            <a:off x="10953750" y="3819525"/>
            <a:ext cx="3429000" cy="828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停止实时 /scan、/odom 等重复发布者</a:t>
            </a:r>
            <a:endParaRPr sz="2025" b="0">
              <a:solidFill>
                <a:srgbClr val="173247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5" name="矩形 14"/>
          <p:cNvSpPr>
            <a:spLocks noGrp="1"/>
          </p:cNvSpPr>
          <p:nvPr/>
        </p:nvSpPr>
        <p:spPr>
          <a:xfrm>
            <a:off x="10953750" y="4667250"/>
            <a:ext cx="342900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静态变换</a:t>
            </a:r>
            <a:endParaRPr sz="2025" b="1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6" name="矩形 15"/>
          <p:cNvSpPr>
            <a:spLocks noGrp="1"/>
          </p:cNvSpPr>
          <p:nvPr/>
        </p:nvSpPr>
        <p:spPr>
          <a:xfrm>
            <a:off x="10953750" y="5105400"/>
            <a:ext cx="3429000" cy="828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确认 bag 含 /tf_static，或独立提供匹配模型</a:t>
            </a:r>
            <a:endParaRPr sz="2025" b="0">
              <a:solidFill>
                <a:srgbClr val="173247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7" name="矩形 16"/>
          <p:cNvSpPr>
            <a:spLocks noGrp="1"/>
          </p:cNvSpPr>
          <p:nvPr/>
        </p:nvSpPr>
        <p:spPr>
          <a:xfrm>
            <a:off x="10953750" y="5953125"/>
            <a:ext cx="342900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安全隔离</a:t>
            </a:r>
            <a:endParaRPr sz="2025" b="1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8" name="矩形 17"/>
          <p:cNvSpPr>
            <a:spLocks noGrp="1"/>
          </p:cNvSpPr>
          <p:nvPr/>
        </p:nvSpPr>
        <p:spPr>
          <a:xfrm>
            <a:off x="10953750" y="6391275"/>
            <a:ext cx="3429000" cy="828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不要在连接实机时回放包含运动指令的 bag</a:t>
            </a:r>
            <a:endParaRPr sz="2025" b="0">
              <a:solidFill>
                <a:srgbClr val="173247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9" name="矩形 18"/>
          <p:cNvSpPr>
            <a:spLocks noGrp="1"/>
          </p:cNvSpPr>
          <p:nvPr/>
        </p:nvSpPr>
        <p:spPr>
          <a:xfrm>
            <a:off x="857250" y="7562850"/>
            <a:ext cx="13563600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950" b="1">
                <a:solidFill>
                  <a:srgbClr val="167A72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1950" b="1">
                <a:solidFill>
                  <a:srgbClr val="167A72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开始回放前配置好分析节点。保存了数据仍需核对 QoS、TF 和配置版本。</a:t>
            </a:r>
            <a:endParaRPr sz="1950" b="1">
              <a:solidFill>
                <a:srgbClr val="167A72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20" name="矩形 19"/>
          <p:cNvSpPr>
            <a:spLocks noGrp="1"/>
          </p:cNvSpPr>
          <p:nvPr/>
        </p:nvSpPr>
        <p:spPr>
          <a:xfrm>
            <a:off x="857250" y="8220075"/>
            <a:ext cx="1047750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350" b="0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1350" b="0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机器人工程实践  /  人工智能学院</a:t>
            </a:r>
            <a:endParaRPr sz="1350" b="0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21" name="矩形 20"/>
          <p:cNvSpPr>
            <a:spLocks noGrp="1"/>
          </p:cNvSpPr>
          <p:nvPr/>
        </p:nvSpPr>
        <p:spPr>
          <a:xfrm>
            <a:off x="13430250" y="8162925"/>
            <a:ext cx="1095375" cy="342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650" b="0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1650" b="0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12 / 15</a:t>
            </a:r>
            <a:endParaRPr sz="1650" b="0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1" name="矩形 20"/>
          <p:cNvSpPr>
            <a:spLocks noGrp="1"/>
          </p:cNvSpPr>
          <p:nvPr/>
        </p:nvSpPr>
        <p:spPr>
          <a:xfrm>
            <a:off x="838200" y="552450"/>
            <a:ext cx="13563600" cy="742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600" b="1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3600" b="1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分组实验与多机通信</a:t>
            </a:r>
            <a:endParaRPr sz="3600" b="1">
              <a:solidFill>
                <a:srgbClr val="173247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857250" y="1381125"/>
            <a:ext cx="13525500" cy="5238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950" b="0">
                <a:solidFill>
                  <a:srgbClr val="167A72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1950" b="0">
                <a:solidFill>
                  <a:srgbClr val="167A72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目标  避免组间串扰，并区分网络问题和程序问题</a:t>
            </a:r>
            <a:endParaRPr sz="1950" b="0">
              <a:solidFill>
                <a:srgbClr val="167A72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3" name="矩形 2"/>
          <p:cNvSpPr>
            <a:spLocks noGrp="1"/>
          </p:cNvSpPr>
          <p:nvPr/>
        </p:nvSpPr>
        <p:spPr>
          <a:xfrm>
            <a:off x="857250" y="2190750"/>
            <a:ext cx="9810750" cy="37033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950" b="0">
                <a:solidFill>
                  <a:srgbClr val="597181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950" b="0">
                <a:solidFill>
                  <a:srgbClr val="597181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# 同一组所有相关终端保持一致，示例值由教师分配</a:t>
            </a:r>
            <a:endParaRPr sz="1950" b="0">
              <a:solidFill>
                <a:srgbClr val="597181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857250" y="2532507"/>
            <a:ext cx="9810750" cy="37033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95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95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export ROS_DOMAIN_ID=31</a:t>
            </a:r>
            <a:endParaRPr sz="1950" b="0">
              <a:solidFill>
                <a:srgbClr val="173247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5" name="矩形 4"/>
          <p:cNvSpPr>
            <a:spLocks noGrp="1"/>
          </p:cNvSpPr>
          <p:nvPr/>
        </p:nvSpPr>
        <p:spPr>
          <a:xfrm>
            <a:off x="857250" y="2874264"/>
            <a:ext cx="9810750" cy="37033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95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95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source /opt/ros/humble/setup.bash</a:t>
            </a:r>
            <a:endParaRPr sz="1950" b="0">
              <a:solidFill>
                <a:srgbClr val="173247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6" name="矩形 5"/>
          <p:cNvSpPr>
            <a:spLocks noGrp="1"/>
          </p:cNvSpPr>
          <p:nvPr/>
        </p:nvSpPr>
        <p:spPr>
          <a:xfrm>
            <a:off x="857250" y="3216021"/>
            <a:ext cx="9810750" cy="37033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95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95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source ~/ros2_ws/install/setup.bash</a:t>
            </a:r>
            <a:endParaRPr sz="1950" b="0">
              <a:solidFill>
                <a:srgbClr val="173247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857250" y="3557778"/>
            <a:ext cx="9810750" cy="37033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/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857250" y="3899535"/>
            <a:ext cx="9810750" cy="37033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95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95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printenv ROS_DOMAIN_ID ROS_LOCALHOST_ONLY</a:t>
            </a:r>
            <a:endParaRPr sz="1950" b="0">
              <a:solidFill>
                <a:srgbClr val="173247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857250" y="4241292"/>
            <a:ext cx="9810750" cy="37033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95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95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ros2 node list</a:t>
            </a:r>
            <a:endParaRPr sz="1950" b="0">
              <a:solidFill>
                <a:srgbClr val="173247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10953750" y="2095500"/>
            <a:ext cx="342900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同组通信</a:t>
            </a:r>
            <a:endParaRPr sz="2025" b="1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1" name="矩形 10"/>
          <p:cNvSpPr>
            <a:spLocks noGrp="1"/>
          </p:cNvSpPr>
          <p:nvPr/>
        </p:nvSpPr>
        <p:spPr>
          <a:xfrm>
            <a:off x="10953750" y="2533650"/>
            <a:ext cx="3429000" cy="828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Domain ID 一致，同时保证网络可达</a:t>
            </a:r>
            <a:endParaRPr sz="2025" b="0">
              <a:solidFill>
                <a:srgbClr val="173247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2" name="矩形 11"/>
          <p:cNvSpPr>
            <a:spLocks noGrp="1"/>
          </p:cNvSpPr>
          <p:nvPr/>
        </p:nvSpPr>
        <p:spPr>
          <a:xfrm>
            <a:off x="10953750" y="3381375"/>
            <a:ext cx="342900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组间隔离</a:t>
            </a:r>
            <a:endParaRPr sz="2025" b="1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3" name="矩形 12"/>
          <p:cNvSpPr>
            <a:spLocks noGrp="1"/>
          </p:cNvSpPr>
          <p:nvPr/>
        </p:nvSpPr>
        <p:spPr>
          <a:xfrm>
            <a:off x="10953750" y="3819525"/>
            <a:ext cx="3429000" cy="828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不同组使用不同 Domain ID</a:t>
            </a:r>
            <a:endParaRPr sz="2025" b="0">
              <a:solidFill>
                <a:srgbClr val="173247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4" name="矩形 13"/>
          <p:cNvSpPr>
            <a:spLocks noGrp="1"/>
          </p:cNvSpPr>
          <p:nvPr/>
        </p:nvSpPr>
        <p:spPr>
          <a:xfrm>
            <a:off x="10953750" y="4667250"/>
            <a:ext cx="342900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跨机器</a:t>
            </a:r>
            <a:endParaRPr sz="2025" b="1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5" name="矩形 14"/>
          <p:cNvSpPr>
            <a:spLocks noGrp="1"/>
          </p:cNvSpPr>
          <p:nvPr/>
        </p:nvSpPr>
        <p:spPr>
          <a:xfrm>
            <a:off x="10953750" y="5105400"/>
            <a:ext cx="3429000" cy="828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检查防火墙、组播发现与本机限制</a:t>
            </a:r>
            <a:endParaRPr sz="2025" b="0">
              <a:solidFill>
                <a:srgbClr val="173247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6" name="矩形 15"/>
          <p:cNvSpPr>
            <a:spLocks noGrp="1"/>
          </p:cNvSpPr>
          <p:nvPr/>
        </p:nvSpPr>
        <p:spPr>
          <a:xfrm>
            <a:off x="10953750" y="5953125"/>
            <a:ext cx="342900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重启生效</a:t>
            </a:r>
            <a:endParaRPr sz="2025" b="1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7" name="矩形 16"/>
          <p:cNvSpPr>
            <a:spLocks noGrp="1"/>
          </p:cNvSpPr>
          <p:nvPr/>
        </p:nvSpPr>
        <p:spPr>
          <a:xfrm>
            <a:off x="10953750" y="6391275"/>
            <a:ext cx="3429000" cy="828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修改环境变量后重启相关节点和 CLI daemon</a:t>
            </a:r>
            <a:endParaRPr sz="2025" b="0">
              <a:solidFill>
                <a:srgbClr val="173247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8" name="矩形 17"/>
          <p:cNvSpPr>
            <a:spLocks noGrp="1"/>
          </p:cNvSpPr>
          <p:nvPr/>
        </p:nvSpPr>
        <p:spPr>
          <a:xfrm>
            <a:off x="857250" y="7562850"/>
            <a:ext cx="13563600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950" b="1">
                <a:solidFill>
                  <a:srgbClr val="167A72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1950" b="1">
                <a:solidFill>
                  <a:srgbClr val="167A72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Domain ID 用于通信分组，不是身份认证或安全访问控制。</a:t>
            </a:r>
            <a:endParaRPr sz="1950" b="1">
              <a:solidFill>
                <a:srgbClr val="167A72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9" name="矩形 18"/>
          <p:cNvSpPr>
            <a:spLocks noGrp="1"/>
          </p:cNvSpPr>
          <p:nvPr/>
        </p:nvSpPr>
        <p:spPr>
          <a:xfrm>
            <a:off x="857250" y="8220075"/>
            <a:ext cx="1047750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350" b="0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1350" b="0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机器人工程实践  /  人工智能学院</a:t>
            </a:r>
            <a:endParaRPr sz="1350" b="0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20" name="矩形 19"/>
          <p:cNvSpPr>
            <a:spLocks noGrp="1"/>
          </p:cNvSpPr>
          <p:nvPr/>
        </p:nvSpPr>
        <p:spPr>
          <a:xfrm>
            <a:off x="13430250" y="8162925"/>
            <a:ext cx="1095375" cy="342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650" b="0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1650" b="0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13 / 15</a:t>
            </a:r>
            <a:endParaRPr sz="1650" b="0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3819</Words>
  <Application>WPS 演示</Application>
  <PresentationFormat>Converted Presentation</PresentationFormat>
  <Paragraphs>454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2" baseType="lpstr">
      <vt:lpstr>Arial</vt:lpstr>
      <vt:lpstr>SimSun</vt:lpstr>
      <vt:lpstr>Wingdings</vt:lpstr>
      <vt:lpstr>Microsoft YaHei</vt:lpstr>
      <vt:lpstr>Consolas</vt:lpstr>
      <vt:lpstr>Arial Unicode MS</vt:lpstr>
      <vt:lpstr>Calibri</vt:lpstr>
      <vt:lpstr>Consolas</vt:lpstr>
      <vt:lpstr>ChatGPT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陶楚沅</cp:lastModifiedBy>
  <cp:revision>1</cp:revision>
  <dcterms:created xsi:type="dcterms:W3CDTF">2026-09-04T11:09:17Z</dcterms:created>
  <dcterms:modified xsi:type="dcterms:W3CDTF">2026-09-04T11:09:17Z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2A58A3EA7D384735B12BE9F083157760_12</vt:lpwstr>
  </property>
  <property fmtid="{D5CDD505-2E9C-101B-9397-08002B2CF9AE}" pid="3" name="KSOProductBuildVer">
    <vt:lpwstr>2052-12.1.0.28043</vt:lpwstr>
  </property>
</Properties>
</file>