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5240000" cy="85725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本课件补充工程组织与通信选择，不重复系统安装、发布订阅完整教程和三种 Launch 格式。完成最小构建之后，再用现成服务与动作理解接口差异。课堂示例均先在仿真或无底盘连接的环境中操作。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https://github.com/ros-industrial/ros2_i_training/blob/main/slides/Basics/source/filesystem.html</a:t>
            </a:r>
          </a:p>
          <a:p>
            <a:r>
              <a:t>https://github.com/ros-industrial/ros2_i_training/blob/main/slides/Basics/source/Core_concepts.html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把这几个名字放在同一个示例中解释：colcon 决定先构建哪些包，ament_cmake 帮助包遵循 ROS 2 约定，CMake 生成并组织构建规则，实际编译由编译器完成。package.xml 和 CMakeLists.txt 都需要正确配置。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https://github.com/ros-industrial/ros2_i_training/blob/main/slides/Basics/source/filesystem.html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在没有同名包的新工作空间中操作。命令生成 status_node.cpp 及配套配置，下一页替换生成的节点代码。每个终端都有独立环境。已有 ros2_ws 的同学可以换一个新的练习目录，避免覆盖作业。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https://github.com/ros-industrial/ros2_i_training/blob/main/slides/Basics/source/filesystem.html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这是完整的最小 C++ 文件。保留 timer 对象使定时器持续存在。这里使用墙钟定时器讲执行流程，仿真时间单独在补充课件 02 说明。参数示例仅输出日志，不控制真实机器人。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https://github.com/ros-industrial/ros2_i_training/blob/main/slides/Basics/source/Core_concepts.html</a:t>
            </a:r>
          </a:p>
          <a:p>
            <a:r>
              <a:t>https://docs.ros.org/en/humble/Concepts/Intermediate/About-Executors.html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可将自动生成的 CMakeLists.txt 替换为本页最小版本。Humble 使用 ament_target_dependencies。源码路径相对于该 CMakeLists.txt。install 的目的地遵循 ros2 run 的可执行程序查找约定。ament_package 在这个最小配置中只调用一次并置于最后。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https://github.com/ros-industrial/ros2_i_training/blob/main/slides/Basics/source/filesystem.html</a:t>
            </a:r>
          </a:p>
          <a:p>
            <a:r>
              <a:t>https://docs.ros.org/en/humble/Tutorials/Beginner-Client-Libraries/Writing-A-Simple-Cpp-Service-And-Client.html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这是完整的教学用最小 XML。Apache-2.0 仅用于本例原创教学代码，不代表所有外部课件都使用此许可。已有项目不要盲目改许可证。增加 std_msgs 等依赖时，也需要在 CMake 中查找并配置到使用它的目标。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https://github.com/ros-industrial/ros2_i_training/blob/main/slides/Basics/source/filesystem.html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rosdep install 可能调用系统包管理器，应先检查项目来源和依赖列表。初次初始化只需执行一次 sudo rosdep init，再以普通用户运行 rosdep update，不要在每次构建前重复初始化。构建终端尽量只加载所需 underlay，运行终端加载本工作空间。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https://github.com/ros-industrial/ros2_i_training/blob/main/slides/Basics/source/filesystem.html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先区分 CMake 配置、C++ 编译、链接以及运行发现阶段。让学生解释“源码文件存在，但 ros2 run 找不到程序”的可能原因。也要检查是否在错误的工作空间中构建，以及新终端是否加载了对应 install。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https://github.com/ros-industrial/ros2_i_training/blob/main/slides/Basics/source/filesystem.html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接口选择看交互需求，不只看程序运行时间。服务没有标准的持续反馈和取消协议，客户端可以异步调用服务。Action 取消是请求，是否接受以及如何停止由服务器实现，不能代替安全急停。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https://github.com/ros-industrial/ros2_i_training/blob/main/slides/Basics/source/Core_concepts.html</a:t>
            </a:r>
          </a:p>
          <a:p>
            <a:r>
              <a:t>https://docs.ros.org/en/humble/How-To-Guides/Topics-Services-Actions.html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使用现成 demo，避免在小课件中粘贴两页完整服务代码。演示前用 apt 确认 ros-humble-demo-nodes-cpp 可用。可以停止服务端再调用，让学生观察等待服务的现象。实际客户端需要等待服务可用，并设计超时与错误处理。图来自 Fraunhofer IPA 的 ROS-Industrial 培训材料。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https://github.com/ros-industrial/ros2_i_training/blob/main/slides/Basics/source/Core_concepts.html</a:t>
            </a:r>
          </a:p>
          <a:p>
            <a:r>
              <a:t>https://docs.ros.org/en/humble/Tutorials/Beginner-Client-Libraries/Writing-A-Simple-Cpp-Service-And-Client.html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turtlesim 必须先启动，1.57 的单位是弧度。观察反馈和最终结果。讲解标准 Action 的取消语义，但本页 CLI 示例只演示发送目标和反馈，不把关闭终端等同于明确取消任务。真实导航程序还需处理拒绝、失败、超时和取消。图保留原作者的服务与话题通道表示。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https://github.com/ros-industrial/ros2_i_training/blob/main/slides/Basics/source/Core_concepts.html</a:t>
            </a:r>
          </a:p>
          <a:p>
            <a:r>
              <a:t>https://docs.ros.org/en/humble/Tutorials/Beginner-CLI-Tools/Understanding-ROS2-Actions/Understanding-ROS2-Actions.html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本例用于说明字段定义，不要求与前面 robot_demo 直接拼接运行。接口包需 find_package(rosidl_default_generators REQUIRED)、调用 rosidl_generate_interfaces(${PROJECT_NAME} "msg/BatteryStatus.msg")，并在 package.xml 中声明 buildtool_depend rosidl_default_generators、exec_depend rosidl_default_runtime、member_of_group rosidl_interface_packages。消费包也需声明对 robot_interfaces 的依赖。课堂先定义 percentage 的范围，例如 0 到 1。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https://github.com/ros-industrial/ros2_i_training/blob/main/slides/Basics/source/Core_concepts.html</a:t>
            </a:r>
          </a:p>
          <a:p>
            <a:r>
              <a:t>https://github.com/ros2/ros2_documentation/blob/humble/source/Tutorials/Beginner-Client-Libraries/Custom-ROS2-Interfaces.rst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本例参数只影响日志，没有控制底盘。参数值可以存为 YAML，通过 --params-file 加载，原课件已讲 Launch，本处不再展示三种格式。命名空间不会自动重写消息里的 frame_id。绝对话题名也不会像相对话题名一样自然随命名空间变化，实机适配应核对。</a:t>
            </a:r>
          </a:p>
          <a:p/>
          <a:p>
            <a:r>
              <a:t>资料来源（访问核对：2026-09-04）</a:t>
            </a:r>
          </a:p>
          <a:p>
            <a:r>
              <a:t>https://github.com/ros-industrial/ros2_i_training/blob/main/slides/Basics/source/Core_concepts.html</a:t>
            </a:r>
          </a:p>
          <a:p/>
          <a:p>
            <a:r>
              <a:t>涉及 ROS-Industrial 内容或原图时：原作者 Fraunhofer IPA，CC BY 4.0，https://creativecommons.org/licenses/by/4.0/ 。本版作中文精简和教学改编，不代表原作者背书。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838200" y="1143000"/>
            <a:ext cx="119062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550" b="1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550" b="1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补充课件 01</a:t>
            </a:r>
            <a:endParaRPr sz="2550" b="1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38200" y="2238375"/>
            <a:ext cx="13335000" cy="2095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51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51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ROS 2 工程构建</a:t>
            </a:r>
            <a:endParaRPr sz="51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  <a:p>
            <a:pPr>
              <a:defRPr sz="51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51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与通信基础</a:t>
            </a:r>
            <a:endParaRPr sz="51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857250" y="4953000"/>
            <a:ext cx="1323975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40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40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学习目标  能构建自己的 C++ 包，并为机器人任务选择通信接口</a:t>
            </a:r>
            <a:endParaRPr sz="2400" b="0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57250" y="6429375"/>
            <a:ext cx="123825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10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Ubuntu 22.04 / ROS 2 Humble</a:t>
            </a:r>
            <a:endParaRPr sz="210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6886575"/>
            <a:ext cx="123825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10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衔接原第 3 章，建议讲授 35–45 分钟</a:t>
            </a:r>
            <a:endParaRPr sz="210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01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CMake、ament 与 colcon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区分单个包的构建规则与多个包的构建调度</a:t>
            </a:r>
            <a:endParaRPr sz="1950" b="0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graphicFrame>
        <p:nvGraphicFramePr>
          <p:cNvPr id="9" name="表格 8"/>
          <p:cNvGraphicFramePr/>
          <p:nvPr/>
        </p:nvGraphicFramePr>
        <p:xfrm>
          <a:off x="838200" y="2209800"/>
          <a:ext cx="13563600" cy="4857750"/>
        </p:xfrm>
        <a:graphic>
          <a:graphicData uri="http://schemas.openxmlformats.org/drawingml/2006/table">
            <a:tbl>
              <a:tblPr/>
              <a:tblGrid>
                <a:gridCol w="2892238"/>
                <a:gridCol w="6382871"/>
                <a:gridCol w="4288491"/>
              </a:tblGrid>
              <a:tr h="97155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工具 / 文件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85B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主要职责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85B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课堂中怎样使用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85B96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CMake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描述目标、依赖与安装规则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编写 CMakeLists.txt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ament_cmake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为 CMake 提供 ROS 2 包支持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使用 ament_package() 等函数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colcon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按依赖顺序构建工作空间中的包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在工作空间根目录执行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package.xml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声明包元信息与依赖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供构建与依赖工具读取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矩形 3"/>
          <p:cNvSpPr>
            <a:spLocks noGrp="1"/>
          </p:cNvSpPr>
          <p:nvPr/>
        </p:nvSpPr>
        <p:spPr>
          <a:xfrm>
            <a:off x="857250" y="7562850"/>
            <a:ext cx="135636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1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colcon 调用包的构建系统。CMake 本身不承担 C++ 编译器的工作。</a:t>
            </a:r>
            <a:endParaRPr sz="1950" b="1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02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" name="矩形 20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工作空间与最小软件包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知道代码写在哪里，以及生成目录为何存在</a:t>
            </a:r>
            <a:endParaRPr sz="1950" b="0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857250" y="2190750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source /opt/ros/humble/setup.bash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57250" y="2532507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mkdir -p ~/ros2_ws/src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2874264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cd ~/ros2_ws/src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3216021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pkg create robot_demo \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7250" y="3557778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--build-type ament_cmake \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57250" y="3899535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--node-name status_node \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57250" y="4241292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--dependencies rclcpp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10953750" y="209550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src/robot_demo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10953750" y="253365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源文件、CMakeLists.txt、package.xml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0953750" y="338137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build/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10953750" y="381952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构建过程和中间文件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10953750" y="466725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install/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0953750" y="510540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安装后的程序与环境脚本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0953750" y="595312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log/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10953750" y="639127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本次构建的日志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57250" y="7562850"/>
            <a:ext cx="135636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1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仅编辑 src 中的项目文件。build、install、log 由构建过程生成。</a:t>
            </a:r>
            <a:endParaRPr sz="1950" b="1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03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9" name="矩形 28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最小节点与定时器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理解 spin 如何执行回调，并避免空循环占满处理器</a:t>
            </a:r>
            <a:endParaRPr sz="1950" b="0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857250" y="2190750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#include &lt;chrono&gt;</a:t>
            </a:r>
            <a:endParaRPr sz="180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57250" y="2506218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#include "rclcpp/rclcpp.hpp"</a:t>
            </a:r>
            <a:endParaRPr sz="180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2821686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/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3137154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int main(int argc, char **argv) {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7250" y="3452622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rclcpp::init(argc, argv);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57250" y="3768090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auto node = std::make_shared&lt;rclcpp::Node&gt;("status_node");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57250" y="4083558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node-&gt;declare_parameter&lt;double&gt;("speed", 0.1);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57250" y="4399026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auto timer = node-&gt;create_wall_timer(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57250" y="4714494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  std::chrono::seconds(1), [node]() {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57250" y="5029962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    auto v = node-&gt;get_parameter("speed").as_double();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57250" y="5345430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    RCLCPP_INFO(node-&gt;get_logger(), "speed=%.2f", v);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57250" y="5660898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  });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57250" y="5976366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rclcpp::spin(node);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857250" y="6291834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rclcpp::shutdown();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57250" y="6607302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return 0;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57250" y="6922770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}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10953750" y="209550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包内文件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10953750" y="253365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src/status_node.cpp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10953750" y="338137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定时器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10953750" y="381952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每秒打印一次参数，不发布运动指令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10953750" y="466725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执行器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10953750" y="510540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spin 处理已就绪的回调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10953750" y="595312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注意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10953750" y="639127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回调及时返回，不在回调中长时间等待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04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" name="矩形 27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CMakeLists.txt 的完整最小配置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把源码、可执行目标和运行位置对应起来</a:t>
            </a:r>
            <a:endParaRPr sz="1950" b="0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857250" y="2190750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cmake_minimum_required(VERSION 3.8)</a:t>
            </a:r>
            <a:endParaRPr sz="1875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57250" y="2519363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project(robot_demo)</a:t>
            </a:r>
            <a:endParaRPr sz="1875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2847975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/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3176588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find_package(ament_cmake REQUIRED)</a:t>
            </a:r>
            <a:endParaRPr sz="1875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7250" y="3505200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find_package(rclcpp REQUIRED)</a:t>
            </a:r>
            <a:endParaRPr sz="1875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57250" y="3833813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/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57250" y="4162425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add_executable(status_node src/status_node.cpp)</a:t>
            </a:r>
            <a:endParaRPr sz="1875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57250" y="4491038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target_compile_features(status_node PUBLIC cxx_std_17)</a:t>
            </a:r>
            <a:endParaRPr sz="1875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57250" y="4819650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ament_target_dependencies(status_node rclcpp)</a:t>
            </a:r>
            <a:endParaRPr sz="1875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57250" y="5148263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/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57250" y="5476875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install(TARGETS status_node</a:t>
            </a:r>
            <a:endParaRPr sz="1875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57250" y="5805488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DESTINATION lib/${PROJECT_NAME})</a:t>
            </a:r>
            <a:endParaRPr sz="1875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57250" y="6134100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/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857250" y="6462713"/>
            <a:ext cx="9810750" cy="3571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ament_package()</a:t>
            </a:r>
            <a:endParaRPr sz="1875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10953750" y="209550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find_package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0953750" y="253365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找到所需包及其构建信息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10953750" y="338137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add_executable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10953750" y="381952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把源文件加入可执行目标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10953750" y="466725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目标依赖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10953750" y="510540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配置 ROS 依赖的头文件与链接信息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10953750" y="595312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install / ament_package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10953750" y="639127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安装程序并注册 ROS 2 包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857250" y="7562850"/>
            <a:ext cx="135636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1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包名、目标名、运行时节点名可以不同。本例刻意保持易对应。</a:t>
            </a:r>
            <a:endParaRPr sz="1950" b="1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05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6" name="矩形 25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package.xml 与依赖声明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区分声明依赖、安装依赖和链接依赖</a:t>
            </a:r>
            <a:endParaRPr sz="1950" b="0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857250" y="2190750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&lt;?xml version="1.0"?&gt;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57250" y="2506218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&lt;package format="3"&gt;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2821686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&lt;name&gt;robot_demo&lt;/name&gt;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3137154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&lt;version&gt;0.0.1&lt;/version&gt;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7250" y="3452622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&lt;description&gt;ROS 2 classroom demo&lt;/description&gt;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57250" y="3768090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&lt;maintainer email="student@example.com"&gt;Student&lt;/maintainer&gt;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57250" y="4083558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&lt;license&gt;Apache-2.0&lt;/license&gt;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57250" y="4399026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&lt;buildtool_depend&gt;ament_cmake&lt;/buildtool_depend&gt;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57250" y="4714494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&lt;depend&gt;rclcpp&lt;/depend&gt;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57250" y="5029962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&lt;export&gt;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57250" y="5345430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  &lt;build_type&gt;ament_cmake&lt;/build_type&gt;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57250" y="5660898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&lt;/export&gt;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57250" y="5976366"/>
            <a:ext cx="981075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&lt;/package&gt;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0953750" y="209550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名称一致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10953750" y="253365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name 与 CMake 的 project 对应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0953750" y="338137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依赖声明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10953750" y="381952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depend 包含构建、导出和运行依赖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10953750" y="466725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不要只写 include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10953750" y="510540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头文件引用不会自动安装系统依赖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10953750" y="595312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个人信息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10953750" y="639127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将维护者与邮箱替换为自己的信息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06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" name="矩形 22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依赖检查、构建与运行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完成一次可以复现的开发流程</a:t>
            </a:r>
            <a:endParaRPr sz="1950" b="0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857250" y="2190750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cd ~/ros2_ws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57250" y="2532507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source /opt/ros/humble/setup.bash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2874264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rosdep install --from-paths src --ignore-src \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3216021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--rosdistro humble -y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7250" y="3557778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colcon build --packages-select robot_demo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57250" y="3899535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/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57250" y="4241292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新终端：加载并运行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57250" y="4583049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source ~/ros2_ws/install/setup.bash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57250" y="4924806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run robot_demo status_node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0953750" y="209550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前置条件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10953750" y="253365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colcon、rosdep 已安装，且 rosdep 已初始化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10953750" y="338137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修改 C++ 后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0953750" y="381952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重新构建，再重启程序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0953750" y="466725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存在工作空间内依赖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10953750" y="510540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可用 --packages-up-to 连同依赖一起构建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0953750" y="595312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source 的作用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10953750" y="639127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改变当前终端环境，不会重新编译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857250" y="7562850"/>
            <a:ext cx="135636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1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预期每秒输出 speed=0.10。Ctrl+C 结束。</a:t>
            </a:r>
            <a:endParaRPr sz="1950" b="1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07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四类常见工程错误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先定位错误阶段，再选择检查方法</a:t>
            </a:r>
            <a:endParaRPr sz="1950" b="0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graphicFrame>
        <p:nvGraphicFramePr>
          <p:cNvPr id="9" name="表格 8"/>
          <p:cNvGraphicFramePr/>
          <p:nvPr/>
        </p:nvGraphicFramePr>
        <p:xfrm>
          <a:off x="838200" y="2209800"/>
          <a:ext cx="13563600" cy="4857750"/>
        </p:xfrm>
        <a:graphic>
          <a:graphicData uri="http://schemas.openxmlformats.org/drawingml/2006/table">
            <a:tbl>
              <a:tblPr/>
              <a:tblGrid>
                <a:gridCol w="3690097"/>
                <a:gridCol w="5285815"/>
                <a:gridCol w="4587688"/>
              </a:tblGrid>
              <a:tr h="97155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现象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85B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常见原因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85B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优先检查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85B96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找不到某个 package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依赖未安装或环境未加载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rosdep / source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头文件找不到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依赖或 include 路径配置不全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find_package / 目标依赖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undefined reference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链接库缺失或实现未参与构建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依赖库 / 源文件列表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No executable found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未安装目标或运行了旧工作空间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install / 包名与目标名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矩形 3"/>
          <p:cNvSpPr>
            <a:spLocks noGrp="1"/>
          </p:cNvSpPr>
          <p:nvPr/>
        </p:nvSpPr>
        <p:spPr>
          <a:xfrm>
            <a:off x="857250" y="7562850"/>
            <a:ext cx="135636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1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保留第一条有效错误和完整命令。不要一遇报错就重新安装 ROS。</a:t>
            </a:r>
            <a:endParaRPr sz="1950" b="1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08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Topic、Service 与 Action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根据任务语义选择通信方式</a:t>
            </a:r>
            <a:endParaRPr sz="1950" b="0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graphicFrame>
        <p:nvGraphicFramePr>
          <p:cNvPr id="9" name="表格 8"/>
          <p:cNvGraphicFramePr/>
          <p:nvPr/>
        </p:nvGraphicFramePr>
        <p:xfrm>
          <a:off x="838200" y="2209800"/>
          <a:ext cx="13563600" cy="3962400"/>
        </p:xfrm>
        <a:graphic>
          <a:graphicData uri="http://schemas.openxmlformats.org/drawingml/2006/table">
            <a:tbl>
              <a:tblPr/>
              <a:tblGrid>
                <a:gridCol w="2593041"/>
                <a:gridCol w="4787153"/>
                <a:gridCol w="6183406"/>
              </a:tblGrid>
              <a:tr h="990600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接口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85B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交互方式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85B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移动机器人例子</a:t>
                      </a:r>
                      <a:endParaRPr sz="21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185B96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Topic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持续发布 / 订阅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激光扫描、图像、速度指令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Service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请求 / 响应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查询状态、清除代价地图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FFFFF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Action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目标、反馈、结果，可请求取消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247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导航到目标点、执行巡检任务</a:t>
                      </a:r>
                      <a:endParaRPr sz="2100" b="0">
                        <a:solidFill>
                          <a:srgbClr val="173247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71450" marR="171450" marT="152400" marB="114300">
                    <a:solidFill>
                      <a:srgbClr val="F3F7FA"/>
                    </a:solidFill>
                  </a:tcPr>
                </a:tc>
              </a:tr>
            </a:tbl>
          </a:graphicData>
        </a:graphic>
      </p:graphicFrame>
      <p:sp>
        <p:nvSpPr>
          <p:cNvPr id="4" name="矩形 3"/>
          <p:cNvSpPr>
            <a:spLocks noGrp="1"/>
          </p:cNvSpPr>
          <p:nvPr/>
        </p:nvSpPr>
        <p:spPr>
          <a:xfrm>
            <a:off x="857250" y="7562850"/>
            <a:ext cx="135636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1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连续数据用 Topic。短请求用 Service。需要进度与取消的长任务用 Action。</a:t>
            </a:r>
            <a:endParaRPr sz="1950" b="1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09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" name="矩形 19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Service：一次请求与一次响应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能够查看接口并调用现成服务</a:t>
            </a:r>
            <a:endParaRPr sz="1950" b="0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857250" y="2190750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终端 A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57250" y="2532507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run demo_nodes_cpp add_two_ints_server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2874264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/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3216021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终端 B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7250" y="3557778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service list -t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57250" y="3899535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interface show example_interfaces/srv/AddTwoInts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57250" y="4241292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service call /add_two_ints \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57250" y="4583049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example_interfaces/srv/AddTwoInts "{a: 2, b: 3}"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9000" y="2099334"/>
            <a:ext cx="3238500" cy="1468707"/>
          </a:xfrm>
          <a:prstGeom prst="rect">
            <a:avLst/>
          </a:prstGeom>
        </p:spPr>
      </p:pic>
      <p:sp>
        <p:nvSpPr>
          <p:cNvPr id="12" name="矩形 11"/>
          <p:cNvSpPr>
            <a:spLocks noGrp="1"/>
          </p:cNvSpPr>
          <p:nvPr/>
        </p:nvSpPr>
        <p:spPr>
          <a:xfrm>
            <a:off x="10953750" y="385762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请求与响应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10953750" y="4295775"/>
            <a:ext cx="3429000" cy="704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a、b 是输入。sum 是结果，预期为 5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10953750" y="501967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服务端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0953750" y="5457825"/>
            <a:ext cx="3429000" cy="704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处理请求并返回结果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0953750" y="618172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前置条件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10953750" y="6619875"/>
            <a:ext cx="3429000" cy="704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demo_nodes_cpp 已安装，各终端加载环境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10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" name="矩形 17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Action：任务状态与取消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区分目标接受、执行反馈和最终结果</a:t>
            </a:r>
            <a:endParaRPr sz="1950" b="0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9161" y="2143125"/>
            <a:ext cx="4526577" cy="3000375"/>
          </a:xfrm>
          <a:prstGeom prst="rect">
            <a:avLst/>
          </a:prstGeom>
        </p:spPr>
      </p:pic>
      <p:sp>
        <p:nvSpPr>
          <p:cNvPr id="4" name="矩形 3"/>
          <p:cNvSpPr>
            <a:spLocks noGrp="1"/>
          </p:cNvSpPr>
          <p:nvPr/>
        </p:nvSpPr>
        <p:spPr>
          <a:xfrm>
            <a:off x="8715375" y="2190750"/>
            <a:ext cx="5667375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715375" y="2628900"/>
            <a:ext cx="5667375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客户端提交任务，服务器决定是否接受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8715375" y="3143250"/>
            <a:ext cx="5667375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反馈与结果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715375" y="3581400"/>
            <a:ext cx="5667375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反馈说明执行进度，结果表示任务终态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715375" y="4095750"/>
            <a:ext cx="5667375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取消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715375" y="4533900"/>
            <a:ext cx="5667375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客户端提出取消请求，等待服务器处理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715375" y="5048250"/>
            <a:ext cx="5667375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对应导航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715375" y="5486400"/>
            <a:ext cx="5667375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不能把“发送目标成功”当作“到达成功”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57250" y="5762625"/>
            <a:ext cx="1352550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run turtlesim turtlesim_node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57250" y="6078093"/>
            <a:ext cx="1352550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另一个终端</a:t>
            </a:r>
            <a:endParaRPr sz="180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57250" y="6393561"/>
            <a:ext cx="1352550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action send_goal /turtle1/rotate_absolute \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57250" y="6709029"/>
            <a:ext cx="13525500" cy="3440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turtlesim/action/RotateAbsolute "{theta: 1.57}" --feedback</a:t>
            </a:r>
            <a:endParaRPr sz="180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11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" name="矩形 20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自定义接口的最小路线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知道何时复用标准消息，何时新建接口包</a:t>
            </a:r>
            <a:endParaRPr sz="1950" b="0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857250" y="2190750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robot_interfaces/msg/BatteryStatus.msg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57250" y="2532507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float32 voltage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2874264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float32 percentage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3216021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bool charging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7250" y="3557778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/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57250" y="3899535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构建并加载接口包后查看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57250" y="4241292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interface show robot_interfaces/msg/BatteryStatus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10953750" y="209550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先检查标准接口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10953750" y="253365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实际电池数据优先考虑 sensor_msgs/BatteryState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0953750" y="338137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独立接口包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10953750" y="381952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用 ament_cmake 包保存 msg / srv 文件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10953750" y="466725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构建配置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0953750" y="510540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rosidl_generate_interfaces 生成语言接口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0953750" y="595312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声明依赖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10953750" y="639127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声明生成与运行依赖，并加入接口包组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57250" y="7562850"/>
            <a:ext cx="135636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1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1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本页为接口定义示例。完整生成配置与使用步骤见备注中的官方教程。</a:t>
            </a:r>
            <a:endParaRPr sz="1950" b="1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12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" name="矩形 21"/>
          <p:cNvSpPr>
            <a:spLocks noGrp="1"/>
          </p:cNvSpPr>
          <p:nvPr/>
        </p:nvSpPr>
        <p:spPr>
          <a:xfrm>
            <a:off x="838200" y="552450"/>
            <a:ext cx="1356360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3600" b="1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参数、命名空间与重映射</a:t>
            </a:r>
            <a:endParaRPr sz="3600" b="1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857250" y="1381125"/>
            <a:ext cx="13525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950" b="0">
                <a:solidFill>
                  <a:srgbClr val="185B96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目标  通过配置复用节点，而不反复修改源码</a:t>
            </a:r>
            <a:endParaRPr sz="1950" b="0">
              <a:solidFill>
                <a:srgbClr val="185B96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857250" y="2190750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run robot_demo status_node --ros-args \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57250" y="2532507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-r __ns:=/group01 -p speed:=0.2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2874264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/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857250" y="3216021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另一个终端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7250" y="3557778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param get /group01/status_node speed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57250" y="3899535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173247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ros2 param set /group01/status_node speed 0.15</a:t>
            </a:r>
            <a:endParaRPr sz="1950" b="0">
              <a:solidFill>
                <a:srgbClr val="173247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57250" y="4241292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/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57250" y="4583049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话题重映射语法示例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57250" y="4924806"/>
            <a:ext cx="9810750" cy="37033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950" b="0">
                <a:solidFill>
                  <a:srgbClr val="597181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--ros-args -r scan:=/robot1/scan</a:t>
            </a:r>
            <a:endParaRPr sz="1950" b="0">
              <a:solidFill>
                <a:srgbClr val="597181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0953750" y="209550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参数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10953750" y="253365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本例每次回调读取参数，修改后日志会更新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10953750" y="338137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命名空间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0953750" y="381952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把同组节点组织到 /group01 下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0953750" y="4667250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话题重映射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10953750" y="5105400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把程序中的接口名映射到实际名称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0953750" y="5953125"/>
            <a:ext cx="3429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1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配置边界</a:t>
            </a:r>
            <a:endParaRPr sz="2025" b="1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10953750" y="6391275"/>
            <a:ext cx="3429000" cy="828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2025" b="0">
                <a:solidFill>
                  <a:srgbClr val="17324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其他节点是否支持动态修改，取决于实现</a:t>
            </a:r>
            <a:endParaRPr sz="2025" b="0">
              <a:solidFill>
                <a:srgbClr val="173247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857250" y="8220075"/>
            <a:ext cx="10477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3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机器人工程实践  /  人工智能学院</a:t>
            </a:r>
            <a:endParaRPr sz="13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13430250" y="8162925"/>
            <a:ext cx="109537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pPr>
            <a:r>
              <a:rPr sz="1650" b="0">
                <a:solidFill>
                  <a:srgbClr val="59718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13 / 15</a:t>
            </a:r>
            <a:endParaRPr sz="1650" b="0">
              <a:solidFill>
                <a:srgbClr val="597181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4714</Words>
  <Application>WPS 演示</Application>
  <PresentationFormat>Converted Presentation</PresentationFormat>
  <Paragraphs>503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Arial</vt:lpstr>
      <vt:lpstr>SimSun</vt:lpstr>
      <vt:lpstr>Wingdings</vt:lpstr>
      <vt:lpstr>Microsoft YaHei</vt:lpstr>
      <vt:lpstr>Consolas</vt:lpstr>
      <vt:lpstr>Arial Unicode MS</vt:lpstr>
      <vt:lpstr>Calibri</vt:lpstr>
      <vt:lpstr>Consolas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陶楚沅</cp:lastModifiedBy>
  <cp:revision>1</cp:revision>
  <dcterms:created xsi:type="dcterms:W3CDTF">2026-09-04T11:14:13Z</dcterms:created>
  <dcterms:modified xsi:type="dcterms:W3CDTF">2026-09-04T11:14:13Z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C2F0D0B14CCE46368ABED37800948608_12</vt:lpwstr>
  </property>
</Properties>
</file>