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emf" ContentType="image/x-emf"/>
  <Default Extension="png" ContentType="image/png"/>
  <Default Extension="gif" ContentType="image/gi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1"/>
  </p:notesMasterIdLst>
  <p:handoutMasterIdLst>
    <p:handoutMasterId r:id="rId82"/>
  </p:handoutMasterIdLst>
  <p:sldIdLst>
    <p:sldId id="288" r:id="rId3"/>
    <p:sldId id="376" r:id="rId4"/>
    <p:sldId id="339" r:id="rId5"/>
    <p:sldId id="377" r:id="rId6"/>
    <p:sldId id="378" r:id="rId7"/>
    <p:sldId id="379" r:id="rId8"/>
    <p:sldId id="380" r:id="rId9"/>
    <p:sldId id="381" r:id="rId10"/>
    <p:sldId id="382" r:id="rId11"/>
    <p:sldId id="383" r:id="rId12"/>
    <p:sldId id="384" r:id="rId13"/>
    <p:sldId id="385" r:id="rId14"/>
    <p:sldId id="386" r:id="rId15"/>
    <p:sldId id="387" r:id="rId16"/>
    <p:sldId id="388" r:id="rId17"/>
    <p:sldId id="407" r:id="rId18"/>
    <p:sldId id="406" r:id="rId19"/>
    <p:sldId id="389" r:id="rId20"/>
    <p:sldId id="390" r:id="rId21"/>
    <p:sldId id="391" r:id="rId22"/>
    <p:sldId id="392" r:id="rId23"/>
    <p:sldId id="393" r:id="rId24"/>
    <p:sldId id="394" r:id="rId25"/>
    <p:sldId id="395" r:id="rId26"/>
    <p:sldId id="396" r:id="rId27"/>
    <p:sldId id="397" r:id="rId28"/>
    <p:sldId id="398" r:id="rId29"/>
    <p:sldId id="399" r:id="rId30"/>
    <p:sldId id="400" r:id="rId31"/>
    <p:sldId id="401" r:id="rId32"/>
    <p:sldId id="402" r:id="rId33"/>
    <p:sldId id="403" r:id="rId34"/>
    <p:sldId id="404" r:id="rId35"/>
    <p:sldId id="405" r:id="rId36"/>
    <p:sldId id="408" r:id="rId37"/>
    <p:sldId id="409" r:id="rId38"/>
    <p:sldId id="410" r:id="rId39"/>
    <p:sldId id="411" r:id="rId40"/>
    <p:sldId id="412" r:id="rId41"/>
    <p:sldId id="413" r:id="rId42"/>
    <p:sldId id="414" r:id="rId43"/>
    <p:sldId id="415" r:id="rId44"/>
    <p:sldId id="416" r:id="rId45"/>
    <p:sldId id="417" r:id="rId46"/>
    <p:sldId id="418" r:id="rId47"/>
    <p:sldId id="419" r:id="rId48"/>
    <p:sldId id="420" r:id="rId49"/>
    <p:sldId id="421" r:id="rId50"/>
    <p:sldId id="422" r:id="rId51"/>
    <p:sldId id="423" r:id="rId52"/>
    <p:sldId id="424" r:id="rId53"/>
    <p:sldId id="425" r:id="rId54"/>
    <p:sldId id="426" r:id="rId55"/>
    <p:sldId id="427" r:id="rId56"/>
    <p:sldId id="428" r:id="rId57"/>
    <p:sldId id="432" r:id="rId58"/>
    <p:sldId id="430" r:id="rId59"/>
    <p:sldId id="431" r:id="rId60"/>
    <p:sldId id="433" r:id="rId61"/>
    <p:sldId id="434" r:id="rId62"/>
    <p:sldId id="435" r:id="rId63"/>
    <p:sldId id="436" r:id="rId64"/>
    <p:sldId id="437" r:id="rId65"/>
    <p:sldId id="438" r:id="rId66"/>
    <p:sldId id="439" r:id="rId67"/>
    <p:sldId id="440" r:id="rId68"/>
    <p:sldId id="441" r:id="rId69"/>
    <p:sldId id="442" r:id="rId70"/>
    <p:sldId id="444" r:id="rId71"/>
    <p:sldId id="448" r:id="rId72"/>
    <p:sldId id="445" r:id="rId73"/>
    <p:sldId id="446" r:id="rId74"/>
    <p:sldId id="447" r:id="rId75"/>
    <p:sldId id="450" r:id="rId76"/>
    <p:sldId id="443" r:id="rId77"/>
    <p:sldId id="449" r:id="rId78"/>
    <p:sldId id="451" r:id="rId79"/>
    <p:sldId id="452" r:id="rId80"/>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240" userDrawn="1">
          <p15:clr>
            <a:srgbClr val="A4A3A4"/>
          </p15:clr>
        </p15:guide>
        <p15:guide id="2" pos="287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2A7202"/>
    <a:srgbClr val="1595FF"/>
    <a:srgbClr val="F9FC6C"/>
    <a:srgbClr val="F6FB3B"/>
    <a:srgbClr val="99CCFF"/>
    <a:srgbClr val="FFFF99"/>
    <a:srgbClr val="FF99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1755"/>
    <p:restoredTop sz="73292"/>
  </p:normalViewPr>
  <p:slideViewPr>
    <p:cSldViewPr snapToGrid="0" showGuides="1">
      <p:cViewPr varScale="1">
        <p:scale>
          <a:sx n="113" d="100"/>
          <a:sy n="113" d="100"/>
        </p:scale>
        <p:origin x="84" y="1252"/>
      </p:cViewPr>
      <p:guideLst>
        <p:guide orient="horz" pos="2240"/>
        <p:guide pos="2879"/>
      </p:guideLst>
    </p:cSldViewPr>
  </p:slideViewPr>
  <p:notesTextViewPr>
    <p:cViewPr>
      <p:scale>
        <a:sx n="3" d="2"/>
        <a:sy n="3" d="2"/>
      </p:scale>
      <p:origin x="0" y="0"/>
    </p:cViewPr>
  </p:notesTextViewPr>
  <p:sorterViewPr>
    <p:cViewPr>
      <p:scale>
        <a:sx n="66" d="100"/>
        <a:sy n="66" d="100"/>
      </p:scale>
      <p:origin x="0" y="0"/>
    </p:cViewPr>
  </p:sorter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5" Type="http://schemas.openxmlformats.org/officeDocument/2006/relationships/tableStyles" Target="tableStyles.xml"/><Relationship Id="rId84" Type="http://schemas.openxmlformats.org/officeDocument/2006/relationships/viewProps" Target="viewProps.xml"/><Relationship Id="rId83" Type="http://schemas.openxmlformats.org/officeDocument/2006/relationships/presProps" Target="presProps.xml"/><Relationship Id="rId82" Type="http://schemas.openxmlformats.org/officeDocument/2006/relationships/handoutMaster" Target="handoutMasters/handoutMaster1.xml"/><Relationship Id="rId81" Type="http://schemas.openxmlformats.org/officeDocument/2006/relationships/notesMaster" Target="notesMasters/notesMaster1.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4" Type="http://schemas.openxmlformats.org/officeDocument/2006/relationships/image" Target="../media/image24.wmf"/><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image" Target="../media/image2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image" Target="../media/image3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image" Target="../media/image44.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image" Target="../media/image5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0.vml.rels><?xml version="1.0" encoding="UTF-8" standalone="yes"?>
<Relationships xmlns="http://schemas.openxmlformats.org/package/2006/relationships"><Relationship Id="rId6" Type="http://schemas.openxmlformats.org/officeDocument/2006/relationships/image" Target="../media/image92.wmf"/><Relationship Id="rId5" Type="http://schemas.openxmlformats.org/officeDocument/2006/relationships/image" Target="../media/image91.wmf"/><Relationship Id="rId4" Type="http://schemas.openxmlformats.org/officeDocument/2006/relationships/image" Target="../media/image90.wmf"/><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emf"/></Relationships>
</file>

<file path=ppt/drawings/_rels/vmlDrawing21.vml.rels><?xml version="1.0" encoding="UTF-8" standalone="yes"?>
<Relationships xmlns="http://schemas.openxmlformats.org/package/2006/relationships"><Relationship Id="rId4" Type="http://schemas.openxmlformats.org/officeDocument/2006/relationships/image" Target="../media/image95.wmf"/><Relationship Id="rId3" Type="http://schemas.openxmlformats.org/officeDocument/2006/relationships/image" Target="../media/image94.wmf"/><Relationship Id="rId2" Type="http://schemas.openxmlformats.org/officeDocument/2006/relationships/image" Target="../media/image93.wmf"/><Relationship Id="rId1" Type="http://schemas.openxmlformats.org/officeDocument/2006/relationships/image" Target="../media/image87.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image" Target="../media/image87.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16.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29.emf"/><Relationship Id="rId1" Type="http://schemas.openxmlformats.org/officeDocument/2006/relationships/image" Target="../media/image128.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31.emf"/><Relationship Id="rId1" Type="http://schemas.openxmlformats.org/officeDocument/2006/relationships/image" Target="../media/image130.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32.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141.emf"/><Relationship Id="rId1" Type="http://schemas.openxmlformats.org/officeDocument/2006/relationships/image" Target="../media/image14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4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4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noProof="1">
                <a:latin typeface="Arial" panose="020B0604020202020204" pitchFamily="34"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81923" name="Rectangle 3"/>
          <p:cNvSpPr>
            <a:spLocks noGrp="1" noChangeArrowheads="1"/>
          </p:cNvSpPr>
          <p:nvPr>
            <p:ph type="dt" sz="quarter"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noProof="1">
                <a:latin typeface="Arial" panose="020B0604020202020204" pitchFamily="34" charset="0"/>
                <a:cs typeface="+mn-cs"/>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81924" name="Rectangle 4"/>
          <p:cNvSpPr>
            <a:spLocks noGrp="1" noChangeArrowheads="1"/>
          </p:cNvSpPr>
          <p:nvPr>
            <p:ph type="ftr" sz="quarter" idx="2"/>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noProof="1">
                <a:latin typeface="Arial" panose="020B0604020202020204" pitchFamily="34" charset="0"/>
                <a:cs typeface="+mn-cs"/>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
        <p:nvSpPr>
          <p:cNvPr id="81925" name="Rectangle 5"/>
          <p:cNvSpPr>
            <a:spLocks noGrp="1" noChangeArrowheads="1"/>
          </p:cNvSpPr>
          <p:nvPr>
            <p:ph type="sldNum" sz="quarter" idx="3"/>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noProof="1">
                <a:latin typeface="Arial" panose="020B0604020202020204" pitchFamily="34" charset="0"/>
                <a:cs typeface="+mn-cs"/>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4BE69AB9-023D-45E0-A9DD-E5FD1ADE2F35}" type="slidenum">
              <a:rPr kumimoji="0" lang="en-US"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mn-cs"/>
              </a:rPr>
            </a:fld>
            <a:endParaRPr kumimoji="0" lang="en-US"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eaLnBrk="1" hangingPunct="1">
              <a:defRPr sz="1200" noProof="1">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de-DE"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200" noProof="1">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de-DE"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076" name="Rectangle 4"/>
          <p:cNvSpPr>
            <a:spLocks noGrp="1" noRot="1" noChangeAspect="1" noTextEdit="1"/>
          </p:cNvSpPr>
          <p:nvPr>
            <p:ph type="sldImg"/>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4101" name="Rectangle 5"/>
          <p:cNvSpPr>
            <a:spLocks noGrp="1" noChangeArrowheads="1"/>
          </p:cNvSpPr>
          <p:nvPr>
            <p:ph type="body" sz="quarter" idx="9"/>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Textmasterformate durch Klicken bearbeiten</a:t>
            </a:r>
            <a:endPar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Zweite Ebene</a:t>
            </a:r>
            <a:endPar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Dritte Ebene</a:t>
            </a:r>
            <a:endPar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Vierte Ebene</a:t>
            </a:r>
            <a:endPar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Fünfte Ebene</a:t>
            </a:r>
            <a:endParaRPr kumimoji="0" lang="de-DE"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endParaRP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noProof="1">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de-DE"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noProof="1">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5BD871E2-0AA0-4F7B-95E0-31BEF0FC20F4}" type="slidenum">
              <a:rPr kumimoji="0" lang="de-DE"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rPr>
            </a:fld>
            <a:endParaRPr kumimoji="0" lang="de-DE" altLang="zh-CN" sz="1200" b="0" i="0" u="none" strike="noStrike" kern="1200" cap="none" spc="0" normalizeH="0" baseline="0" noProof="1">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050" name="图片 1"/>
          <p:cNvPicPr>
            <a:picLocks noChangeAspect="1"/>
          </p:cNvPicPr>
          <p:nvPr userDrawn="1"/>
        </p:nvPicPr>
        <p:blipFill>
          <a:blip r:embed="rId3"/>
          <a:srcRect l="50983" t="45367" r="2678" b="11568"/>
          <a:stretch>
            <a:fillRect/>
          </a:stretch>
        </p:blipFill>
        <p:spPr>
          <a:xfrm>
            <a:off x="0" y="0"/>
            <a:ext cx="9132888" cy="6051550"/>
          </a:xfrm>
          <a:prstGeom prst="rect">
            <a:avLst/>
          </a:prstGeom>
          <a:noFill/>
          <a:ln w="9525">
            <a:noFill/>
          </a:ln>
        </p:spPr>
      </p:pic>
      <p:sp>
        <p:nvSpPr>
          <p:cNvPr id="111629" name="Rectangle 7"/>
          <p:cNvSpPr>
            <a:spLocks noGrp="1" noChangeArrowheads="1"/>
          </p:cNvSpPr>
          <p:nvPr>
            <p:ph type="ctrTitle"/>
          </p:nvPr>
        </p:nvSpPr>
        <p:spPr>
          <a:xfrm>
            <a:off x="863600" y="3241675"/>
            <a:ext cx="7485063" cy="1081088"/>
          </a:xfrm>
        </p:spPr>
        <p:txBody>
          <a:bodyPr anchor="b"/>
          <a:lstStyle>
            <a:lvl1pPr>
              <a:lnSpc>
                <a:spcPct val="110000"/>
              </a:lnSpc>
              <a:defRPr sz="3200">
                <a:solidFill>
                  <a:schemeClr val="tx1"/>
                </a:solidFill>
              </a:defRPr>
            </a:lvl1pPr>
          </a:lstStyle>
          <a:p>
            <a:r>
              <a:rPr lang="de-DE" noProof="1"/>
              <a:t>Titelmasterformat durch Klicken bearbeiten</a:t>
            </a:r>
            <a:endParaRPr lang="de-DE" noProof="1"/>
          </a:p>
        </p:txBody>
      </p:sp>
      <p:sp>
        <p:nvSpPr>
          <p:cNvPr id="111630" name="Rectangle 12"/>
          <p:cNvSpPr>
            <a:spLocks noGrp="1" noChangeArrowheads="1"/>
          </p:cNvSpPr>
          <p:nvPr>
            <p:ph type="subTitle" idx="1"/>
          </p:nvPr>
        </p:nvSpPr>
        <p:spPr bwMode="gray">
          <a:xfrm>
            <a:off x="863600" y="4438650"/>
            <a:ext cx="7510463" cy="800100"/>
          </a:xfrm>
        </p:spPr>
        <p:txBody>
          <a:bodyPr tIns="45720" bIns="45720"/>
          <a:lstStyle>
            <a:lvl1pPr marL="0" indent="0">
              <a:buFont typeface="Wingdings" panose="05000000000000000000" pitchFamily="2" charset="2"/>
              <a:buNone/>
              <a:defRPr sz="2400">
                <a:solidFill>
                  <a:schemeClr val="tx1"/>
                </a:solidFill>
              </a:defRPr>
            </a:lvl1pPr>
          </a:lstStyle>
          <a:p>
            <a:r>
              <a:rPr lang="de-DE" noProof="1"/>
              <a:t>Formatvorlage des Untertitelmasters durch Klicken bearbeiten</a:t>
            </a:r>
            <a:endParaRPr lang="de-D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lstStyle>
            <a:lvl1pPr algn="l">
              <a:defRPr sz="4000" b="1" cap="all"/>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a:t>单击此处编辑母版文本样式</a:t>
            </a:r>
            <a:endParaRPr lang="zh-CN" altLang="en-US"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295275" y="1489075"/>
            <a:ext cx="4186238"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33913" y="1489075"/>
            <a:ext cx="4186237" cy="4313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1792288" y="612775"/>
            <a:ext cx="5486400" cy="4114800"/>
          </a:xfrm>
        </p:spPr>
        <p:txBody>
          <a:bodyPr vert="horz" wrap="square" lIns="0" tIns="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0"/>
              </a:spcBef>
              <a:spcAft>
                <a:spcPct val="40000"/>
              </a:spcAft>
              <a:buClrTx/>
              <a:buSzTx/>
              <a:buFont typeface="Wingdings" panose="05000000000000000000" pitchFamily="2" charset="2"/>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endParaRPr lang="zh-CN" altLang="en-US"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9725" y="115888"/>
            <a:ext cx="2130425" cy="568642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295275" y="115888"/>
            <a:ext cx="6242050" cy="568642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7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9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0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3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4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5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7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8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9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0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5" Type="http://schemas.openxmlformats.org/officeDocument/2006/relationships/theme" Target="../theme/theme1.xml"/><Relationship Id="rId54" Type="http://schemas.openxmlformats.org/officeDocument/2006/relationships/image" Target="../media/image3.jpeg"/><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3"/>
          <p:cNvSpPr>
            <a:spLocks noGrp="1"/>
          </p:cNvSpPr>
          <p:nvPr>
            <p:ph type="body"/>
          </p:nvPr>
        </p:nvSpPr>
        <p:spPr>
          <a:xfrm>
            <a:off x="295275" y="1489075"/>
            <a:ext cx="8524875" cy="4313238"/>
          </a:xfrm>
          <a:prstGeom prst="rect">
            <a:avLst/>
          </a:prstGeom>
          <a:noFill/>
          <a:ln w="9525">
            <a:noFill/>
          </a:ln>
        </p:spPr>
        <p:txBody>
          <a:bodyPr lIns="0" tIns="0" rIns="0" bIns="0"/>
          <a:p>
            <a:pPr lvl="0"/>
            <a:r>
              <a:rPr lang="de-DE" altLang="zh-CN" dirty="0"/>
              <a:t>Textmasterformate durch Klicken bearbeiten</a:t>
            </a:r>
            <a:endParaRPr lang="de-DE" altLang="zh-CN" dirty="0"/>
          </a:p>
          <a:p>
            <a:pPr lvl="1"/>
            <a:r>
              <a:rPr lang="de-DE" altLang="zh-CN" dirty="0"/>
              <a:t>Zweite Ebene</a:t>
            </a:r>
            <a:endParaRPr lang="de-DE" altLang="zh-CN" dirty="0"/>
          </a:p>
          <a:p>
            <a:pPr lvl="2"/>
            <a:r>
              <a:rPr lang="de-DE" altLang="zh-CN" dirty="0"/>
              <a:t>Dritte Ebene</a:t>
            </a:r>
            <a:endParaRPr lang="de-DE" altLang="zh-CN" dirty="0"/>
          </a:p>
          <a:p>
            <a:pPr lvl="3"/>
            <a:r>
              <a:rPr lang="de-DE" altLang="zh-CN" dirty="0"/>
              <a:t>Vierte Ebene</a:t>
            </a:r>
            <a:endParaRPr lang="de-DE" altLang="zh-CN" dirty="0"/>
          </a:p>
          <a:p>
            <a:pPr lvl="4"/>
            <a:r>
              <a:rPr lang="de-DE" altLang="zh-CN" dirty="0"/>
              <a:t>Fünfte Ebene</a:t>
            </a:r>
            <a:endParaRPr lang="de-DE" altLang="zh-CN" dirty="0"/>
          </a:p>
        </p:txBody>
      </p:sp>
      <p:sp>
        <p:nvSpPr>
          <p:cNvPr id="1027" name="Rectangle 7"/>
          <p:cNvSpPr>
            <a:spLocks noGrp="1"/>
          </p:cNvSpPr>
          <p:nvPr>
            <p:ph type="title" idx="9"/>
          </p:nvPr>
        </p:nvSpPr>
        <p:spPr>
          <a:xfrm>
            <a:off x="300038" y="115888"/>
            <a:ext cx="8520112" cy="555625"/>
          </a:xfrm>
          <a:prstGeom prst="rect">
            <a:avLst/>
          </a:prstGeom>
          <a:noFill/>
          <a:ln w="9525">
            <a:noFill/>
          </a:ln>
        </p:spPr>
        <p:txBody>
          <a:bodyPr lIns="0" rIns="0"/>
          <a:p>
            <a:pPr lvl="0"/>
            <a:r>
              <a:rPr lang="de-DE" altLang="zh-CN" dirty="0"/>
              <a:t>Klicken Sie, um das Titelformat zu bearbeiten</a:t>
            </a:r>
            <a:endParaRPr lang="de-DE" altLang="zh-CN" dirty="0"/>
          </a:p>
        </p:txBody>
      </p:sp>
      <p:cxnSp>
        <p:nvCxnSpPr>
          <p:cNvPr id="1028" name="直接连接符 15"/>
          <p:cNvCxnSpPr/>
          <p:nvPr userDrawn="1"/>
        </p:nvCxnSpPr>
        <p:spPr>
          <a:xfrm>
            <a:off x="276225" y="6467475"/>
            <a:ext cx="8524875" cy="0"/>
          </a:xfrm>
          <a:prstGeom prst="line">
            <a:avLst/>
          </a:prstGeom>
          <a:ln w="9525" cap="flat" cmpd="sng">
            <a:solidFill>
              <a:schemeClr val="tx1"/>
            </a:solidFill>
            <a:prstDash val="solid"/>
            <a:headEnd type="none" w="med" len="med"/>
            <a:tailEnd type="none" w="med" len="med"/>
          </a:ln>
        </p:spPr>
      </p:cxnSp>
      <p:sp>
        <p:nvSpPr>
          <p:cNvPr id="10" name="矩形 9"/>
          <p:cNvSpPr/>
          <p:nvPr/>
        </p:nvSpPr>
        <p:spPr bwMode="auto">
          <a:xfrm>
            <a:off x="0" y="12700"/>
            <a:ext cx="9144000" cy="673100"/>
          </a:xfrm>
          <a:prstGeom prst="rect">
            <a:avLst/>
          </a:prstGeom>
          <a:solidFill>
            <a:srgbClr val="6EACFE"/>
          </a:solidFill>
          <a:ln w="9525" cap="flat" cmpd="sng" algn="ctr">
            <a:noFill/>
            <a:prstDash val="solid"/>
            <a:round/>
            <a:headEnd type="none" w="med" len="med"/>
            <a:tailEnd type="none" w="med" len="med"/>
          </a:ln>
          <a:effectLst/>
          <a:scene3d>
            <a:camera prst="orthographicFront"/>
            <a:lightRig rig="threePt" dir="t"/>
          </a:scene3d>
          <a:sp3d>
            <a:bevelT w="114300" prst="hardEdge"/>
          </a:sp3d>
        </p:spPr>
        <p:txBody>
          <a:bodyPr wrap="none" lIns="90000" tIns="46800" rIns="90000" bIns="46800" anchor="ctr"/>
          <a:p>
            <a:pPr lvl="0" eaLnBrk="1" hangingPunct="1">
              <a:buNone/>
            </a:pPr>
            <a:endParaRPr lang="en-US" altLang="en-US" dirty="0">
              <a:latin typeface="Arial" panose="020B0604020202020204" pitchFamily="34" charset="0"/>
            </a:endParaRPr>
          </a:p>
        </p:txBody>
      </p:sp>
      <p:pic>
        <p:nvPicPr>
          <p:cNvPr id="1032" name="图片 2"/>
          <p:cNvPicPr>
            <a:picLocks noChangeAspect="1"/>
          </p:cNvPicPr>
          <p:nvPr userDrawn="1"/>
        </p:nvPicPr>
        <p:blipFill>
          <a:blip r:embed="rId54"/>
          <a:srcRect l="63483" t="46619" r="12679" b="22453"/>
          <a:stretch>
            <a:fillRect/>
          </a:stretch>
        </p:blipFill>
        <p:spPr>
          <a:xfrm>
            <a:off x="234950" y="6475413"/>
            <a:ext cx="430213" cy="398462"/>
          </a:xfrm>
          <a:prstGeom prst="rect">
            <a:avLst/>
          </a:prstGeom>
          <a:noFill/>
          <a:ln w="9525">
            <a:noFill/>
          </a:ln>
        </p:spPr>
      </p:pic>
      <p:sp>
        <p:nvSpPr>
          <p:cNvPr id="2" name="文本框 1"/>
          <p:cNvSpPr txBox="1"/>
          <p:nvPr/>
        </p:nvSpPr>
        <p:spPr>
          <a:xfrm>
            <a:off x="665163" y="6481763"/>
            <a:ext cx="2012950" cy="400050"/>
          </a:xfrm>
          <a:prstGeom prst="rect">
            <a:avLst/>
          </a:prstGeom>
          <a:solidFill>
            <a:schemeClr val="bg2">
              <a:lumMod val="20000"/>
              <a:lumOff val="80000"/>
            </a:schemeClr>
          </a:solid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机器人技术基础</a:t>
            </a:r>
            <a:endParaRPr kumimoji="0" lang="zh-CN" altLang="en-US"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Lst>
  <p:hf sldNum="0" hdr="0" ftr="0" dt="0"/>
  <p:txStyles>
    <p:titleStyle>
      <a:lvl1pPr algn="l" rtl="0" eaLnBrk="0" fontAlgn="base" hangingPunct="0">
        <a:lnSpc>
          <a:spcPct val="90000"/>
        </a:lnSpc>
        <a:spcBef>
          <a:spcPct val="0"/>
        </a:spcBef>
        <a:spcAft>
          <a:spcPct val="0"/>
        </a:spcAft>
        <a:defRPr sz="2600" b="1">
          <a:solidFill>
            <a:schemeClr val="bg1"/>
          </a:solidFill>
          <a:latin typeface="+mj-lt"/>
          <a:ea typeface="+mj-ea"/>
          <a:cs typeface="+mj-cs"/>
        </a:defRPr>
      </a:lvl1pPr>
      <a:lvl2pPr algn="l" rtl="0" eaLnBrk="0" fontAlgn="base" hangingPunct="0">
        <a:lnSpc>
          <a:spcPct val="90000"/>
        </a:lnSpc>
        <a:spcBef>
          <a:spcPct val="0"/>
        </a:spcBef>
        <a:spcAft>
          <a:spcPct val="0"/>
        </a:spcAft>
        <a:defRPr sz="2600" b="1">
          <a:solidFill>
            <a:schemeClr val="bg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2600" b="1">
          <a:solidFill>
            <a:schemeClr val="bg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2600" b="1">
          <a:solidFill>
            <a:schemeClr val="bg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2600" b="1">
          <a:solidFill>
            <a:schemeClr val="bg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600" b="1">
          <a:solidFill>
            <a:schemeClr val="bg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600" b="1">
          <a:solidFill>
            <a:schemeClr val="bg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600" b="1">
          <a:solidFill>
            <a:schemeClr val="bg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600" b="1">
          <a:solidFill>
            <a:schemeClr val="bg1"/>
          </a:solidFill>
          <a:latin typeface="Arial" panose="020B0604020202020204" pitchFamily="34" charset="0"/>
          <a:cs typeface="Arial" panose="020B0604020202020204" pitchFamily="34" charset="0"/>
        </a:defRPr>
      </a:lvl9pPr>
    </p:titleStyle>
    <p:bodyStyle>
      <a:lvl1pPr marL="180975" indent="-180975" algn="l" rtl="0" eaLnBrk="0" fontAlgn="base" hangingPunct="0">
        <a:spcBef>
          <a:spcPct val="0"/>
        </a:spcBef>
        <a:spcAft>
          <a:spcPct val="40000"/>
        </a:spcAft>
        <a:buFont typeface="Wingdings" panose="05000000000000000000" pitchFamily="2" charset="2"/>
        <a:buChar char="§"/>
        <a:defRPr sz="2000">
          <a:solidFill>
            <a:schemeClr val="tx1"/>
          </a:solidFill>
          <a:latin typeface="+mn-lt"/>
          <a:ea typeface="+mn-ea"/>
          <a:cs typeface="+mn-cs"/>
        </a:defRPr>
      </a:lvl1pPr>
      <a:lvl2pPr marL="444500" indent="-262255" algn="l" rtl="0" eaLnBrk="0" fontAlgn="base" hangingPunct="0">
        <a:spcBef>
          <a:spcPct val="0"/>
        </a:spcBef>
        <a:spcAft>
          <a:spcPct val="40000"/>
        </a:spcAft>
        <a:buChar char="–"/>
        <a:defRPr>
          <a:solidFill>
            <a:schemeClr val="tx1"/>
          </a:solidFill>
          <a:latin typeface="+mn-lt"/>
          <a:cs typeface="+mn-cs"/>
        </a:defRPr>
      </a:lvl2pPr>
      <a:lvl3pPr marL="720725" indent="-274955" algn="l" rtl="0" eaLnBrk="0" fontAlgn="base" hangingPunct="0">
        <a:spcBef>
          <a:spcPct val="0"/>
        </a:spcBef>
        <a:spcAft>
          <a:spcPct val="40000"/>
        </a:spcAft>
        <a:buChar char="•"/>
        <a:defRPr>
          <a:solidFill>
            <a:schemeClr val="tx1"/>
          </a:solidFill>
          <a:latin typeface="+mn-lt"/>
          <a:cs typeface="+mn-cs"/>
        </a:defRPr>
      </a:lvl3pPr>
      <a:lvl4pPr marL="987425" indent="-265430" algn="l" rtl="0" eaLnBrk="0" fontAlgn="base" hangingPunct="0">
        <a:spcBef>
          <a:spcPct val="0"/>
        </a:spcBef>
        <a:spcAft>
          <a:spcPct val="40000"/>
        </a:spcAft>
        <a:buChar char="–"/>
        <a:defRPr>
          <a:solidFill>
            <a:schemeClr val="tx1"/>
          </a:solidFill>
          <a:latin typeface="+mn-lt"/>
          <a:cs typeface="+mn-cs"/>
        </a:defRPr>
      </a:lvl4pPr>
      <a:lvl5pPr marL="1254125" indent="-265430" algn="l" rtl="0" eaLnBrk="0" fontAlgn="base" hangingPunct="0">
        <a:spcBef>
          <a:spcPct val="0"/>
        </a:spcBef>
        <a:spcAft>
          <a:spcPct val="40000"/>
        </a:spcAft>
        <a:buChar char="»"/>
        <a:defRPr>
          <a:solidFill>
            <a:schemeClr val="tx1"/>
          </a:solidFill>
          <a:latin typeface="+mn-lt"/>
          <a:cs typeface="+mn-cs"/>
        </a:defRPr>
      </a:lvl5pPr>
      <a:lvl6pPr marL="1711325" indent="-265430" algn="l" rtl="0" fontAlgn="base">
        <a:spcBef>
          <a:spcPct val="0"/>
        </a:spcBef>
        <a:spcAft>
          <a:spcPct val="40000"/>
        </a:spcAft>
        <a:buChar char="»"/>
        <a:defRPr>
          <a:solidFill>
            <a:schemeClr val="tx1"/>
          </a:solidFill>
          <a:latin typeface="+mn-lt"/>
          <a:cs typeface="+mn-cs"/>
        </a:defRPr>
      </a:lvl6pPr>
      <a:lvl7pPr marL="2168525" indent="-265430" algn="l" rtl="0" fontAlgn="base">
        <a:spcBef>
          <a:spcPct val="0"/>
        </a:spcBef>
        <a:spcAft>
          <a:spcPct val="40000"/>
        </a:spcAft>
        <a:buChar char="»"/>
        <a:defRPr>
          <a:solidFill>
            <a:schemeClr val="tx1"/>
          </a:solidFill>
          <a:latin typeface="+mn-lt"/>
          <a:cs typeface="+mn-cs"/>
        </a:defRPr>
      </a:lvl7pPr>
      <a:lvl8pPr marL="2625725" indent="-265430" algn="l" rtl="0" fontAlgn="base">
        <a:spcBef>
          <a:spcPct val="0"/>
        </a:spcBef>
        <a:spcAft>
          <a:spcPct val="40000"/>
        </a:spcAft>
        <a:buChar char="»"/>
        <a:defRPr>
          <a:solidFill>
            <a:schemeClr val="tx1"/>
          </a:solidFill>
          <a:latin typeface="+mn-lt"/>
          <a:cs typeface="+mn-cs"/>
        </a:defRPr>
      </a:lvl8pPr>
      <a:lvl9pPr marL="3082925" indent="-265430" algn="l" rtl="0" fontAlgn="base">
        <a:spcBef>
          <a:spcPct val="0"/>
        </a:spcBef>
        <a:spcAft>
          <a:spcPct val="40000"/>
        </a:spcAft>
        <a:buChar char="»"/>
        <a:defRPr>
          <a:solidFill>
            <a:schemeClr val="tx1"/>
          </a:solidFill>
          <a:latin typeface="+mn-lt"/>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GIF"/><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2.xml"/><Relationship Id="rId4" Type="http://schemas.openxmlformats.org/officeDocument/2006/relationships/image" Target="../media/image12.emf"/><Relationship Id="rId3" Type="http://schemas.openxmlformats.org/officeDocument/2006/relationships/oleObject" Target="../embeddings/oleObject2.bin"/><Relationship Id="rId2" Type="http://schemas.openxmlformats.org/officeDocument/2006/relationships/image" Target="../media/image11.emf"/><Relationship Id="rId1"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image" Target="../media/image17.wmf"/><Relationship Id="rId3" Type="http://schemas.openxmlformats.org/officeDocument/2006/relationships/oleObject" Target="../embeddings/oleObject4.bin"/><Relationship Id="rId2" Type="http://schemas.openxmlformats.org/officeDocument/2006/relationships/image" Target="../media/image16.emf"/><Relationship Id="rId1"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8" Type="http://schemas.openxmlformats.org/officeDocument/2006/relationships/vmlDrawing" Target="../drawings/vmlDrawing3.vml"/><Relationship Id="rId7"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oleObject" Target="../embeddings/oleObject7.bin"/><Relationship Id="rId4" Type="http://schemas.openxmlformats.org/officeDocument/2006/relationships/image" Target="../media/image18.wmf"/><Relationship Id="rId3" Type="http://schemas.openxmlformats.org/officeDocument/2006/relationships/oleObject" Target="../embeddings/oleObject6.bin"/><Relationship Id="rId2" Type="http://schemas.openxmlformats.org/officeDocument/2006/relationships/image" Target="../media/image16.emf"/><Relationship Id="rId1"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8" Type="http://schemas.openxmlformats.org/officeDocument/2006/relationships/vmlDrawing" Target="../drawings/vmlDrawing4.vml"/><Relationship Id="rId7" Type="http://schemas.openxmlformats.org/officeDocument/2006/relationships/slideLayout" Target="../slideLayouts/slideLayout2.xml"/><Relationship Id="rId6" Type="http://schemas.openxmlformats.org/officeDocument/2006/relationships/image" Target="../media/image21.wmf"/><Relationship Id="rId5" Type="http://schemas.openxmlformats.org/officeDocument/2006/relationships/oleObject" Target="../embeddings/oleObject10.bin"/><Relationship Id="rId4" Type="http://schemas.openxmlformats.org/officeDocument/2006/relationships/image" Target="../media/image20.wmf"/><Relationship Id="rId3" Type="http://schemas.openxmlformats.org/officeDocument/2006/relationships/oleObject" Target="../embeddings/oleObject9.bin"/><Relationship Id="rId2" Type="http://schemas.openxmlformats.org/officeDocument/2006/relationships/image" Target="../media/image16.emf"/><Relationship Id="rId1" Type="http://schemas.openxmlformats.org/officeDocument/2006/relationships/oleObject" Target="../embeddings/oleObject8.bin"/></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4.wmf"/><Relationship Id="rId7" Type="http://schemas.openxmlformats.org/officeDocument/2006/relationships/oleObject" Target="../embeddings/oleObject14.bin"/><Relationship Id="rId6" Type="http://schemas.openxmlformats.org/officeDocument/2006/relationships/image" Target="../media/image23.wmf"/><Relationship Id="rId5" Type="http://schemas.openxmlformats.org/officeDocument/2006/relationships/oleObject" Target="../embeddings/oleObject13.bin"/><Relationship Id="rId4" Type="http://schemas.openxmlformats.org/officeDocument/2006/relationships/image" Target="../media/image22.wmf"/><Relationship Id="rId3" Type="http://schemas.openxmlformats.org/officeDocument/2006/relationships/oleObject" Target="../embeddings/oleObject12.bin"/><Relationship Id="rId2" Type="http://schemas.openxmlformats.org/officeDocument/2006/relationships/image" Target="../media/image16.emf"/><Relationship Id="rId10" Type="http://schemas.openxmlformats.org/officeDocument/2006/relationships/vmlDrawing" Target="../drawings/vmlDrawing5.vml"/><Relationship Id="rId1"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6" Type="http://schemas.openxmlformats.org/officeDocument/2006/relationships/vmlDrawing" Target="../drawings/vmlDrawing6.vml"/><Relationship Id="rId5" Type="http://schemas.openxmlformats.org/officeDocument/2006/relationships/slideLayout" Target="../slideLayouts/slideLayout2.xml"/><Relationship Id="rId4" Type="http://schemas.openxmlformats.org/officeDocument/2006/relationships/image" Target="../media/image25.wmf"/><Relationship Id="rId3" Type="http://schemas.openxmlformats.org/officeDocument/2006/relationships/oleObject" Target="../embeddings/oleObject16.bin"/><Relationship Id="rId2" Type="http://schemas.openxmlformats.org/officeDocument/2006/relationships/image" Target="../media/image16.emf"/><Relationship Id="rId1" Type="http://schemas.openxmlformats.org/officeDocument/2006/relationships/oleObject" Target="../embeddings/oleObject15.bin"/></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2.xml"/><Relationship Id="rId2" Type="http://schemas.openxmlformats.org/officeDocument/2006/relationships/image" Target="../media/image16.emf"/><Relationship Id="rId1" Type="http://schemas.openxmlformats.org/officeDocument/2006/relationships/oleObject" Target="../embeddings/oleObject17.bin"/></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18.xml.rels><?xml version="1.0" encoding="UTF-8" standalone="yes"?>
<Relationships xmlns="http://schemas.openxmlformats.org/package/2006/relationships"><Relationship Id="rId8" Type="http://schemas.openxmlformats.org/officeDocument/2006/relationships/vmlDrawing" Target="../drawings/vmlDrawing8.vml"/><Relationship Id="rId7"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oleObject" Target="../embeddings/oleObject20.bin"/><Relationship Id="rId4" Type="http://schemas.openxmlformats.org/officeDocument/2006/relationships/image" Target="../media/image30.emf"/><Relationship Id="rId3" Type="http://schemas.openxmlformats.org/officeDocument/2006/relationships/oleObject" Target="../embeddings/oleObject19.bin"/><Relationship Id="rId2" Type="http://schemas.openxmlformats.org/officeDocument/2006/relationships/image" Target="../media/image29.emf"/><Relationship Id="rId1" Type="http://schemas.openxmlformats.org/officeDocument/2006/relationships/oleObject" Target="../embeddings/oleObject18.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32.jpeg"/></Relationships>
</file>

<file path=ppt/slides/_rels/slide20.xml.rels><?xml version="1.0" encoding="UTF-8" standalone="yes"?>
<Relationships xmlns="http://schemas.openxmlformats.org/package/2006/relationships"><Relationship Id="rId8" Type="http://schemas.openxmlformats.org/officeDocument/2006/relationships/vmlDrawing" Target="../drawings/vmlDrawing9.vml"/><Relationship Id="rId7" Type="http://schemas.openxmlformats.org/officeDocument/2006/relationships/slideLayout" Target="../slideLayouts/slideLayout2.xml"/><Relationship Id="rId6" Type="http://schemas.openxmlformats.org/officeDocument/2006/relationships/image" Target="../media/image35.emf"/><Relationship Id="rId5" Type="http://schemas.openxmlformats.org/officeDocument/2006/relationships/oleObject" Target="../embeddings/oleObject23.bin"/><Relationship Id="rId4" Type="http://schemas.openxmlformats.org/officeDocument/2006/relationships/image" Target="../media/image34.emf"/><Relationship Id="rId3" Type="http://schemas.openxmlformats.org/officeDocument/2006/relationships/oleObject" Target="../embeddings/oleObject22.bin"/><Relationship Id="rId2" Type="http://schemas.openxmlformats.org/officeDocument/2006/relationships/image" Target="../media/image33.emf"/><Relationship Id="rId1" Type="http://schemas.openxmlformats.org/officeDocument/2006/relationships/oleObject" Target="../embeddings/oleObject21.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9.jpeg"/><Relationship Id="rId1" Type="http://schemas.openxmlformats.org/officeDocument/2006/relationships/image" Target="../media/image38.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24.xml.rels><?xml version="1.0" encoding="UTF-8" standalone="yes"?>
<Relationships xmlns="http://schemas.openxmlformats.org/package/2006/relationships"><Relationship Id="rId4" Type="http://schemas.openxmlformats.org/officeDocument/2006/relationships/vmlDrawing" Target="../drawings/vmlDrawing10.vml"/><Relationship Id="rId3" Type="http://schemas.openxmlformats.org/officeDocument/2006/relationships/slideLayout" Target="../slideLayouts/slideLayout2.xml"/><Relationship Id="rId2" Type="http://schemas.openxmlformats.org/officeDocument/2006/relationships/image" Target="../media/image43.emf"/><Relationship Id="rId1" Type="http://schemas.openxmlformats.org/officeDocument/2006/relationships/oleObject" Target="../embeddings/oleObject24.bin"/></Relationships>
</file>

<file path=ppt/slides/_rels/slide25.xml.rels><?xml version="1.0" encoding="UTF-8" standalone="yes"?>
<Relationships xmlns="http://schemas.openxmlformats.org/package/2006/relationships"><Relationship Id="rId6" Type="http://schemas.openxmlformats.org/officeDocument/2006/relationships/vmlDrawing" Target="../drawings/vmlDrawing11.vml"/><Relationship Id="rId5" Type="http://schemas.openxmlformats.org/officeDocument/2006/relationships/slideLayout" Target="../slideLayouts/slideLayout2.xml"/><Relationship Id="rId4" Type="http://schemas.openxmlformats.org/officeDocument/2006/relationships/image" Target="../media/image45.emf"/><Relationship Id="rId3" Type="http://schemas.openxmlformats.org/officeDocument/2006/relationships/oleObject" Target="../embeddings/oleObject26.bin"/><Relationship Id="rId2" Type="http://schemas.openxmlformats.org/officeDocument/2006/relationships/image" Target="../media/image44.emf"/><Relationship Id="rId1" Type="http://schemas.openxmlformats.org/officeDocument/2006/relationships/oleObject" Target="../embeddings/oleObject25.bin"/></Relationships>
</file>

<file path=ppt/slides/_rels/slide26.xml.rels><?xml version="1.0" encoding="UTF-8" standalone="yes"?>
<Relationships xmlns="http://schemas.openxmlformats.org/package/2006/relationships"><Relationship Id="rId6" Type="http://schemas.openxmlformats.org/officeDocument/2006/relationships/vmlDrawing" Target="../drawings/vmlDrawing12.vml"/><Relationship Id="rId5" Type="http://schemas.openxmlformats.org/officeDocument/2006/relationships/slideLayout" Target="../slideLayouts/slideLayout2.xml"/><Relationship Id="rId4" Type="http://schemas.openxmlformats.org/officeDocument/2006/relationships/image" Target="../media/image47.emf"/><Relationship Id="rId3" Type="http://schemas.openxmlformats.org/officeDocument/2006/relationships/oleObject" Target="../embeddings/oleObject28.bin"/><Relationship Id="rId2" Type="http://schemas.openxmlformats.org/officeDocument/2006/relationships/image" Target="../media/image46.emf"/><Relationship Id="rId1" Type="http://schemas.openxmlformats.org/officeDocument/2006/relationships/oleObject" Target="../embeddings/oleObject27.bin"/></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9.png"/><Relationship Id="rId1"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6" Type="http://schemas.openxmlformats.org/officeDocument/2006/relationships/vmlDrawing" Target="../drawings/vmlDrawing13.vml"/><Relationship Id="rId5" Type="http://schemas.openxmlformats.org/officeDocument/2006/relationships/slideLayout" Target="../slideLayouts/slideLayout2.xml"/><Relationship Id="rId4" Type="http://schemas.openxmlformats.org/officeDocument/2006/relationships/image" Target="../media/image51.emf"/><Relationship Id="rId3" Type="http://schemas.openxmlformats.org/officeDocument/2006/relationships/oleObject" Target="../embeddings/oleObject30.bin"/><Relationship Id="rId2" Type="http://schemas.openxmlformats.org/officeDocument/2006/relationships/image" Target="../media/image50.emf"/><Relationship Id="rId1" Type="http://schemas.openxmlformats.org/officeDocument/2006/relationships/oleObject" Target="../embeddings/oleObject29.bin"/></Relationships>
</file>

<file path=ppt/slides/_rels/slide30.xml.rels><?xml version="1.0" encoding="UTF-8" standalone="yes"?>
<Relationships xmlns="http://schemas.openxmlformats.org/package/2006/relationships"><Relationship Id="rId5" Type="http://schemas.openxmlformats.org/officeDocument/2006/relationships/vmlDrawing" Target="../drawings/vmlDrawing14.vml"/><Relationship Id="rId4" Type="http://schemas.openxmlformats.org/officeDocument/2006/relationships/slideLayout" Target="../slideLayouts/slideLayout2.xml"/><Relationship Id="rId3" Type="http://schemas.openxmlformats.org/officeDocument/2006/relationships/image" Target="../media/image53.wmf"/><Relationship Id="rId2" Type="http://schemas.openxmlformats.org/officeDocument/2006/relationships/oleObject" Target="../embeddings/oleObject31.bin"/><Relationship Id="rId1" Type="http://schemas.openxmlformats.org/officeDocument/2006/relationships/image" Target="../media/image52.jpeg"/></Relationships>
</file>

<file path=ppt/slides/_rels/slide31.xml.rels><?xml version="1.0" encoding="UTF-8" standalone="yes"?>
<Relationships xmlns="http://schemas.openxmlformats.org/package/2006/relationships"><Relationship Id="rId5" Type="http://schemas.openxmlformats.org/officeDocument/2006/relationships/vmlDrawing" Target="../drawings/vmlDrawing15.vml"/><Relationship Id="rId4" Type="http://schemas.openxmlformats.org/officeDocument/2006/relationships/slideLayout" Target="../slideLayouts/slideLayout2.xml"/><Relationship Id="rId3" Type="http://schemas.openxmlformats.org/officeDocument/2006/relationships/image" Target="../media/image55.jpeg"/><Relationship Id="rId2" Type="http://schemas.openxmlformats.org/officeDocument/2006/relationships/image" Target="../media/image54.wmf"/><Relationship Id="rId1" Type="http://schemas.openxmlformats.org/officeDocument/2006/relationships/oleObject" Target="../embeddings/oleObject32.bin"/></Relationships>
</file>

<file path=ppt/slides/_rels/slide32.xml.rels><?xml version="1.0" encoding="UTF-8" standalone="yes"?>
<Relationships xmlns="http://schemas.openxmlformats.org/package/2006/relationships"><Relationship Id="rId5" Type="http://schemas.openxmlformats.org/officeDocument/2006/relationships/vmlDrawing" Target="../drawings/vmlDrawing16.vml"/><Relationship Id="rId4" Type="http://schemas.openxmlformats.org/officeDocument/2006/relationships/slideLayout" Target="../slideLayouts/slideLayout2.xml"/><Relationship Id="rId3" Type="http://schemas.openxmlformats.org/officeDocument/2006/relationships/image" Target="../media/image57.jpeg"/><Relationship Id="rId2" Type="http://schemas.openxmlformats.org/officeDocument/2006/relationships/image" Target="../media/image56.wmf"/><Relationship Id="rId1" Type="http://schemas.openxmlformats.org/officeDocument/2006/relationships/oleObject" Target="../embeddings/oleObject33.bin"/></Relationships>
</file>

<file path=ppt/slides/_rels/slide33.xml.rels><?xml version="1.0" encoding="UTF-8" standalone="yes"?>
<Relationships xmlns="http://schemas.openxmlformats.org/package/2006/relationships"><Relationship Id="rId5" Type="http://schemas.openxmlformats.org/officeDocument/2006/relationships/vmlDrawing" Target="../drawings/vmlDrawing17.vml"/><Relationship Id="rId4" Type="http://schemas.openxmlformats.org/officeDocument/2006/relationships/slideLayout" Target="../slideLayouts/slideLayout2.xml"/><Relationship Id="rId3" Type="http://schemas.openxmlformats.org/officeDocument/2006/relationships/image" Target="../media/image59.wmf"/><Relationship Id="rId2" Type="http://schemas.openxmlformats.org/officeDocument/2006/relationships/oleObject" Target="../embeddings/oleObject34.bin"/><Relationship Id="rId1" Type="http://schemas.openxmlformats.org/officeDocument/2006/relationships/image" Target="../media/image58.jpeg"/></Relationships>
</file>

<file path=ppt/slides/_rels/slide34.xml.rels><?xml version="1.0" encoding="UTF-8" standalone="yes"?>
<Relationships xmlns="http://schemas.openxmlformats.org/package/2006/relationships"><Relationship Id="rId5" Type="http://schemas.openxmlformats.org/officeDocument/2006/relationships/vmlDrawing" Target="../drawings/vmlDrawing18.vml"/><Relationship Id="rId4" Type="http://schemas.openxmlformats.org/officeDocument/2006/relationships/slideLayout" Target="../slideLayouts/slideLayout2.xml"/><Relationship Id="rId3" Type="http://schemas.openxmlformats.org/officeDocument/2006/relationships/image" Target="../media/image61.wmf"/><Relationship Id="rId2" Type="http://schemas.openxmlformats.org/officeDocument/2006/relationships/oleObject" Target="../embeddings/oleObject35.bin"/><Relationship Id="rId1" Type="http://schemas.openxmlformats.org/officeDocument/2006/relationships/image" Target="../media/image60.jpeg"/></Relationships>
</file>

<file path=ppt/slides/_rels/slide35.xml.rels><?xml version="1.0" encoding="UTF-8" standalone="yes"?>
<Relationships xmlns="http://schemas.openxmlformats.org/package/2006/relationships"><Relationship Id="rId5" Type="http://schemas.openxmlformats.org/officeDocument/2006/relationships/vmlDrawing" Target="../drawings/vmlDrawing19.vml"/><Relationship Id="rId4" Type="http://schemas.openxmlformats.org/officeDocument/2006/relationships/slideLayout" Target="../slideLayouts/slideLayout2.xml"/><Relationship Id="rId3" Type="http://schemas.openxmlformats.org/officeDocument/2006/relationships/image" Target="../media/image63.wmf"/><Relationship Id="rId2" Type="http://schemas.openxmlformats.org/officeDocument/2006/relationships/oleObject" Target="../embeddings/oleObject36.bin"/><Relationship Id="rId1" Type="http://schemas.openxmlformats.org/officeDocument/2006/relationships/image" Target="../media/image62.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5.jpeg"/><Relationship Id="rId1" Type="http://schemas.openxmlformats.org/officeDocument/2006/relationships/image" Target="../media/image64.jpe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image" Target="../media/image66.jpe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image" Target="../media/image6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https://image.baidu.com/search/detail?ct=503316480&amp;z=&amp;tn=baiduimagedetail&amp;ipn=d&amp;word=%E6%B6%B2%E5%8E%8B%E9%A9%B1%E5%8A%A8%E6%9C%BA%E5%99%A8%E4%BA%BA&amp;step_word=&amp;ie=utf-8&amp;in=&amp;cl=2&amp;lm=-1&amp;st=-1&amp;hd=&amp;latest=&amp;copyright=&amp;cs=938003450,449732502&amp;os=4065912810,245062160&amp;simid=3487898818,535919397&amp;pn=90&amp;rn=1&amp;di=59400&amp;ln=1821&amp;fr=&amp;fmq=1642822949581_R&amp;fm=result&amp;ic=&amp;s=undefined&amp;se=&amp;sme=&amp;tab=0&amp;width=&amp;height=&amp;face=undefined&amp;is=0,0&amp;istype=2&amp;ist=&amp;jit=&amp;bdtype=0&amp;spn=0&amp;pi=0&amp;gsm=3c&amp;objurl=https%3A%2F%2Fgimg2.baidu.com%2Fimage_search%2Fsrc%3Dhttp%253A%252F%252Fimg.jdzj.com%252FUserDocument%252F2013c%252Fjiqirenchai%252FPicture%252F20140212165734.jpg%26refer%3Dhttp%253A%252F%252Fimg.jdzj.com%26app%3D2002%26size%3Df9999%2C10000%26q%3Da80%26n%3D0%26g%3D0n%26fmt%3Djpeg%3Fsec%3D1645415075%26t%3Dad21c326627aaa9a8d6b13ffcdbde75e&amp;rpstart=0&amp;rpnum=0&amp;adpicid=0&amp;nojc=undefined&amp;dyTabStr=MCw0LDMsNSw2LDEsMiw4LDcsOQ%3D%3D" TargetMode="External"/><Relationship Id="rId3" Type="http://schemas.openxmlformats.org/officeDocument/2006/relationships/image" Target="../media/image73.jpeg"/><Relationship Id="rId2" Type="http://schemas.openxmlformats.org/officeDocument/2006/relationships/hyperlink" Target="https://image.baidu.com/search/detail?ct=503316480&amp;z=&amp;tn=baiduimagedetail&amp;ipn=d&amp;word=%E6%B6%B2%E5%8E%8B%E9%A9%B1%E5%8A%A8%E6%9C%BA%E5%99%A8%E4%BA%BA&amp;step_word=&amp;ie=utf-8&amp;in=&amp;cl=2&amp;lm=-1&amp;st=-1&amp;hd=&amp;latest=&amp;copyright=&amp;cs=3533203100,1052939517&amp;os=2558795756,3223273412&amp;simid=3428521396,169380081&amp;pn=11&amp;rn=1&amp;di=115610&amp;ln=1821&amp;fr=&amp;fmq=1642822949581_R&amp;fm=result&amp;ic=&amp;s=undefined&amp;se=&amp;sme=&amp;tab=0&amp;width=&amp;height=&amp;face=undefined&amp;is=0,0&amp;istype=2&amp;ist=&amp;jit=&amp;bdtype=0&amp;spn=0&amp;pi=0&amp;gsm=0&amp;objurl=https%3A%2F%2Fgimg2.baidu.com%2Fimage_search%2Fsrc%3Dhttp%253A%252F%252Fbkimg.cdn.bcebos.com%252Fpic%252F0dd7912397dda1447eddd7bdb9b7d0a20df486ed%26refer%3Dhttp%253A%252F%252Fbkimg.cdn.bcebos.com%26app%3D2002%26size%3Df9999%2C10000%26q%3Da80%26n%3D0%26g%3D0n%26fmt%3Djpeg%3Fsec%3D1645414950%26t%3Dc6bc247aa05f6ae943d4afcf0470abfc&amp;rpstart=0&amp;rpnum=0&amp;adpicid=0&amp;nojc=undefined&amp;dyTabStr=MCw0LDMsNSw2LDEsMiw4LDcsOQ%3D%3D" TargetMode="External"/><Relationship Id="rId1" Type="http://schemas.openxmlformats.org/officeDocument/2006/relationships/image" Target="../media/image72.jpeg"/></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image" Target="../media/image74.jpeg"/></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image" Target="../media/image77.pn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3.jpeg"/><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image" Target="../media/image80.jpe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image" Target="../media/image84.jpeg"/></Relationships>
</file>

<file path=ppt/slides/_rels/slide46.xml.rels><?xml version="1.0" encoding="UTF-8" standalone="yes"?>
<Relationships xmlns="http://schemas.openxmlformats.org/package/2006/relationships"><Relationship Id="rId9" Type="http://schemas.openxmlformats.org/officeDocument/2006/relationships/oleObject" Target="../embeddings/oleObject41.bin"/><Relationship Id="rId8" Type="http://schemas.openxmlformats.org/officeDocument/2006/relationships/image" Target="../media/image90.wmf"/><Relationship Id="rId7" Type="http://schemas.openxmlformats.org/officeDocument/2006/relationships/oleObject" Target="../embeddings/oleObject40.bin"/><Relationship Id="rId6" Type="http://schemas.openxmlformats.org/officeDocument/2006/relationships/image" Target="../media/image89.wmf"/><Relationship Id="rId5" Type="http://schemas.openxmlformats.org/officeDocument/2006/relationships/oleObject" Target="../embeddings/oleObject39.bin"/><Relationship Id="rId4" Type="http://schemas.openxmlformats.org/officeDocument/2006/relationships/image" Target="../media/image88.wmf"/><Relationship Id="rId3" Type="http://schemas.openxmlformats.org/officeDocument/2006/relationships/oleObject" Target="../embeddings/oleObject38.bin"/><Relationship Id="rId2" Type="http://schemas.openxmlformats.org/officeDocument/2006/relationships/image" Target="../media/image87.emf"/><Relationship Id="rId14" Type="http://schemas.openxmlformats.org/officeDocument/2006/relationships/vmlDrawing" Target="../drawings/vmlDrawing20.vml"/><Relationship Id="rId13" Type="http://schemas.openxmlformats.org/officeDocument/2006/relationships/slideLayout" Target="../slideLayouts/slideLayout2.xml"/><Relationship Id="rId12" Type="http://schemas.openxmlformats.org/officeDocument/2006/relationships/image" Target="../media/image92.wmf"/><Relationship Id="rId11" Type="http://schemas.openxmlformats.org/officeDocument/2006/relationships/oleObject" Target="../embeddings/oleObject42.bin"/><Relationship Id="rId10" Type="http://schemas.openxmlformats.org/officeDocument/2006/relationships/image" Target="../media/image91.wmf"/><Relationship Id="rId1" Type="http://schemas.openxmlformats.org/officeDocument/2006/relationships/oleObject" Target="../embeddings/oleObject37.bin"/></Relationships>
</file>

<file path=ppt/slides/_rels/slide4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95.wmf"/><Relationship Id="rId7" Type="http://schemas.openxmlformats.org/officeDocument/2006/relationships/oleObject" Target="../embeddings/oleObject46.bin"/><Relationship Id="rId6" Type="http://schemas.openxmlformats.org/officeDocument/2006/relationships/image" Target="../media/image94.wmf"/><Relationship Id="rId5" Type="http://schemas.openxmlformats.org/officeDocument/2006/relationships/oleObject" Target="../embeddings/oleObject45.bin"/><Relationship Id="rId4" Type="http://schemas.openxmlformats.org/officeDocument/2006/relationships/image" Target="../media/image93.wmf"/><Relationship Id="rId3" Type="http://schemas.openxmlformats.org/officeDocument/2006/relationships/oleObject" Target="../embeddings/oleObject44.bin"/><Relationship Id="rId2" Type="http://schemas.openxmlformats.org/officeDocument/2006/relationships/image" Target="../media/image87.emf"/><Relationship Id="rId10" Type="http://schemas.openxmlformats.org/officeDocument/2006/relationships/vmlDrawing" Target="../drawings/vmlDrawing21.vml"/><Relationship Id="rId1" Type="http://schemas.openxmlformats.org/officeDocument/2006/relationships/oleObject" Target="../embeddings/oleObject43.bin"/></Relationships>
</file>

<file path=ppt/slides/_rels/slide48.xml.rels><?xml version="1.0" encoding="UTF-8" standalone="yes"?>
<Relationships xmlns="http://schemas.openxmlformats.org/package/2006/relationships"><Relationship Id="rId9" Type="http://schemas.openxmlformats.org/officeDocument/2006/relationships/vmlDrawing" Target="../drawings/vmlDrawing22.vml"/><Relationship Id="rId8" Type="http://schemas.openxmlformats.org/officeDocument/2006/relationships/slideLayout" Target="../slideLayouts/slideLayout2.xml"/><Relationship Id="rId7" Type="http://schemas.openxmlformats.org/officeDocument/2006/relationships/image" Target="../media/image98.png"/><Relationship Id="rId6" Type="http://schemas.openxmlformats.org/officeDocument/2006/relationships/image" Target="../media/image97.wmf"/><Relationship Id="rId5" Type="http://schemas.openxmlformats.org/officeDocument/2006/relationships/oleObject" Target="../embeddings/oleObject49.bin"/><Relationship Id="rId4" Type="http://schemas.openxmlformats.org/officeDocument/2006/relationships/image" Target="../media/image96.wmf"/><Relationship Id="rId3" Type="http://schemas.openxmlformats.org/officeDocument/2006/relationships/oleObject" Target="../embeddings/oleObject48.bin"/><Relationship Id="rId2" Type="http://schemas.openxmlformats.org/officeDocument/2006/relationships/image" Target="../media/image87.emf"/><Relationship Id="rId1" Type="http://schemas.openxmlformats.org/officeDocument/2006/relationships/oleObject" Target="../embeddings/oleObject47.bin"/></Relationships>
</file>

<file path=ppt/slides/_rels/slide49.xml.rels><?xml version="1.0" encoding="UTF-8" standalone="yes"?>
<Relationships xmlns="http://schemas.openxmlformats.org/package/2006/relationships"><Relationship Id="rId7" Type="http://schemas.openxmlformats.org/officeDocument/2006/relationships/vmlDrawing" Target="../drawings/vmlDrawing23.vml"/><Relationship Id="rId6" Type="http://schemas.openxmlformats.org/officeDocument/2006/relationships/slideLayout" Target="../slideLayouts/slideLayout2.xml"/><Relationship Id="rId5" Type="http://schemas.openxmlformats.org/officeDocument/2006/relationships/image" Target="../media/image101.emf"/><Relationship Id="rId4" Type="http://schemas.openxmlformats.org/officeDocument/2006/relationships/image" Target="../media/image100.emf"/><Relationship Id="rId3" Type="http://schemas.openxmlformats.org/officeDocument/2006/relationships/image" Target="../media/image99.emf"/><Relationship Id="rId2" Type="http://schemas.openxmlformats.org/officeDocument/2006/relationships/image" Target="../media/image87.emf"/><Relationship Id="rId1" Type="http://schemas.openxmlformats.org/officeDocument/2006/relationships/oleObject" Target="../embeddings/oleObject50.bin"/></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image" Target="../media/image102.jpeg"/></Relationships>
</file>

<file path=ppt/slides/_rels/slide5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8.jpeg"/><Relationship Id="rId3" Type="http://schemas.openxmlformats.org/officeDocument/2006/relationships/image" Target="../media/image107.jpeg"/><Relationship Id="rId2" Type="http://schemas.openxmlformats.org/officeDocument/2006/relationships/image" Target="../media/image106.emf"/><Relationship Id="rId1" Type="http://schemas.openxmlformats.org/officeDocument/2006/relationships/image" Target="../media/image105.emf"/></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0.GIF"/><Relationship Id="rId1" Type="http://schemas.openxmlformats.org/officeDocument/2006/relationships/image" Target="../media/image109.GIF"/></Relationships>
</file>

<file path=ppt/slides/_rels/slide5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15.GIF"/><Relationship Id="rId4" Type="http://schemas.openxmlformats.org/officeDocument/2006/relationships/image" Target="../media/image114.emf"/><Relationship Id="rId3" Type="http://schemas.openxmlformats.org/officeDocument/2006/relationships/image" Target="../media/image113.png"/><Relationship Id="rId2" Type="http://schemas.openxmlformats.org/officeDocument/2006/relationships/image" Target="../media/image112.emf"/><Relationship Id="rId1" Type="http://schemas.openxmlformats.org/officeDocument/2006/relationships/image" Target="../media/image111.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4" Type="http://schemas.openxmlformats.org/officeDocument/2006/relationships/vmlDrawing" Target="../drawings/vmlDrawing24.vml"/><Relationship Id="rId3" Type="http://schemas.openxmlformats.org/officeDocument/2006/relationships/slideLayout" Target="../slideLayouts/slideLayout2.xml"/><Relationship Id="rId2" Type="http://schemas.openxmlformats.org/officeDocument/2006/relationships/image" Target="../media/image116.emf"/><Relationship Id="rId1" Type="http://schemas.openxmlformats.org/officeDocument/2006/relationships/oleObject" Target="../embeddings/oleObject51.bin"/></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7.pn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8.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0.png"/><Relationship Id="rId1" Type="http://schemas.openxmlformats.org/officeDocument/2006/relationships/image" Target="../media/image11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4" Type="http://schemas.openxmlformats.org/officeDocument/2006/relationships/vmlDrawing" Target="../drawings/vmlDrawing25.vml"/><Relationship Id="rId3" Type="http://schemas.openxmlformats.org/officeDocument/2006/relationships/slideLayout" Target="../slideLayouts/slideLayout2.xml"/><Relationship Id="rId2" Type="http://schemas.openxmlformats.org/officeDocument/2006/relationships/image" Target="../media/image121.emf"/><Relationship Id="rId1" Type="http://schemas.openxmlformats.org/officeDocument/2006/relationships/oleObject" Target="../embeddings/oleObject52.bin"/></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2.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4.png"/><Relationship Id="rId1" Type="http://schemas.openxmlformats.org/officeDocument/2006/relationships/image" Target="../media/image12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5.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7.jpeg"/><Relationship Id="rId1" Type="http://schemas.openxmlformats.org/officeDocument/2006/relationships/image" Target="../media/image126.jpeg"/></Relationships>
</file>

<file path=ppt/slides/_rels/slide66.xml.rels><?xml version="1.0" encoding="UTF-8" standalone="yes"?>
<Relationships xmlns="http://schemas.openxmlformats.org/package/2006/relationships"><Relationship Id="rId6" Type="http://schemas.openxmlformats.org/officeDocument/2006/relationships/vmlDrawing" Target="../drawings/vmlDrawing26.vml"/><Relationship Id="rId5" Type="http://schemas.openxmlformats.org/officeDocument/2006/relationships/slideLayout" Target="../slideLayouts/slideLayout2.xml"/><Relationship Id="rId4" Type="http://schemas.openxmlformats.org/officeDocument/2006/relationships/image" Target="../media/image129.emf"/><Relationship Id="rId3" Type="http://schemas.openxmlformats.org/officeDocument/2006/relationships/oleObject" Target="../embeddings/oleObject54.bin"/><Relationship Id="rId2" Type="http://schemas.openxmlformats.org/officeDocument/2006/relationships/image" Target="../media/image128.emf"/><Relationship Id="rId1" Type="http://schemas.openxmlformats.org/officeDocument/2006/relationships/oleObject" Target="../embeddings/oleObject53.bin"/></Relationships>
</file>

<file path=ppt/slides/_rels/slide67.xml.rels><?xml version="1.0" encoding="UTF-8" standalone="yes"?>
<Relationships xmlns="http://schemas.openxmlformats.org/package/2006/relationships"><Relationship Id="rId6" Type="http://schemas.openxmlformats.org/officeDocument/2006/relationships/vmlDrawing" Target="../drawings/vmlDrawing27.vml"/><Relationship Id="rId5" Type="http://schemas.openxmlformats.org/officeDocument/2006/relationships/slideLayout" Target="../slideLayouts/slideLayout2.xml"/><Relationship Id="rId4" Type="http://schemas.openxmlformats.org/officeDocument/2006/relationships/image" Target="../media/image131.emf"/><Relationship Id="rId3" Type="http://schemas.openxmlformats.org/officeDocument/2006/relationships/oleObject" Target="../embeddings/oleObject56.bin"/><Relationship Id="rId2" Type="http://schemas.openxmlformats.org/officeDocument/2006/relationships/image" Target="../media/image130.emf"/><Relationship Id="rId1" Type="http://schemas.openxmlformats.org/officeDocument/2006/relationships/oleObject" Target="../embeddings/oleObject55.bin"/></Relationships>
</file>

<file path=ppt/slides/_rels/slide68.xml.rels><?xml version="1.0" encoding="UTF-8" standalone="yes"?>
<Relationships xmlns="http://schemas.openxmlformats.org/package/2006/relationships"><Relationship Id="rId4" Type="http://schemas.openxmlformats.org/officeDocument/2006/relationships/vmlDrawing" Target="../drawings/vmlDrawing28.vml"/><Relationship Id="rId3" Type="http://schemas.openxmlformats.org/officeDocument/2006/relationships/slideLayout" Target="../slideLayouts/slideLayout2.xml"/><Relationship Id="rId2" Type="http://schemas.openxmlformats.org/officeDocument/2006/relationships/image" Target="../media/image132.emf"/><Relationship Id="rId1" Type="http://schemas.openxmlformats.org/officeDocument/2006/relationships/oleObject" Target="../embeddings/oleObject57.bin"/></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3.png"/></Relationships>
</file>

<file path=ppt/slides/_rels/slide7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7.jpeg"/><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image" Target="../media/image134.jpe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9.jpeg"/><Relationship Id="rId1" Type="http://schemas.openxmlformats.org/officeDocument/2006/relationships/image" Target="../media/image138.jpeg"/></Relationships>
</file>

<file path=ppt/slides/_rels/slide72.xml.rels><?xml version="1.0" encoding="UTF-8" standalone="yes"?>
<Relationships xmlns="http://schemas.openxmlformats.org/package/2006/relationships"><Relationship Id="rId6" Type="http://schemas.openxmlformats.org/officeDocument/2006/relationships/vmlDrawing" Target="../drawings/vmlDrawing29.vml"/><Relationship Id="rId5" Type="http://schemas.openxmlformats.org/officeDocument/2006/relationships/slideLayout" Target="../slideLayouts/slideLayout2.xml"/><Relationship Id="rId4" Type="http://schemas.openxmlformats.org/officeDocument/2006/relationships/image" Target="../media/image141.emf"/><Relationship Id="rId3" Type="http://schemas.openxmlformats.org/officeDocument/2006/relationships/oleObject" Target="../embeddings/oleObject59.bin"/><Relationship Id="rId2" Type="http://schemas.openxmlformats.org/officeDocument/2006/relationships/image" Target="../media/image140.emf"/><Relationship Id="rId1" Type="http://schemas.openxmlformats.org/officeDocument/2006/relationships/oleObject" Target="../embeddings/oleObject58.bin"/></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3.jpeg"/><Relationship Id="rId1" Type="http://schemas.openxmlformats.org/officeDocument/2006/relationships/image" Target="../media/image142.jpeg"/></Relationships>
</file>

<file path=ppt/slides/_rels/slide74.xml.rels><?xml version="1.0" encoding="UTF-8" standalone="yes"?>
<Relationships xmlns="http://schemas.openxmlformats.org/package/2006/relationships"><Relationship Id="rId4" Type="http://schemas.openxmlformats.org/officeDocument/2006/relationships/vmlDrawing" Target="../drawings/vmlDrawing30.vml"/><Relationship Id="rId3" Type="http://schemas.openxmlformats.org/officeDocument/2006/relationships/slideLayout" Target="../slideLayouts/slideLayout2.xml"/><Relationship Id="rId2" Type="http://schemas.openxmlformats.org/officeDocument/2006/relationships/image" Target="../media/image144.emf"/><Relationship Id="rId1" Type="http://schemas.openxmlformats.org/officeDocument/2006/relationships/oleObject" Target="../embeddings/oleObject60.bin"/></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6.jpeg"/><Relationship Id="rId1" Type="http://schemas.openxmlformats.org/officeDocument/2006/relationships/image" Target="../media/image145.png"/></Relationships>
</file>

<file path=ppt/slides/_rels/slide76.xml.rels><?xml version="1.0" encoding="UTF-8" standalone="yes"?>
<Relationships xmlns="http://schemas.openxmlformats.org/package/2006/relationships"><Relationship Id="rId4" Type="http://schemas.openxmlformats.org/officeDocument/2006/relationships/vmlDrawing" Target="../drawings/vmlDrawing31.vml"/><Relationship Id="rId3" Type="http://schemas.openxmlformats.org/officeDocument/2006/relationships/slideLayout" Target="../slideLayouts/slideLayout2.xml"/><Relationship Id="rId2" Type="http://schemas.openxmlformats.org/officeDocument/2006/relationships/image" Target="../media/image147.emf"/><Relationship Id="rId1" Type="http://schemas.openxmlformats.org/officeDocument/2006/relationships/oleObject" Target="../embeddings/oleObject61.bin"/></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8.jpe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TextBox 2"/>
          <p:cNvSpPr txBox="1"/>
          <p:nvPr/>
        </p:nvSpPr>
        <p:spPr>
          <a:xfrm>
            <a:off x="2693988" y="73025"/>
            <a:ext cx="3221037" cy="522288"/>
          </a:xfrm>
          <a:prstGeom prst="rect">
            <a:avLst/>
          </a:prstGeom>
          <a:noFill/>
          <a:ln w="9525">
            <a:noFill/>
          </a:ln>
        </p:spPr>
        <p:txBody>
          <a:bodyPr wrap="none">
            <a:spAutoFit/>
          </a:bodyPr>
          <a:p>
            <a:pPr eaLnBrk="1" hangingPunct="1">
              <a:buNone/>
            </a:pPr>
            <a:r>
              <a:rPr lang="zh-CN" altLang="en-US" sz="2800" b="1" dirty="0">
                <a:solidFill>
                  <a:schemeClr val="bg1"/>
                </a:solidFill>
                <a:latin typeface="Times New Roman" panose="02020603050405020304" pitchFamily="18" charset="0"/>
                <a:ea typeface="SimHei" panose="02010609060101010101" pitchFamily="49" charset="-122"/>
              </a:rPr>
              <a:t>第二章  机器人机构</a:t>
            </a:r>
            <a:endParaRPr lang="zh-CN" altLang="en-US" sz="2800" b="1" dirty="0">
              <a:solidFill>
                <a:schemeClr val="bg1"/>
              </a:solidFill>
              <a:latin typeface="Times New Roman" panose="02020603050405020304" pitchFamily="18" charset="0"/>
              <a:ea typeface="SimHei" panose="02010609060101010101" pitchFamily="49" charset="-122"/>
            </a:endParaRPr>
          </a:p>
        </p:txBody>
      </p:sp>
      <p:sp>
        <p:nvSpPr>
          <p:cNvPr id="12" name="文本框 11"/>
          <p:cNvSpPr txBox="1"/>
          <p:nvPr/>
        </p:nvSpPr>
        <p:spPr>
          <a:xfrm>
            <a:off x="996950" y="1255713"/>
            <a:ext cx="5564188" cy="3324225"/>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1">
                <a:ln>
                  <a:noFill/>
                </a:ln>
                <a:solidFill>
                  <a:srgbClr val="5A2781"/>
                </a:solidFill>
                <a:effectLst/>
                <a:uLnTx/>
                <a:uFillTx/>
                <a:latin typeface="Times New Roman" panose="02020603050405020304" pitchFamily="18" charset="0"/>
                <a:ea typeface="SimHei" panose="02010609060101010101" pitchFamily="49" charset="-122"/>
                <a:cs typeface="Times New Roman" panose="02020603050405020304" pitchFamily="18" charset="0"/>
                <a:sym typeface="+mn-ea"/>
              </a:rPr>
              <a:t>第一节  工业机器人的结构</a:t>
            </a:r>
            <a:endParaRPr kumimoji="0" lang="en-US" altLang="zh-CN" sz="2800" b="1" i="0" u="none" strike="noStrike" kern="1200" cap="none" spc="0" normalizeH="0" baseline="0" noProof="1">
              <a:ln>
                <a:noFill/>
              </a:ln>
              <a:solidFill>
                <a:srgbClr val="5A2781"/>
              </a:solidFill>
              <a:effectLst/>
              <a:uLnTx/>
              <a:uFillTx/>
              <a:latin typeface="Times New Roman" panose="02020603050405020304" pitchFamily="18" charset="0"/>
              <a:ea typeface="SimHei" panose="02010609060101010101" pitchFamily="49" charset="-122"/>
              <a:cs typeface="Times New Roman" panose="02020603050405020304" pitchFamily="18" charset="0"/>
              <a:sym typeface="+mn-ea"/>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1">
                <a:ln>
                  <a:noFill/>
                </a:ln>
                <a:solidFill>
                  <a:srgbClr val="5A2781"/>
                </a:solidFill>
                <a:effectLst/>
                <a:uLnTx/>
                <a:uFillTx/>
                <a:latin typeface="Times New Roman" panose="02020603050405020304" pitchFamily="18" charset="0"/>
                <a:ea typeface="SimHei" panose="02010609060101010101" pitchFamily="49" charset="-122"/>
                <a:cs typeface="Times New Roman" panose="02020603050405020304" pitchFamily="18" charset="0"/>
                <a:sym typeface="+mn-ea"/>
              </a:rPr>
              <a:t>第二节  机器人的驱动机构</a:t>
            </a:r>
            <a:endParaRPr kumimoji="0" lang="en-US" altLang="zh-CN" sz="2800" b="1" i="0" u="none" strike="noStrike" kern="1200" cap="none" spc="0" normalizeH="0" baseline="0" noProof="1">
              <a:ln>
                <a:noFill/>
              </a:ln>
              <a:solidFill>
                <a:srgbClr val="5A2781"/>
              </a:solidFill>
              <a:effectLst/>
              <a:uLnTx/>
              <a:uFillTx/>
              <a:latin typeface="Times New Roman" panose="02020603050405020304" pitchFamily="18" charset="0"/>
              <a:ea typeface="SimHei" panose="02010609060101010101" pitchFamily="49" charset="-122"/>
              <a:cs typeface="Times New Roman" panose="02020603050405020304" pitchFamily="18" charset="0"/>
              <a:sym typeface="+mn-ea"/>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1">
                <a:ln>
                  <a:noFill/>
                </a:ln>
                <a:solidFill>
                  <a:srgbClr val="5A2781"/>
                </a:solidFill>
                <a:effectLst/>
                <a:uLnTx/>
                <a:uFillTx/>
                <a:latin typeface="Times New Roman" panose="02020603050405020304" pitchFamily="18" charset="0"/>
                <a:ea typeface="SimHei" panose="02010609060101010101" pitchFamily="49" charset="-122"/>
                <a:cs typeface="Times New Roman" panose="02020603050405020304" pitchFamily="18" charset="0"/>
                <a:sym typeface="+mn-ea"/>
              </a:rPr>
              <a:t>第三节  工业机器人的技术参数</a:t>
            </a:r>
            <a:endParaRPr kumimoji="0" lang="zh-CN" altLang="en-US" sz="2800" b="0" i="0" u="none" strike="noStrike" kern="1200" cap="none" spc="0" normalizeH="0" baseline="0" noProof="1">
              <a:ln>
                <a:noFill/>
              </a:ln>
              <a:solidFill>
                <a:schemeClr val="lt1"/>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2800" b="1" i="0" u="none" strike="noStrike" kern="1200" cap="none" spc="0" normalizeH="0" baseline="0" noProof="1">
                <a:ln>
                  <a:noFill/>
                </a:ln>
                <a:solidFill>
                  <a:srgbClr val="5A2781"/>
                </a:solidFill>
                <a:effectLst/>
                <a:uLnTx/>
                <a:uFillTx/>
                <a:latin typeface="Times New Roman" panose="02020603050405020304" pitchFamily="18" charset="0"/>
                <a:ea typeface="SimHei" panose="02010609060101010101" pitchFamily="49" charset="-122"/>
                <a:cs typeface="Times New Roman" panose="02020603050405020304" pitchFamily="18" charset="0"/>
                <a:sym typeface="+mn-ea"/>
              </a:rPr>
              <a:t>第四节  移动机器人的机构</a:t>
            </a:r>
            <a:endParaRPr kumimoji="0" lang="en-US" altLang="zh-CN" sz="2800" b="1" i="0" u="none" strike="noStrike" kern="1200" cap="none" spc="0" normalizeH="0" baseline="0" noProof="1">
              <a:ln>
                <a:noFill/>
              </a:ln>
              <a:solidFill>
                <a:srgbClr val="5A2781"/>
              </a:solidFill>
              <a:effectLst/>
              <a:uLnTx/>
              <a:uFillTx/>
              <a:latin typeface="Times New Roman" panose="02020603050405020304" pitchFamily="18" charset="0"/>
              <a:ea typeface="SimHei" panose="02010609060101010101" pitchFamily="49" charset="-122"/>
              <a:cs typeface="Times New Roman" panose="02020603050405020304" pitchFamily="18" charset="0"/>
              <a:sym typeface="+mn-ea"/>
            </a:endParaRPr>
          </a:p>
          <a:p>
            <a:pPr marL="0" marR="0" lvl="0" indent="0" algn="l" defTabSz="914400" rtl="0" eaLnBrk="1" fontAlgn="base" latinLnBrk="0" hangingPunct="1">
              <a:lnSpc>
                <a:spcPct val="150000"/>
              </a:lnSpc>
              <a:spcBef>
                <a:spcPct val="0"/>
              </a:spcBef>
              <a:spcAft>
                <a:spcPct val="0"/>
              </a:spcAft>
              <a:buClrTx/>
              <a:buSzTx/>
              <a:buFontTx/>
              <a:buNone/>
              <a:defRPr/>
            </a:pPr>
            <a:endParaRPr kumimoji="0" lang="zh-CN" altLang="en-US" sz="2800" b="1" i="0" u="none" strike="noStrike" kern="1200" cap="none" spc="0" normalizeH="0" baseline="0" noProof="1">
              <a:ln>
                <a:noFill/>
              </a:ln>
              <a:solidFill>
                <a:schemeClr val="lt1"/>
              </a:solidFill>
              <a:effectLst/>
              <a:uLnTx/>
              <a:uFillTx/>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7172" name="Picture 6" descr="https://gimg2.baidu.com/image_search/src=http%3A%2F%2Fp0.itc.cn%2Fimages01%2F20200605%2Fdb1f4d3ee8d44d8f999c318cc5efd593.jpeg&amp;refer=http%3A%2F%2Fp0.itc.cn&amp;app=2002&amp;size=f9999,10000&amp;q=a80&amp;n=0&amp;g=0n&amp;fmt=jpeg?sec=1645427243&amp;t=de92e8bdf5864c5fdc23eaa07377dffe"/>
          <p:cNvPicPr>
            <a:picLocks noChangeAspect="1"/>
          </p:cNvPicPr>
          <p:nvPr/>
        </p:nvPicPr>
        <p:blipFill>
          <a:blip r:embed="rId1"/>
          <a:stretch>
            <a:fillRect/>
          </a:stretch>
        </p:blipFill>
        <p:spPr>
          <a:xfrm>
            <a:off x="238125" y="4149725"/>
            <a:ext cx="3611563" cy="2708275"/>
          </a:xfrm>
          <a:prstGeom prst="rect">
            <a:avLst/>
          </a:prstGeom>
          <a:noFill/>
          <a:ln w="9525">
            <a:noFill/>
          </a:ln>
        </p:spPr>
      </p:pic>
      <p:pic>
        <p:nvPicPr>
          <p:cNvPr id="7173" name="Picture 8" descr="https://gimg2.baidu.com/image_search/src=http%3A%2F%2Fwww.robot-china.com%2Ffile%2Fupload%2F202009%2F21%2F09-17-08-66-32873.gif&amp;refer=http%3A%2F%2Fwww.robot-china.com&amp;app=2002&amp;size=f9999,10000&amp;q=a80&amp;n=0&amp;g=0n&amp;fmt=jpeg?sec=1645427243&amp;t=219db753d15ca450fd63a5b305d8dfa8"/>
          <p:cNvPicPr>
            <a:picLocks noChangeAspect="1"/>
          </p:cNvPicPr>
          <p:nvPr/>
        </p:nvPicPr>
        <p:blipFill>
          <a:blip r:embed="rId2"/>
          <a:stretch>
            <a:fillRect/>
          </a:stretch>
        </p:blipFill>
        <p:spPr>
          <a:xfrm>
            <a:off x="4170363" y="4148138"/>
            <a:ext cx="4781550" cy="2709862"/>
          </a:xfrm>
          <a:prstGeom prst="rect">
            <a:avLst/>
          </a:prstGeom>
          <a:noFill/>
          <a:ln w="9525">
            <a:noFill/>
          </a:ln>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内容占位符 1"/>
          <p:cNvSpPr>
            <a:spLocks noGrp="1"/>
          </p:cNvSpPr>
          <p:nvPr>
            <p:ph idx="1"/>
          </p:nvPr>
        </p:nvSpPr>
        <p:spPr>
          <a:xfrm>
            <a:off x="214313" y="1068388"/>
            <a:ext cx="8524875" cy="2168525"/>
          </a:xfrm>
        </p:spPr>
        <p:txBody>
          <a:bodyPr vert="horz" wrap="square" lIns="0" tIns="0" rIns="0" bIns="0" anchor="t" anchorCtr="0"/>
          <a:p>
            <a:pPr marL="0" indent="1905" eaLnBrk="1" hangingPunct="1">
              <a:lnSpc>
                <a:spcPct val="150000"/>
              </a:lnSpc>
              <a:spcBef>
                <a:spcPts val="600"/>
              </a:spcBef>
              <a:buNone/>
            </a:pPr>
            <a:r>
              <a:rPr lang="zh-CN" altLang="en-US" sz="2400" b="1" dirty="0">
                <a:solidFill>
                  <a:srgbClr val="7030A0"/>
                </a:solidFill>
                <a:latin typeface="Times New Roman" panose="02020603050405020304" pitchFamily="18" charset="0"/>
                <a:ea typeface="SimHei" panose="02010609060101010101" pitchFamily="49" charset="-122"/>
              </a:rPr>
              <a:t>机械系统的组成：</a:t>
            </a:r>
            <a:endParaRPr lang="zh-CN" altLang="en-US" sz="2400" b="1" dirty="0">
              <a:solidFill>
                <a:srgbClr val="7030A0"/>
              </a:solidFill>
              <a:latin typeface="Times New Roman" panose="02020603050405020304" pitchFamily="18" charset="0"/>
              <a:ea typeface="SimHei" panose="02010609060101010101" pitchFamily="49" charset="-122"/>
            </a:endParaRPr>
          </a:p>
          <a:p>
            <a:pPr marL="0" indent="1905" eaLnBrk="1" hangingPunct="1">
              <a:lnSpc>
                <a:spcPct val="150000"/>
              </a:lnSpc>
              <a:buNone/>
            </a:pPr>
            <a:r>
              <a:rPr lang="zh-CN" altLang="zh-CN" sz="2400" dirty="0">
                <a:latin typeface="Times New Roman" panose="02020603050405020304" pitchFamily="18" charset="0"/>
                <a:ea typeface="SimHei" panose="02010609060101010101" pitchFamily="49" charset="-122"/>
              </a:rPr>
              <a:t>工业机器人机械系统由</a:t>
            </a:r>
            <a:r>
              <a:rPr lang="zh-CN" altLang="zh-CN" sz="2400" dirty="0">
                <a:solidFill>
                  <a:srgbClr val="FF0000"/>
                </a:solidFill>
                <a:latin typeface="Times New Roman" panose="02020603050405020304" pitchFamily="18" charset="0"/>
                <a:ea typeface="SimHei" panose="02010609060101010101" pitchFamily="49" charset="-122"/>
              </a:rPr>
              <a:t>机座</a:t>
            </a:r>
            <a:r>
              <a:rPr lang="zh-CN" altLang="zh-CN" sz="2400" dirty="0">
                <a:latin typeface="Times New Roman" panose="02020603050405020304" pitchFamily="18" charset="0"/>
                <a:ea typeface="SimHei" panose="02010609060101010101" pitchFamily="49" charset="-122"/>
              </a:rPr>
              <a:t>、</a:t>
            </a:r>
            <a:r>
              <a:rPr lang="zh-CN" altLang="zh-CN" sz="2400" dirty="0">
                <a:solidFill>
                  <a:srgbClr val="FF0000"/>
                </a:solidFill>
                <a:latin typeface="Times New Roman" panose="02020603050405020304" pitchFamily="18" charset="0"/>
                <a:ea typeface="SimHei" panose="02010609060101010101" pitchFamily="49" charset="-122"/>
              </a:rPr>
              <a:t>手臂</a:t>
            </a:r>
            <a:r>
              <a:rPr lang="zh-CN" altLang="zh-CN" sz="2400" dirty="0">
                <a:latin typeface="Times New Roman" panose="02020603050405020304" pitchFamily="18" charset="0"/>
                <a:ea typeface="SimHei" panose="02010609060101010101" pitchFamily="49" charset="-122"/>
              </a:rPr>
              <a:t>、</a:t>
            </a:r>
            <a:r>
              <a:rPr lang="zh-CN" altLang="zh-CN" sz="2400" dirty="0">
                <a:solidFill>
                  <a:srgbClr val="FF0000"/>
                </a:solidFill>
                <a:latin typeface="Times New Roman" panose="02020603050405020304" pitchFamily="18" charset="0"/>
                <a:ea typeface="SimHei" panose="02010609060101010101" pitchFamily="49" charset="-122"/>
              </a:rPr>
              <a:t>手腕</a:t>
            </a:r>
            <a:r>
              <a:rPr lang="zh-CN" altLang="zh-CN" sz="2400" dirty="0">
                <a:latin typeface="Times New Roman" panose="02020603050405020304" pitchFamily="18" charset="0"/>
                <a:ea typeface="SimHei" panose="02010609060101010101" pitchFamily="49" charset="-122"/>
              </a:rPr>
              <a:t>、</a:t>
            </a:r>
            <a:r>
              <a:rPr lang="zh-CN" altLang="zh-CN" sz="2400" dirty="0">
                <a:solidFill>
                  <a:srgbClr val="FF0000"/>
                </a:solidFill>
                <a:latin typeface="Times New Roman" panose="02020603050405020304" pitchFamily="18" charset="0"/>
                <a:ea typeface="SimHei" panose="02010609060101010101" pitchFamily="49" charset="-122"/>
              </a:rPr>
              <a:t>末端执行器</a:t>
            </a:r>
            <a:r>
              <a:rPr lang="zh-CN" altLang="zh-CN" sz="2400" dirty="0">
                <a:latin typeface="Times New Roman" panose="02020603050405020304" pitchFamily="18" charset="0"/>
                <a:ea typeface="SimHei" panose="02010609060101010101" pitchFamily="49" charset="-122"/>
              </a:rPr>
              <a:t>组成，当工作空间很大时，还需要配合适当的移动装置。</a:t>
            </a:r>
            <a:endParaRPr lang="zh-CN" altLang="en-US" sz="2400" dirty="0">
              <a:latin typeface="Times New Roman" panose="02020603050405020304" pitchFamily="18" charset="0"/>
              <a:ea typeface="SimHei" panose="02010609060101010101" pitchFamily="49" charset="-122"/>
            </a:endParaRPr>
          </a:p>
        </p:txBody>
      </p:sp>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8196" name="Picture 6" descr="https://gimg2.baidu.com/image_search/src=http%3A%2F%2Fcbu01.alicdn.com%2Fimg%2Fibank%2F2019%2F220%2F726%2F11969627022_1734527164.jpg&amp;refer=http%3A%2F%2Fcbu01.alicdn.com&amp;app=2002&amp;size=f9999,10000&amp;q=a80&amp;n=0&amp;g=0n&amp;fmt=jpeg?sec=1645254681&amp;t=cc7601b4e96d758e2c048d9184e1ce40"/>
          <p:cNvPicPr>
            <a:picLocks noChangeAspect="1"/>
          </p:cNvPicPr>
          <p:nvPr/>
        </p:nvPicPr>
        <p:blipFill>
          <a:blip r:embed="rId1"/>
          <a:srcRect l="22226" t="5922" r="10722" b="5202"/>
          <a:stretch>
            <a:fillRect/>
          </a:stretch>
        </p:blipFill>
        <p:spPr>
          <a:xfrm>
            <a:off x="1020763" y="2925763"/>
            <a:ext cx="2878137" cy="3511550"/>
          </a:xfrm>
          <a:prstGeom prst="rect">
            <a:avLst/>
          </a:prstGeom>
          <a:noFill/>
          <a:ln w="9525">
            <a:noFill/>
          </a:ln>
        </p:spPr>
      </p:pic>
      <p:pic>
        <p:nvPicPr>
          <p:cNvPr id="8197" name="Picture 8" descr="https://gimg2.baidu.com/image_search/src=http%3A%2F%2Fchina.bs2.img.coovee.net%2Fbiginfopic%2F2019-05%2F28%2F14_41_59_22593.jpg&amp;refer=http%3A%2F%2Fchina.bs2.img.coovee.net&amp;app=2002&amp;size=f9999,10000&amp;q=a80&amp;n=0&amp;g=0n&amp;fmt=jpeg?sec=1645254755&amp;t=cfe0cf40f9c9f5fc7459f723a854900d"/>
          <p:cNvPicPr>
            <a:picLocks noChangeAspect="1"/>
          </p:cNvPicPr>
          <p:nvPr/>
        </p:nvPicPr>
        <p:blipFill>
          <a:blip r:embed="rId2"/>
          <a:srcRect l="8830" t="13568" r="7329" b="13472"/>
          <a:stretch>
            <a:fillRect/>
          </a:stretch>
        </p:blipFill>
        <p:spPr>
          <a:xfrm>
            <a:off x="4703763" y="2925763"/>
            <a:ext cx="4035425" cy="3511550"/>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2" name="矩形 11"/>
          <p:cNvSpPr/>
          <p:nvPr/>
        </p:nvSpPr>
        <p:spPr>
          <a:xfrm>
            <a:off x="295275" y="792163"/>
            <a:ext cx="16271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一、机身</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9220" name="矩形 1"/>
          <p:cNvSpPr/>
          <p:nvPr/>
        </p:nvSpPr>
        <p:spPr>
          <a:xfrm>
            <a:off x="430213" y="1530350"/>
            <a:ext cx="8320087" cy="2511425"/>
          </a:xfrm>
          <a:prstGeom prst="rect">
            <a:avLst/>
          </a:prstGeom>
          <a:noFill/>
          <a:ln w="9525">
            <a:noFill/>
          </a:ln>
        </p:spPr>
        <p:txBody>
          <a:bodyPr lIns="0" tIns="0" rIns="0" bIns="0"/>
          <a:p>
            <a:pPr indent="1905" eaLnBrk="1" hangingPunct="1">
              <a:lnSpc>
                <a:spcPct val="150000"/>
              </a:lnSpc>
              <a:spcBef>
                <a:spcPts val="600"/>
              </a:spcBef>
              <a:spcAft>
                <a:spcPct val="40000"/>
              </a:spcAft>
              <a:buFont typeface="Wingdings" panose="05000000000000000000" pitchFamily="2" charset="2"/>
              <a:buNone/>
            </a:pPr>
            <a:r>
              <a:rPr lang="zh-CN" altLang="en-US" sz="2400" b="1" dirty="0">
                <a:solidFill>
                  <a:srgbClr val="7030A0"/>
                </a:solidFill>
                <a:latin typeface="Times New Roman" panose="02020603050405020304" pitchFamily="18" charset="0"/>
                <a:ea typeface="SimHei" panose="02010609060101010101" pitchFamily="49" charset="-122"/>
              </a:rPr>
              <a:t>功用：</a:t>
            </a:r>
            <a:r>
              <a:rPr lang="zh-CN" altLang="zh-CN" sz="2400" b="1" dirty="0">
                <a:latin typeface="Times New Roman" panose="02020603050405020304" pitchFamily="18" charset="0"/>
                <a:ea typeface="SimHei" panose="02010609060101010101" pitchFamily="49" charset="-122"/>
              </a:rPr>
              <a:t>安装的基础件，即机器人的机座</a:t>
            </a:r>
            <a:endParaRPr lang="en-US" altLang="zh-CN" sz="2400" b="1" dirty="0">
              <a:latin typeface="Times New Roman" panose="02020603050405020304" pitchFamily="18" charset="0"/>
              <a:ea typeface="SimHei" panose="02010609060101010101" pitchFamily="49" charset="-122"/>
            </a:endParaRPr>
          </a:p>
          <a:p>
            <a:pPr indent="1905" eaLnBrk="1" hangingPunct="1">
              <a:lnSpc>
                <a:spcPct val="150000"/>
              </a:lnSpc>
              <a:spcBef>
                <a:spcPts val="600"/>
              </a:spcBef>
              <a:spcAft>
                <a:spcPct val="40000"/>
              </a:spcAft>
              <a:buNone/>
            </a:pPr>
            <a:r>
              <a:rPr lang="zh-CN" altLang="en-US" sz="2400" b="1" dirty="0">
                <a:solidFill>
                  <a:srgbClr val="7030A0"/>
                </a:solidFill>
                <a:latin typeface="Times New Roman" panose="02020603050405020304" pitchFamily="18" charset="0"/>
                <a:ea typeface="SimHei" panose="02010609060101010101" pitchFamily="49" charset="-122"/>
              </a:rPr>
              <a:t>要求：</a:t>
            </a:r>
            <a:r>
              <a:rPr lang="zh-CN" altLang="zh-CN" sz="2400" b="1" dirty="0">
                <a:latin typeface="Times New Roman" panose="02020603050405020304" pitchFamily="18" charset="0"/>
                <a:ea typeface="SimHei" panose="02010609060101010101" pitchFamily="49" charset="-122"/>
              </a:rPr>
              <a:t>具有足够的刚度和稳定性</a:t>
            </a:r>
            <a:endParaRPr lang="en-US" altLang="zh-CN" sz="2400" b="1" dirty="0">
              <a:latin typeface="Times New Roman" panose="02020603050405020304" pitchFamily="18" charset="0"/>
              <a:ea typeface="SimHei" panose="02010609060101010101" pitchFamily="49" charset="-122"/>
            </a:endParaRPr>
          </a:p>
          <a:p>
            <a:pPr indent="1905" eaLnBrk="1" hangingPunct="1">
              <a:lnSpc>
                <a:spcPct val="150000"/>
              </a:lnSpc>
              <a:spcBef>
                <a:spcPts val="600"/>
              </a:spcBef>
              <a:spcAft>
                <a:spcPct val="40000"/>
              </a:spcAft>
              <a:buFont typeface="Wingdings" panose="05000000000000000000" pitchFamily="2" charset="2"/>
              <a:buNone/>
            </a:pPr>
            <a:r>
              <a:rPr lang="zh-CN" altLang="en-US" sz="2400" b="1" dirty="0">
                <a:solidFill>
                  <a:srgbClr val="7030A0"/>
                </a:solidFill>
                <a:latin typeface="Times New Roman" panose="02020603050405020304" pitchFamily="18" charset="0"/>
                <a:ea typeface="SimHei" panose="02010609060101010101" pitchFamily="49" charset="-122"/>
              </a:rPr>
              <a:t>种类：</a:t>
            </a:r>
            <a:r>
              <a:rPr lang="zh-CN" altLang="zh-CN" sz="2400" b="1" dirty="0">
                <a:latin typeface="Times New Roman" panose="02020603050405020304" pitchFamily="18" charset="0"/>
                <a:ea typeface="SimHei" panose="02010609060101010101" pitchFamily="49" charset="-122"/>
              </a:rPr>
              <a:t>有固定式和移动式两种。</a:t>
            </a:r>
            <a:endParaRPr lang="zh-CN" altLang="en-US" sz="2400" b="1" dirty="0">
              <a:latin typeface="Times New Roman" panose="02020603050405020304" pitchFamily="18" charset="0"/>
              <a:ea typeface="SimHei" panose="02010609060101010101" pitchFamily="49" charset="-122"/>
            </a:endParaRPr>
          </a:p>
        </p:txBody>
      </p:sp>
      <p:pic>
        <p:nvPicPr>
          <p:cNvPr id="9221" name="图片 14" descr="https://timgsa.baidu.com/timg?image&amp;quality=80&amp;size=b9999_10000&amp;sec=1598695042509&amp;di=357976bc0e3f05af98ed9d1950558c56&amp;imgtype=0&amp;src=http%3A%2F%2Fhcanjian.com%2Fhcadmin%2Fkindeditor-4.1.10%2Fattached%2Fimage%2F20160629%2F20160629144846_2173.jpg"/>
          <p:cNvPicPr>
            <a:picLocks noChangeAspect="1"/>
          </p:cNvPicPr>
          <p:nvPr/>
        </p:nvPicPr>
        <p:blipFill>
          <a:blip r:embed="rId1"/>
          <a:stretch>
            <a:fillRect/>
          </a:stretch>
        </p:blipFill>
        <p:spPr>
          <a:xfrm>
            <a:off x="430213" y="3611563"/>
            <a:ext cx="3740150" cy="2452687"/>
          </a:xfrm>
          <a:prstGeom prst="rect">
            <a:avLst/>
          </a:prstGeom>
          <a:noFill/>
          <a:ln w="9525">
            <a:noFill/>
          </a:ln>
        </p:spPr>
      </p:pic>
      <p:pic>
        <p:nvPicPr>
          <p:cNvPr id="9222" name="图片 16" descr="https://timgsa.baidu.com/timg?image&amp;quality=80&amp;size=b9999_10000&amp;sec=1598694886273&amp;di=21a717154ac4eb084b678bbaa350cee5&amp;imgtype=0&amp;src=http%3A%2F%2Fwww.gongboshi.com%2Ffile%2Fupload%2F202003%2F17%2F19%2F19-09-34-48-28267.jpg"/>
          <p:cNvPicPr>
            <a:picLocks noChangeAspect="1"/>
          </p:cNvPicPr>
          <p:nvPr/>
        </p:nvPicPr>
        <p:blipFill>
          <a:blip r:embed="rId2"/>
          <a:srcRect l="22894" t="11154" r="26904" b="24222"/>
          <a:stretch>
            <a:fillRect/>
          </a:stretch>
        </p:blipFill>
        <p:spPr>
          <a:xfrm>
            <a:off x="5078413" y="3611563"/>
            <a:ext cx="3370262" cy="2452687"/>
          </a:xfrm>
          <a:prstGeom prst="rect">
            <a:avLst/>
          </a:prstGeom>
          <a:noFill/>
          <a:ln w="9525">
            <a:noFill/>
          </a:ln>
        </p:spPr>
      </p:pic>
      <p:sp>
        <p:nvSpPr>
          <p:cNvPr id="4" name="矩形 3"/>
          <p:cNvSpPr/>
          <p:nvPr/>
        </p:nvSpPr>
        <p:spPr>
          <a:xfrm>
            <a:off x="639763" y="6122988"/>
            <a:ext cx="8220075" cy="40005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Times New Roman" panose="02020603050405020304" pitchFamily="18" charset="0"/>
              </a:rPr>
              <a:t>具有小车行走机构的工业机器人</a:t>
            </a:r>
            <a:r>
              <a:rPr kumimoji="0" lang="en-US"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      </a:t>
            </a:r>
            <a:r>
              <a:rPr kumimoji="0" lang="zh-CN"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Times New Roman" panose="02020603050405020304" pitchFamily="18" charset="0"/>
              </a:rPr>
              <a:t>具有导轨行走机构的工业机器人</a:t>
            </a:r>
            <a:endParaRPr kumimoji="0" lang="zh-CN" altLang="en-US"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0243" name="矩形 3"/>
          <p:cNvSpPr/>
          <p:nvPr/>
        </p:nvSpPr>
        <p:spPr>
          <a:xfrm>
            <a:off x="65088" y="906463"/>
            <a:ext cx="2154237" cy="461962"/>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．设计要求</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10244" name="矩形 4"/>
          <p:cNvSpPr/>
          <p:nvPr/>
        </p:nvSpPr>
        <p:spPr>
          <a:xfrm>
            <a:off x="666750" y="1441450"/>
            <a:ext cx="4343400" cy="4786313"/>
          </a:xfrm>
          <a:prstGeom prst="rect">
            <a:avLst/>
          </a:prstGeom>
          <a:noFill/>
          <a:ln w="9525">
            <a:noFill/>
          </a:ln>
        </p:spPr>
        <p:txBody>
          <a:bodyPr lIns="0" tIns="0" rIns="0" bIns="0"/>
          <a:p>
            <a:pPr indent="1905" eaLnBrk="1" hangingPunct="1">
              <a:lnSpc>
                <a:spcPct val="150000"/>
              </a:lnSpc>
              <a:spcBef>
                <a:spcPts val="600"/>
              </a:spcBef>
              <a:spcAft>
                <a:spcPct val="40000"/>
              </a:spcAft>
              <a:buFont typeface="Wingdings" panose="05000000000000000000" pitchFamily="2" charset="2"/>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1</a:t>
            </a:r>
            <a:r>
              <a:rPr lang="zh-CN" altLang="zh-CN" sz="2400" b="1" dirty="0">
                <a:latin typeface="Times New Roman" panose="02020603050405020304" pitchFamily="18" charset="0"/>
                <a:ea typeface="SimHei" panose="02010609060101010101" pitchFamily="49" charset="-122"/>
              </a:rPr>
              <a:t>）要有足够大的安装基面</a:t>
            </a:r>
            <a:r>
              <a:rPr lang="zh-CN" altLang="en-US" sz="2400" b="1" dirty="0">
                <a:latin typeface="Times New Roman" panose="02020603050405020304" pitchFamily="18" charset="0"/>
                <a:ea typeface="SimHei" panose="02010609060101010101" pitchFamily="49" charset="-122"/>
              </a:rPr>
              <a:t>；</a:t>
            </a:r>
            <a:endParaRPr lang="zh-CN" altLang="zh-CN" sz="2400" b="1" dirty="0">
              <a:latin typeface="Times New Roman" panose="02020603050405020304" pitchFamily="18" charset="0"/>
              <a:ea typeface="SimHei" panose="02010609060101010101" pitchFamily="49" charset="-122"/>
            </a:endParaRPr>
          </a:p>
          <a:p>
            <a:pPr indent="1905" eaLnBrk="1" hangingPunct="1">
              <a:lnSpc>
                <a:spcPct val="150000"/>
              </a:lnSpc>
              <a:spcBef>
                <a:spcPts val="600"/>
              </a:spcBef>
              <a:spcAft>
                <a:spcPct val="40000"/>
              </a:spcAft>
              <a:buFont typeface="Wingdings" panose="05000000000000000000" pitchFamily="2" charset="2"/>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2</a:t>
            </a:r>
            <a:r>
              <a:rPr lang="zh-CN" altLang="zh-CN" sz="2400" b="1" dirty="0">
                <a:latin typeface="Times New Roman" panose="02020603050405020304" pitchFamily="18" charset="0"/>
                <a:ea typeface="SimHei" panose="02010609060101010101" pitchFamily="49" charset="-122"/>
              </a:rPr>
              <a:t>）</a:t>
            </a:r>
            <a:r>
              <a:rPr lang="zh-CN" altLang="en-US" sz="2400" b="1" dirty="0">
                <a:latin typeface="Times New Roman" panose="02020603050405020304" pitchFamily="18" charset="0"/>
                <a:ea typeface="SimHei" panose="02010609060101010101" pitchFamily="49" charset="-122"/>
              </a:rPr>
              <a:t>具有</a:t>
            </a:r>
            <a:r>
              <a:rPr lang="zh-CN" altLang="zh-CN" sz="2400" b="1" dirty="0">
                <a:latin typeface="Times New Roman" panose="02020603050405020304" pitchFamily="18" charset="0"/>
                <a:ea typeface="SimHei" panose="02010609060101010101" pitchFamily="49" charset="-122"/>
              </a:rPr>
              <a:t>足够的强度、刚度和承载能力</a:t>
            </a:r>
            <a:r>
              <a:rPr lang="zh-CN" altLang="en-US" sz="2400" b="1" dirty="0">
                <a:latin typeface="Times New Roman" panose="02020603050405020304" pitchFamily="18" charset="0"/>
                <a:ea typeface="SimHei" panose="02010609060101010101" pitchFamily="49" charset="-122"/>
              </a:rPr>
              <a:t>；</a:t>
            </a:r>
            <a:endParaRPr lang="zh-CN" altLang="zh-CN" sz="2400" b="1" dirty="0">
              <a:latin typeface="Times New Roman" panose="02020603050405020304" pitchFamily="18" charset="0"/>
              <a:ea typeface="SimHei" panose="02010609060101010101" pitchFamily="49" charset="-122"/>
            </a:endParaRPr>
          </a:p>
          <a:p>
            <a:pPr indent="1905" eaLnBrk="1" hangingPunct="1">
              <a:lnSpc>
                <a:spcPct val="150000"/>
              </a:lnSpc>
              <a:spcBef>
                <a:spcPts val="600"/>
              </a:spcBef>
              <a:spcAft>
                <a:spcPct val="40000"/>
              </a:spcAft>
              <a:buFont typeface="Wingdings" panose="05000000000000000000" pitchFamily="2" charset="2"/>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3</a:t>
            </a:r>
            <a:r>
              <a:rPr lang="zh-CN" altLang="zh-CN" sz="2400" b="1" dirty="0">
                <a:latin typeface="Times New Roman" panose="02020603050405020304" pitchFamily="18" charset="0"/>
                <a:ea typeface="SimHei" panose="02010609060101010101" pitchFamily="49" charset="-122"/>
              </a:rPr>
              <a:t>）与手臂的联接要有可靠的定位基准面，要有调整轴承间隙和传动间隙的调整机构。</a:t>
            </a:r>
            <a:endParaRPr lang="zh-CN" altLang="zh-CN" sz="2400" b="1" dirty="0">
              <a:latin typeface="Times New Roman" panose="02020603050405020304" pitchFamily="18" charset="0"/>
              <a:ea typeface="SimHei" panose="02010609060101010101" pitchFamily="49" charset="-122"/>
            </a:endParaRPr>
          </a:p>
        </p:txBody>
      </p:sp>
      <p:pic>
        <p:nvPicPr>
          <p:cNvPr id="10245" name="Picture 2" descr="https://gimg2.baidu.com/image_search/src=http%3A%2F%2Fi01.c.aliimg.com%2Fimg%2Fibank%2F2013%2F352%2F485%2F1042584253_507128982.jpg&amp;refer=http%3A%2F%2Fi01.c.aliimg.com&amp;app=2002&amp;size=f9999,10000&amp;q=a80&amp;n=0&amp;g=0n&amp;fmt=jpeg?sec=1645255568&amp;t=f64a0e69091440d0bccf7f6f1a299308"/>
          <p:cNvPicPr>
            <a:picLocks noChangeAspect="1"/>
          </p:cNvPicPr>
          <p:nvPr/>
        </p:nvPicPr>
        <p:blipFill>
          <a:blip r:embed="rId1"/>
          <a:stretch>
            <a:fillRect/>
          </a:stretch>
        </p:blipFill>
        <p:spPr>
          <a:xfrm>
            <a:off x="5327650" y="906463"/>
            <a:ext cx="3743325" cy="4629150"/>
          </a:xfrm>
          <a:prstGeom prst="rect">
            <a:avLst/>
          </a:prstGeom>
          <a:noFill/>
          <a:ln w="9525">
            <a:noFill/>
          </a:ln>
        </p:spPr>
      </p:pic>
      <p:sp>
        <p:nvSpPr>
          <p:cNvPr id="7" name="椭圆形标注 6"/>
          <p:cNvSpPr/>
          <p:nvPr/>
        </p:nvSpPr>
        <p:spPr bwMode="auto">
          <a:xfrm>
            <a:off x="3108325" y="5449888"/>
            <a:ext cx="2103438" cy="996950"/>
          </a:xfrm>
          <a:prstGeom prst="wedgeEllipseCallout">
            <a:avLst>
              <a:gd name="adj1" fmla="val 129863"/>
              <a:gd name="adj2" fmla="val -128613"/>
            </a:avLst>
          </a:prstGeom>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5pPr>
          </a:lstStyle>
          <a:p>
            <a:pPr lvl="0" eaLnBrk="1" hangingPunct="1">
              <a:buNone/>
            </a:pPr>
            <a:r>
              <a:rPr lang="zh-CN" altLang="en-US" dirty="0">
                <a:latin typeface="Arial" panose="020B0604020202020204" pitchFamily="34" charset="0"/>
              </a:rPr>
              <a:t>粗壮的机座</a:t>
            </a:r>
            <a:endParaRPr lang="zh-CN" altLang="en-US" dirty="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1267" name="矩形 3"/>
          <p:cNvSpPr/>
          <p:nvPr/>
        </p:nvSpPr>
        <p:spPr>
          <a:xfrm>
            <a:off x="144463" y="906463"/>
            <a:ext cx="2773362" cy="461962"/>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机身典型结构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5" name="矩形 4"/>
          <p:cNvSpPr/>
          <p:nvPr/>
        </p:nvSpPr>
        <p:spPr>
          <a:xfrm>
            <a:off x="425450" y="1625600"/>
            <a:ext cx="4319588" cy="461963"/>
          </a:xfrm>
          <a:prstGeom prst="rect">
            <a:avLst/>
          </a:prstGeom>
        </p:spPr>
        <p:txBody>
          <a:bodyPr wrap="none">
            <a:spAutoFit/>
          </a:bodyPr>
          <a:lstStyle/>
          <a:p>
            <a:pPr marL="0" marR="0" lvl="0" indent="266700" algn="just"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rgbClr val="0070C0"/>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rgbClr val="0070C0"/>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rgbClr val="0070C0"/>
                </a:solidFill>
                <a:effectLst/>
                <a:uLnTx/>
                <a:uFillTx/>
                <a:latin typeface="Times New Roman" panose="02020603050405020304" pitchFamily="18" charset="0"/>
                <a:ea typeface="SimSun" panose="02010600030101010101" pitchFamily="2" charset="-122"/>
                <a:cs typeface="Arial" panose="020B0604020202020204" pitchFamily="34" charset="0"/>
              </a:rPr>
              <a:t>）关节型机身的典型结构</a:t>
            </a:r>
            <a:endParaRPr kumimoji="0" lang="zh-CN" altLang="zh-CN" sz="2400" b="1" i="0" u="none" strike="noStrike" kern="100" cap="none" spc="0" normalizeH="0" baseline="0" noProof="0" dirty="0">
              <a:ln>
                <a:noFill/>
              </a:ln>
              <a:solidFill>
                <a:srgbClr val="0070C0"/>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11269" name="对象 10"/>
          <p:cNvGraphicFramePr>
            <a:graphicFrameLocks noChangeAspect="1"/>
          </p:cNvGraphicFramePr>
          <p:nvPr/>
        </p:nvGraphicFramePr>
        <p:xfrm>
          <a:off x="585788" y="2287588"/>
          <a:ext cx="3529012" cy="3240087"/>
        </p:xfrm>
        <a:graphic>
          <a:graphicData uri="http://schemas.openxmlformats.org/presentationml/2006/ole">
            <mc:AlternateContent xmlns:mc="http://schemas.openxmlformats.org/markup-compatibility/2006">
              <mc:Choice xmlns:v="urn:schemas-microsoft-com:vml" Requires="v">
                <p:oleObj spid="_x0000_s3076" name="" r:id="rId1" imgW="1480820" imgH="1365250" progId="Visio.Drawing.11">
                  <p:embed/>
                </p:oleObj>
              </mc:Choice>
              <mc:Fallback>
                <p:oleObj name="" r:id="rId1" imgW="1480820" imgH="1365250" progId="Visio.Drawing.11">
                  <p:embed/>
                  <p:pic>
                    <p:nvPicPr>
                      <p:cNvPr id="0" name="图片 3075"/>
                      <p:cNvPicPr/>
                      <p:nvPr/>
                    </p:nvPicPr>
                    <p:blipFill>
                      <a:blip r:embed="rId2"/>
                      <a:stretch>
                        <a:fillRect/>
                      </a:stretch>
                    </p:blipFill>
                    <p:spPr>
                      <a:xfrm>
                        <a:off x="585788" y="2287588"/>
                        <a:ext cx="3529012" cy="3240087"/>
                      </a:xfrm>
                      <a:prstGeom prst="rect">
                        <a:avLst/>
                      </a:prstGeom>
                      <a:noFill/>
                      <a:ln w="38100">
                        <a:noFill/>
                        <a:miter/>
                      </a:ln>
                    </p:spPr>
                  </p:pic>
                </p:oleObj>
              </mc:Fallback>
            </mc:AlternateContent>
          </a:graphicData>
        </a:graphic>
      </p:graphicFrame>
      <p:graphicFrame>
        <p:nvGraphicFramePr>
          <p:cNvPr id="11270" name="对象 14"/>
          <p:cNvGraphicFramePr>
            <a:graphicFrameLocks noChangeAspect="1"/>
          </p:cNvGraphicFramePr>
          <p:nvPr/>
        </p:nvGraphicFramePr>
        <p:xfrm>
          <a:off x="5102225" y="2522538"/>
          <a:ext cx="3486150" cy="3005137"/>
        </p:xfrm>
        <a:graphic>
          <a:graphicData uri="http://schemas.openxmlformats.org/presentationml/2006/ole">
            <mc:AlternateContent xmlns:mc="http://schemas.openxmlformats.org/markup-compatibility/2006">
              <mc:Choice xmlns:v="urn:schemas-microsoft-com:vml" Requires="v">
                <p:oleObj spid="_x0000_s3077" name="" r:id="rId3" imgW="1455420" imgH="1268730" progId="Visio.Drawing.11">
                  <p:embed/>
                </p:oleObj>
              </mc:Choice>
              <mc:Fallback>
                <p:oleObj name="" r:id="rId3" imgW="1455420" imgH="1268730" progId="Visio.Drawing.11">
                  <p:embed/>
                  <p:pic>
                    <p:nvPicPr>
                      <p:cNvPr id="0" name="图片 3076"/>
                      <p:cNvPicPr/>
                      <p:nvPr/>
                    </p:nvPicPr>
                    <p:blipFill>
                      <a:blip r:embed="rId4"/>
                      <a:stretch>
                        <a:fillRect/>
                      </a:stretch>
                    </p:blipFill>
                    <p:spPr>
                      <a:xfrm>
                        <a:off x="5102225" y="2522538"/>
                        <a:ext cx="3486150" cy="3005137"/>
                      </a:xfrm>
                      <a:prstGeom prst="rect">
                        <a:avLst/>
                      </a:prstGeom>
                      <a:noFill/>
                      <a:ln w="38100">
                        <a:noFill/>
                        <a:miter/>
                      </a:ln>
                    </p:spPr>
                  </p:pic>
                </p:oleObj>
              </mc:Fallback>
            </mc:AlternateContent>
          </a:graphicData>
        </a:graphic>
      </p:graphicFrame>
      <p:sp>
        <p:nvSpPr>
          <p:cNvPr id="16" name="矩形 15"/>
          <p:cNvSpPr/>
          <p:nvPr/>
        </p:nvSpPr>
        <p:spPr>
          <a:xfrm>
            <a:off x="65088" y="6043613"/>
            <a:ext cx="9032875" cy="400050"/>
          </a:xfrm>
          <a:prstGeom prst="rect">
            <a:avLst/>
          </a:prstGeom>
        </p:spPr>
        <p:txBody>
          <a:bodyPr wrap="none">
            <a:spAutoFit/>
          </a:bodyPr>
          <a:p>
            <a:pPr>
              <a:buNone/>
            </a:pPr>
            <a:r>
              <a:rPr lang="en-US" altLang="zh-CN" b="1" dirty="0">
                <a:latin typeface="Times New Roman" panose="02020603050405020304" pitchFamily="18" charset="0"/>
                <a:ea typeface="SimSun" panose="02010600030101010101" pitchFamily="2" charset="-122"/>
              </a:rPr>
              <a:t>1—</a:t>
            </a:r>
            <a:r>
              <a:rPr lang="zh-CN" altLang="zh-CN" b="1" dirty="0">
                <a:latin typeface="Times New Roman" panose="02020603050405020304" pitchFamily="18" charset="0"/>
                <a:ea typeface="SimSun" panose="02010600030101010101" pitchFamily="2" charset="-122"/>
              </a:rPr>
              <a:t>驱动电机；</a:t>
            </a:r>
            <a:r>
              <a:rPr lang="en-US" altLang="zh-CN" b="1" dirty="0">
                <a:latin typeface="Times New Roman" panose="02020603050405020304" pitchFamily="18" charset="0"/>
                <a:ea typeface="SimSun" panose="02010600030101010101" pitchFamily="2" charset="-122"/>
              </a:rPr>
              <a:t>2—</a:t>
            </a:r>
            <a:r>
              <a:rPr lang="zh-CN" altLang="zh-CN" b="1" dirty="0">
                <a:latin typeface="Times New Roman" panose="02020603050405020304" pitchFamily="18" charset="0"/>
                <a:ea typeface="SimSun" panose="02010600030101010101" pitchFamily="2" charset="-122"/>
              </a:rPr>
              <a:t>大臂；</a:t>
            </a:r>
            <a:r>
              <a:rPr lang="en-US" altLang="zh-CN" b="1" dirty="0">
                <a:latin typeface="Times New Roman" panose="02020603050405020304" pitchFamily="18" charset="0"/>
                <a:ea typeface="SimSun" panose="02010600030101010101" pitchFamily="2" charset="-122"/>
              </a:rPr>
              <a:t>3—</a:t>
            </a:r>
            <a:r>
              <a:rPr lang="zh-CN" altLang="zh-CN" b="1" dirty="0">
                <a:latin typeface="Times New Roman" panose="02020603050405020304" pitchFamily="18" charset="0"/>
                <a:ea typeface="SimSun" panose="02010600030101010101" pitchFamily="2" charset="-122"/>
              </a:rPr>
              <a:t>联轴器；</a:t>
            </a:r>
            <a:r>
              <a:rPr lang="en-US" altLang="zh-CN" b="1" dirty="0">
                <a:latin typeface="Times New Roman" panose="02020603050405020304" pitchFamily="18" charset="0"/>
                <a:ea typeface="SimSun" panose="02010600030101010101" pitchFamily="2" charset="-122"/>
              </a:rPr>
              <a:t>4—</a:t>
            </a:r>
            <a:r>
              <a:rPr lang="zh-CN" altLang="zh-CN" b="1" dirty="0">
                <a:latin typeface="Times New Roman" panose="02020603050405020304" pitchFamily="18" charset="0"/>
                <a:ea typeface="SimSun" panose="02010600030101010101" pitchFamily="2" charset="-122"/>
              </a:rPr>
              <a:t>减速器；</a:t>
            </a:r>
            <a:r>
              <a:rPr lang="en-US" altLang="zh-CN" b="1" dirty="0">
                <a:latin typeface="Times New Roman" panose="02020603050405020304" pitchFamily="18" charset="0"/>
                <a:ea typeface="SimSun" panose="02010600030101010101" pitchFamily="2" charset="-122"/>
              </a:rPr>
              <a:t>5—</a:t>
            </a:r>
            <a:r>
              <a:rPr lang="zh-CN" altLang="zh-CN" b="1" dirty="0">
                <a:latin typeface="Times New Roman" panose="02020603050405020304" pitchFamily="18" charset="0"/>
                <a:ea typeface="SimSun" panose="02010600030101010101" pitchFamily="2" charset="-122"/>
              </a:rPr>
              <a:t>腰部；</a:t>
            </a:r>
            <a:r>
              <a:rPr lang="en-US" altLang="zh-CN" b="1" dirty="0">
                <a:latin typeface="Times New Roman" panose="02020603050405020304" pitchFamily="18" charset="0"/>
                <a:ea typeface="SimSun" panose="02010600030101010101" pitchFamily="2" charset="-122"/>
              </a:rPr>
              <a:t>6—</a:t>
            </a:r>
            <a:r>
              <a:rPr lang="zh-CN" altLang="zh-CN" b="1" dirty="0">
                <a:latin typeface="Times New Roman" panose="02020603050405020304" pitchFamily="18" charset="0"/>
                <a:ea typeface="SimSun" panose="02010600030101010101" pitchFamily="2" charset="-122"/>
              </a:rPr>
              <a:t>基座；</a:t>
            </a:r>
            <a:r>
              <a:rPr lang="en-US" altLang="zh-CN" b="1" dirty="0">
                <a:latin typeface="Times New Roman" panose="02020603050405020304" pitchFamily="18" charset="0"/>
                <a:ea typeface="SimSun" panose="02010600030101010101" pitchFamily="2" charset="-122"/>
              </a:rPr>
              <a:t>7—</a:t>
            </a:r>
            <a:r>
              <a:rPr lang="zh-CN" altLang="zh-CN" b="1" dirty="0">
                <a:latin typeface="Times New Roman" panose="02020603050405020304" pitchFamily="18" charset="0"/>
                <a:ea typeface="SimSun" panose="02010600030101010101" pitchFamily="2" charset="-122"/>
              </a:rPr>
              <a:t>齿轮</a:t>
            </a:r>
            <a:endParaRPr lang="zh-CN" altLang="en-US" b="1" dirty="0">
              <a:latin typeface="Arial" panose="020B0604020202020204" pitchFamily="34" charset="0"/>
            </a:endParaRPr>
          </a:p>
        </p:txBody>
      </p:sp>
      <p:sp>
        <p:nvSpPr>
          <p:cNvPr id="17" name="矩形 16"/>
          <p:cNvSpPr/>
          <p:nvPr/>
        </p:nvSpPr>
        <p:spPr>
          <a:xfrm>
            <a:off x="2943225" y="5470525"/>
            <a:ext cx="3262313" cy="461963"/>
          </a:xfrm>
          <a:prstGeom prst="rect">
            <a:avLst/>
          </a:prstGeom>
        </p:spPr>
        <p:txBody>
          <a:bodyPr wrap="none">
            <a:spAutoFit/>
          </a:bodyPr>
          <a:p>
            <a:pPr>
              <a:buNone/>
            </a:pPr>
            <a:r>
              <a:rPr lang="zh-CN" altLang="zh-CN" sz="2400" b="1" dirty="0">
                <a:latin typeface="Times New Roman" panose="02020603050405020304" pitchFamily="18" charset="0"/>
                <a:ea typeface="SimSun" panose="02010600030101010101" pitchFamily="2" charset="-122"/>
              </a:rPr>
              <a:t>腰部关节电机布置方案</a:t>
            </a:r>
            <a:endParaRPr lang="zh-CN" altLang="en-US" sz="2400" b="1" dirty="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12291" name="图片 3" descr="C:\Users\ADMINI~1\AppData\Local\Temp\1600394477(1).png"/>
          <p:cNvPicPr>
            <a:picLocks noChangeAspect="1"/>
          </p:cNvPicPr>
          <p:nvPr/>
        </p:nvPicPr>
        <p:blipFill>
          <a:blip r:embed="rId1"/>
          <a:stretch>
            <a:fillRect/>
          </a:stretch>
        </p:blipFill>
        <p:spPr>
          <a:xfrm>
            <a:off x="1851025" y="1016000"/>
            <a:ext cx="5172075" cy="4122738"/>
          </a:xfrm>
          <a:prstGeom prst="rect">
            <a:avLst/>
          </a:prstGeom>
          <a:noFill/>
          <a:ln w="9525">
            <a:noFill/>
          </a:ln>
        </p:spPr>
      </p:pic>
      <p:sp>
        <p:nvSpPr>
          <p:cNvPr id="5" name="矩形 4"/>
          <p:cNvSpPr/>
          <p:nvPr/>
        </p:nvSpPr>
        <p:spPr>
          <a:xfrm>
            <a:off x="2381250" y="5308600"/>
            <a:ext cx="4641850" cy="46196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腰部使用中空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RV</a:t>
            </a:r>
            <a:r>
              <a:rPr kumimoji="0" lang="zh-CN" altLang="zh-CN"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减速器驱动方案</a:t>
            </a:r>
            <a:endParaRPr kumimoji="0" lang="zh-CN" altLang="en-US"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6" name="矩形 5"/>
          <p:cNvSpPr/>
          <p:nvPr/>
        </p:nvSpPr>
        <p:spPr>
          <a:xfrm>
            <a:off x="1150938" y="5935663"/>
            <a:ext cx="7375525" cy="40005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驱动电机；</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大臂；</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中空齿轮；</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4—RV</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减速器；</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5—</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基座</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0" y="1036638"/>
            <a:ext cx="5934075" cy="460375"/>
          </a:xfrm>
          <a:prstGeom prst="rect">
            <a:avLst/>
          </a:prstGeom>
        </p:spPr>
        <p:txBody>
          <a:bodyPr wrap="none">
            <a:spAutoFit/>
          </a:bodyPr>
          <a:lstStyle/>
          <a:p>
            <a:pPr marL="0" marR="0" lvl="0" indent="266700" algn="just"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rgbClr val="0070C0"/>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rgbClr val="0070C0"/>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rgbClr val="0070C0"/>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液压（气压）驱动的机身典型结构</a:t>
            </a:r>
            <a:endPar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pic>
        <p:nvPicPr>
          <p:cNvPr id="13316" name="图片 4" descr="C:\Users\Administrator\AppData\Roaming\Tencent\Users\63058331\QQ\WinTemp\RichOle\FKP11RK{KO}3YTOI}V}BG9A.png"/>
          <p:cNvPicPr>
            <a:picLocks noChangeAspect="1"/>
          </p:cNvPicPr>
          <p:nvPr/>
        </p:nvPicPr>
        <p:blipFill>
          <a:blip r:embed="rId1"/>
          <a:srcRect r="48811"/>
          <a:stretch>
            <a:fillRect/>
          </a:stretch>
        </p:blipFill>
        <p:spPr>
          <a:xfrm>
            <a:off x="327025" y="1824038"/>
            <a:ext cx="4013200" cy="3517900"/>
          </a:xfrm>
          <a:prstGeom prst="rect">
            <a:avLst/>
          </a:prstGeom>
          <a:noFill/>
          <a:ln w="9525">
            <a:noFill/>
          </a:ln>
        </p:spPr>
      </p:pic>
      <p:pic>
        <p:nvPicPr>
          <p:cNvPr id="13317" name="图片 5" descr="C:\Users\Administrator\AppData\Roaming\Tencent\Users\63058331\QQ\WinTemp\RichOle\FKP11RK{KO}3YTOI}V}BG9A.png"/>
          <p:cNvPicPr>
            <a:picLocks noChangeAspect="1"/>
          </p:cNvPicPr>
          <p:nvPr/>
        </p:nvPicPr>
        <p:blipFill>
          <a:blip r:embed="rId1"/>
          <a:srcRect l="57587"/>
          <a:stretch>
            <a:fillRect/>
          </a:stretch>
        </p:blipFill>
        <p:spPr>
          <a:xfrm>
            <a:off x="5072063" y="2332038"/>
            <a:ext cx="3921125" cy="3197225"/>
          </a:xfrm>
          <a:prstGeom prst="rect">
            <a:avLst/>
          </a:prstGeom>
          <a:noFill/>
          <a:ln w="9525">
            <a:noFill/>
          </a:ln>
        </p:spPr>
      </p:pic>
      <p:sp>
        <p:nvSpPr>
          <p:cNvPr id="7" name="矩形 6"/>
          <p:cNvSpPr/>
          <p:nvPr/>
        </p:nvSpPr>
        <p:spPr>
          <a:xfrm>
            <a:off x="301625" y="5556250"/>
            <a:ext cx="8234363" cy="431800"/>
          </a:xfrm>
          <a:prstGeom prst="rect">
            <a:avLst/>
          </a:prstGeom>
        </p:spPr>
        <p:txBody>
          <a:bodyPr wrap="square">
            <a:spAutoFit/>
          </a:bodyPr>
          <a:p>
            <a:pPr>
              <a:buNone/>
            </a:pPr>
            <a:r>
              <a:rPr lang="zh-CN" altLang="zh-CN" sz="2200" b="1" dirty="0">
                <a:latin typeface="Times New Roman" panose="02020603050405020304" pitchFamily="18" charset="0"/>
                <a:ea typeface="SimSun" panose="02010600030101010101" pitchFamily="2" charset="-122"/>
              </a:rPr>
              <a:t>（</a:t>
            </a:r>
            <a:r>
              <a:rPr lang="en-US" altLang="zh-CN" sz="2200" b="1" dirty="0">
                <a:latin typeface="Times New Roman" panose="02020603050405020304" pitchFamily="18" charset="0"/>
                <a:ea typeface="SimSun" panose="02010600030101010101" pitchFamily="2" charset="-122"/>
              </a:rPr>
              <a:t>a</a:t>
            </a:r>
            <a:r>
              <a:rPr lang="zh-CN" altLang="zh-CN" sz="2200" b="1" dirty="0">
                <a:latin typeface="Times New Roman" panose="02020603050405020304" pitchFamily="18" charset="0"/>
                <a:ea typeface="SimSun" panose="02010600030101010101" pitchFamily="2" charset="-122"/>
              </a:rPr>
              <a:t>）单杆活塞气缸驱动机构</a:t>
            </a:r>
            <a:r>
              <a:rPr lang="en-US" altLang="zh-CN" sz="2200" b="1" dirty="0">
                <a:latin typeface="Times New Roman" panose="02020603050405020304" pitchFamily="18" charset="0"/>
                <a:ea typeface="SimSun" panose="02010600030101010101" pitchFamily="2" charset="-122"/>
              </a:rPr>
              <a:t>           </a:t>
            </a:r>
            <a:r>
              <a:rPr lang="zh-CN" altLang="zh-CN" sz="2200" b="1" dirty="0">
                <a:latin typeface="Times New Roman" panose="02020603050405020304" pitchFamily="18" charset="0"/>
                <a:ea typeface="SimSun" panose="02010600030101010101" pitchFamily="2" charset="-122"/>
              </a:rPr>
              <a:t>（</a:t>
            </a:r>
            <a:r>
              <a:rPr lang="en-US" altLang="zh-CN" sz="2200" b="1" dirty="0">
                <a:latin typeface="Times New Roman" panose="02020603050405020304" pitchFamily="18" charset="0"/>
                <a:ea typeface="SimSun" panose="02010600030101010101" pitchFamily="2" charset="-122"/>
              </a:rPr>
              <a:t>b</a:t>
            </a:r>
            <a:r>
              <a:rPr lang="zh-CN" altLang="zh-CN" sz="2200" b="1" dirty="0">
                <a:latin typeface="Times New Roman" panose="02020603050405020304" pitchFamily="18" charset="0"/>
                <a:ea typeface="SimSun" panose="02010600030101010101" pitchFamily="2" charset="-122"/>
              </a:rPr>
              <a:t>）双杆活塞气缸驱动机构</a:t>
            </a:r>
            <a:endParaRPr lang="zh-CN" altLang="en-US" sz="2200" b="1" dirty="0">
              <a:latin typeface="Arial" panose="020B0604020202020204" pitchFamily="34" charset="0"/>
            </a:endParaRPr>
          </a:p>
        </p:txBody>
      </p:sp>
      <p:sp>
        <p:nvSpPr>
          <p:cNvPr id="8" name="矩形 7"/>
          <p:cNvSpPr/>
          <p:nvPr/>
        </p:nvSpPr>
        <p:spPr>
          <a:xfrm>
            <a:off x="1627188" y="6015038"/>
            <a:ext cx="5754688" cy="46196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利用链条链轮传动机构实现机身回转运动</a:t>
            </a:r>
            <a:endParaRPr kumimoji="0" lang="zh-CN" altLang="en-US"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10" name="椭圆形标注 9"/>
          <p:cNvSpPr/>
          <p:nvPr/>
        </p:nvSpPr>
        <p:spPr bwMode="auto">
          <a:xfrm>
            <a:off x="4043363" y="2787650"/>
            <a:ext cx="2225675" cy="996950"/>
          </a:xfrm>
          <a:prstGeom prst="wedgeEllipseCallout">
            <a:avLst>
              <a:gd name="adj1" fmla="val -133592"/>
              <a:gd name="adj2" fmla="val 19093"/>
            </a:avLst>
          </a:prstGeom>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5pPr>
          </a:lstStyle>
          <a:p>
            <a:pPr lvl="0" eaLnBrk="1" hangingPunct="1">
              <a:buNone/>
            </a:pPr>
            <a:r>
              <a:rPr lang="zh-CN" altLang="en-US" dirty="0">
                <a:latin typeface="Arial" panose="020B0604020202020204" pitchFamily="34" charset="0"/>
              </a:rPr>
              <a:t>升降油缸在上</a:t>
            </a:r>
            <a:endParaRPr lang="zh-CN" altLang="en-US" dirty="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14339" name="Picture 3" descr="4-2"/>
          <p:cNvPicPr>
            <a:picLocks noChangeAspect="1"/>
          </p:cNvPicPr>
          <p:nvPr/>
        </p:nvPicPr>
        <p:blipFill>
          <a:blip r:embed="rId1"/>
          <a:stretch>
            <a:fillRect/>
          </a:stretch>
        </p:blipFill>
        <p:spPr>
          <a:xfrm>
            <a:off x="1579563" y="1250950"/>
            <a:ext cx="4967287" cy="4491038"/>
          </a:xfrm>
          <a:prstGeom prst="rect">
            <a:avLst/>
          </a:prstGeom>
          <a:noFill/>
          <a:ln w="9525">
            <a:noFill/>
          </a:ln>
        </p:spPr>
      </p:pic>
      <p:sp>
        <p:nvSpPr>
          <p:cNvPr id="5" name="矩形 4"/>
          <p:cNvSpPr/>
          <p:nvPr/>
        </p:nvSpPr>
        <p:spPr>
          <a:xfrm>
            <a:off x="3216275" y="5741988"/>
            <a:ext cx="2968625" cy="46196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球（极）坐标型机身</a:t>
            </a:r>
            <a:endParaRPr kumimoji="0" lang="zh-CN" altLang="en-US"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5363" name="矩形 3"/>
          <p:cNvSpPr/>
          <p:nvPr/>
        </p:nvSpPr>
        <p:spPr>
          <a:xfrm>
            <a:off x="115888" y="796925"/>
            <a:ext cx="4397375" cy="461963"/>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 ．机身驱动力与力矩的计算</a:t>
            </a:r>
            <a:endParaRPr lang="zh-CN" altLang="en-US" sz="2400" b="1" dirty="0">
              <a:solidFill>
                <a:srgbClr val="7030A0"/>
              </a:solidFill>
              <a:latin typeface="Times New Roman" panose="02020603050405020304" pitchFamily="18" charset="0"/>
              <a:ea typeface="SimHei" panose="02010609060101010101" pitchFamily="49" charset="-122"/>
            </a:endParaRPr>
          </a:p>
        </p:txBody>
      </p:sp>
      <p:graphicFrame>
        <p:nvGraphicFramePr>
          <p:cNvPr id="15364" name="对象 5"/>
          <p:cNvGraphicFramePr>
            <a:graphicFrameLocks noChangeAspect="1"/>
          </p:cNvGraphicFramePr>
          <p:nvPr/>
        </p:nvGraphicFramePr>
        <p:xfrm>
          <a:off x="230188" y="2403475"/>
          <a:ext cx="3916362" cy="3270250"/>
        </p:xfrm>
        <a:graphic>
          <a:graphicData uri="http://schemas.openxmlformats.org/presentationml/2006/ole">
            <mc:AlternateContent xmlns:mc="http://schemas.openxmlformats.org/markup-compatibility/2006">
              <mc:Choice xmlns:v="urn:schemas-microsoft-com:vml" Requires="v">
                <p:oleObj spid="_x0000_s3079" name="" r:id="rId1" imgW="1964055" imgH="1629410" progId="Visio.Drawing.11">
                  <p:embed/>
                </p:oleObj>
              </mc:Choice>
              <mc:Fallback>
                <p:oleObj name="" r:id="rId1" imgW="1964055" imgH="1629410" progId="Visio.Drawing.11">
                  <p:embed/>
                  <p:pic>
                    <p:nvPicPr>
                      <p:cNvPr id="0" name="图片 3078"/>
                      <p:cNvPicPr/>
                      <p:nvPr/>
                    </p:nvPicPr>
                    <p:blipFill>
                      <a:blip r:embed="rId2"/>
                      <a:stretch>
                        <a:fillRect/>
                      </a:stretch>
                    </p:blipFill>
                    <p:spPr>
                      <a:xfrm>
                        <a:off x="230188" y="2403475"/>
                        <a:ext cx="3916362" cy="3270250"/>
                      </a:xfrm>
                      <a:prstGeom prst="rect">
                        <a:avLst/>
                      </a:prstGeom>
                      <a:noFill/>
                      <a:ln w="38100">
                        <a:noFill/>
                        <a:miter/>
                      </a:ln>
                    </p:spPr>
                  </p:pic>
                </p:oleObj>
              </mc:Fallback>
            </mc:AlternateContent>
          </a:graphicData>
        </a:graphic>
      </p:graphicFrame>
      <p:sp>
        <p:nvSpPr>
          <p:cNvPr id="7" name="矩形 6"/>
          <p:cNvSpPr/>
          <p:nvPr/>
        </p:nvSpPr>
        <p:spPr>
          <a:xfrm>
            <a:off x="3883025" y="1531938"/>
            <a:ext cx="4940300" cy="461963"/>
          </a:xfrm>
          <a:prstGeom prst="rect">
            <a:avLst/>
          </a:prstGeom>
        </p:spPr>
        <p:txBody>
          <a:bodyPr wrap="none">
            <a:spAutoFit/>
          </a:bodyPr>
          <a:lstStyle/>
          <a:p>
            <a:pPr marL="0" marR="0" lvl="0" indent="266700" algn="just"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）竖直升降运动驱动力的计算</a:t>
            </a:r>
            <a:endPar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15366" name="对象 8"/>
          <p:cNvGraphicFramePr>
            <a:graphicFrameLocks noChangeAspect="1"/>
          </p:cNvGraphicFramePr>
          <p:nvPr/>
        </p:nvGraphicFramePr>
        <p:xfrm>
          <a:off x="4975225" y="2403475"/>
          <a:ext cx="3405188" cy="666750"/>
        </p:xfrm>
        <a:graphic>
          <a:graphicData uri="http://schemas.openxmlformats.org/presentationml/2006/ole">
            <mc:AlternateContent xmlns:mc="http://schemas.openxmlformats.org/markup-compatibility/2006">
              <mc:Choice xmlns:v="urn:schemas-microsoft-com:vml" Requires="v">
                <p:oleObj spid="_x0000_s3078" name="" r:id="rId3" imgW="1053465" imgH="241300" progId="Equation.DSMT4">
                  <p:embed/>
                </p:oleObj>
              </mc:Choice>
              <mc:Fallback>
                <p:oleObj name="" r:id="rId3" imgW="1053465" imgH="241300" progId="Equation.DSMT4">
                  <p:embed/>
                  <p:pic>
                    <p:nvPicPr>
                      <p:cNvPr id="0" name="图片 3077"/>
                      <p:cNvPicPr/>
                      <p:nvPr/>
                    </p:nvPicPr>
                    <p:blipFill>
                      <a:blip r:embed="rId4"/>
                      <a:stretch>
                        <a:fillRect/>
                      </a:stretch>
                    </p:blipFill>
                    <p:spPr>
                      <a:xfrm>
                        <a:off x="4975225" y="2403475"/>
                        <a:ext cx="3405188" cy="666750"/>
                      </a:xfrm>
                      <a:prstGeom prst="rect">
                        <a:avLst/>
                      </a:prstGeom>
                      <a:noFill/>
                      <a:ln w="38100">
                        <a:noFill/>
                        <a:miter/>
                      </a:ln>
                    </p:spPr>
                  </p:pic>
                </p:oleObj>
              </mc:Fallback>
            </mc:AlternateContent>
          </a:graphicData>
        </a:graphic>
      </p:graphicFrame>
      <p:sp>
        <p:nvSpPr>
          <p:cNvPr id="10" name="矩形 9"/>
          <p:cNvSpPr/>
          <p:nvPr/>
        </p:nvSpPr>
        <p:spPr>
          <a:xfrm>
            <a:off x="4449763" y="3489325"/>
            <a:ext cx="4572000" cy="1616075"/>
          </a:xfrm>
          <a:prstGeom prst="rect">
            <a:avLst/>
          </a:prstGeom>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200" b="0" i="1" u="none" strike="noStrike" kern="100" cap="none" spc="0" normalizeH="0" baseline="0" noProof="0" dirty="0" err="1">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F</a:t>
            </a:r>
            <a:r>
              <a:rPr kumimoji="0" lang="en-US" altLang="zh-CN" sz="2200" b="0" i="1" u="none" strike="noStrike" kern="100" cap="none" spc="0" normalizeH="0" baseline="-25000" noProof="0" dirty="0" err="1">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a:t>
            </a:r>
            <a:r>
              <a:rPr kumimoji="0" lang="en-US" altLang="zh-CN" sz="2200" b="0" i="1" u="none" strike="noStrike" kern="100" cap="none" spc="0" normalizeH="0" baseline="-2500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 </a:t>
            </a:r>
            <a:r>
              <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各支承处的摩擦力（</a:t>
            </a:r>
            <a:r>
              <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N</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200" b="0" i="1" u="none" strike="noStrike" kern="100" cap="none" spc="0" normalizeH="0" baseline="0" noProof="0" dirty="0" err="1">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F</a:t>
            </a:r>
            <a:r>
              <a:rPr kumimoji="0" lang="en-US" altLang="zh-CN" sz="2200" b="0" i="1" u="none" strike="noStrike" kern="100" cap="none" spc="0" normalizeH="0" baseline="-25000" noProof="0" dirty="0" err="1">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g</a:t>
            </a:r>
            <a:r>
              <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启动时的总惯性力（</a:t>
            </a:r>
            <a:r>
              <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N</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200" b="0"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G </a:t>
            </a:r>
            <a:r>
              <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Times New Roman" panose="02020603050405020304" pitchFamily="18" charset="0"/>
              </a:rPr>
              <a:t>运动部件的总重量（</a:t>
            </a:r>
            <a:r>
              <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N</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zh-CN" altLang="en-US" sz="2200" b="0"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6387" name="矩形 3"/>
          <p:cNvSpPr/>
          <p:nvPr/>
        </p:nvSpPr>
        <p:spPr>
          <a:xfrm>
            <a:off x="115888" y="889000"/>
            <a:ext cx="4397375" cy="461963"/>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 ．机身驱动力与力矩的计算</a:t>
            </a:r>
            <a:endParaRPr lang="zh-CN" altLang="en-US" sz="2400" b="1" dirty="0">
              <a:solidFill>
                <a:srgbClr val="7030A0"/>
              </a:solidFill>
              <a:latin typeface="Times New Roman" panose="02020603050405020304" pitchFamily="18" charset="0"/>
              <a:ea typeface="SimHei" panose="02010609060101010101" pitchFamily="49" charset="-122"/>
            </a:endParaRPr>
          </a:p>
        </p:txBody>
      </p:sp>
      <p:graphicFrame>
        <p:nvGraphicFramePr>
          <p:cNvPr id="16388" name="对象 4"/>
          <p:cNvGraphicFramePr>
            <a:graphicFrameLocks noChangeAspect="1"/>
          </p:cNvGraphicFramePr>
          <p:nvPr/>
        </p:nvGraphicFramePr>
        <p:xfrm>
          <a:off x="230188" y="2495550"/>
          <a:ext cx="3916362" cy="3270250"/>
        </p:xfrm>
        <a:graphic>
          <a:graphicData uri="http://schemas.openxmlformats.org/presentationml/2006/ole">
            <mc:AlternateContent xmlns:mc="http://schemas.openxmlformats.org/markup-compatibility/2006">
              <mc:Choice xmlns:v="urn:schemas-microsoft-com:vml" Requires="v">
                <p:oleObj spid="_x0000_s3097" name="" r:id="rId1" imgW="1964055" imgH="1629410" progId="Visio.Drawing.11">
                  <p:embed/>
                </p:oleObj>
              </mc:Choice>
              <mc:Fallback>
                <p:oleObj name="" r:id="rId1" imgW="1964055" imgH="1629410" progId="Visio.Drawing.11">
                  <p:embed/>
                  <p:pic>
                    <p:nvPicPr>
                      <p:cNvPr id="0" name="图片 3096"/>
                      <p:cNvPicPr/>
                      <p:nvPr/>
                    </p:nvPicPr>
                    <p:blipFill>
                      <a:blip r:embed="rId2"/>
                      <a:stretch>
                        <a:fillRect/>
                      </a:stretch>
                    </p:blipFill>
                    <p:spPr>
                      <a:xfrm>
                        <a:off x="230188" y="2495550"/>
                        <a:ext cx="3916362" cy="3270250"/>
                      </a:xfrm>
                      <a:prstGeom prst="rect">
                        <a:avLst/>
                      </a:prstGeom>
                      <a:noFill/>
                      <a:ln w="38100">
                        <a:noFill/>
                        <a:miter/>
                      </a:ln>
                    </p:spPr>
                  </p:pic>
                </p:oleObj>
              </mc:Fallback>
            </mc:AlternateContent>
          </a:graphicData>
        </a:graphic>
      </p:graphicFrame>
      <p:sp>
        <p:nvSpPr>
          <p:cNvPr id="6" name="矩形 5"/>
          <p:cNvSpPr/>
          <p:nvPr/>
        </p:nvSpPr>
        <p:spPr>
          <a:xfrm>
            <a:off x="3990975" y="1577975"/>
            <a:ext cx="5057775" cy="8302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）回转运动驱动力矩</a:t>
            </a:r>
            <a:r>
              <a:rPr kumimoji="0" lang="en-US" altLang="zh-CN" sz="2400" b="1" i="1" u="none" strike="noStrike" kern="100" cap="none" spc="0" normalizeH="0" baseline="0" noProof="0" dirty="0" err="1">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M</a:t>
            </a:r>
            <a:r>
              <a:rPr kumimoji="0" lang="en-US" altLang="zh-CN" sz="2400" b="1" i="1" u="none" strike="noStrike" kern="100" cap="none" spc="0" normalizeH="0" baseline="-25000" noProof="0" dirty="0" err="1">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q</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的计算</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a:p>
            <a:pPr marL="0" marR="0" lvl="0" indent="266700" algn="l" defTabSz="914400" rtl="0" eaLnBrk="0" fontAlgn="base" latinLnBrk="0" hangingPunct="0">
              <a:lnSpc>
                <a:spcPct val="100000"/>
              </a:lnSpc>
              <a:spcBef>
                <a:spcPct val="0"/>
              </a:spcBef>
              <a:spcAft>
                <a:spcPts val="0"/>
              </a:spcAft>
              <a:buClrTx/>
              <a:buSzTx/>
              <a:buFontTx/>
              <a:buNone/>
              <a:defRPr/>
            </a:pPr>
            <a:endParaRPr kumimoji="0" lang="zh-CN" altLang="en-US" sz="2400" b="1" i="0" u="none" strike="noStrike" kern="100" cap="none" spc="0" normalizeH="0" baseline="0" noProof="0" dirty="0">
              <a:ln>
                <a:noFill/>
              </a:ln>
              <a:solidFill>
                <a:schemeClr val="tx2">
                  <a:lumMod val="75000"/>
                </a:schemeClr>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16390" name="对象 7"/>
          <p:cNvGraphicFramePr>
            <a:graphicFrameLocks noChangeAspect="1"/>
          </p:cNvGraphicFramePr>
          <p:nvPr/>
        </p:nvGraphicFramePr>
        <p:xfrm>
          <a:off x="4900613" y="2314575"/>
          <a:ext cx="2897187" cy="644525"/>
        </p:xfrm>
        <a:graphic>
          <a:graphicData uri="http://schemas.openxmlformats.org/presentationml/2006/ole">
            <mc:AlternateContent xmlns:mc="http://schemas.openxmlformats.org/markup-compatibility/2006">
              <mc:Choice xmlns:v="urn:schemas-microsoft-com:vml" Requires="v">
                <p:oleObj spid="_x0000_s3092" name="" r:id="rId3" imgW="951865" imgH="241300" progId="Equation.DSMT4">
                  <p:embed/>
                </p:oleObj>
              </mc:Choice>
              <mc:Fallback>
                <p:oleObj name="" r:id="rId3" imgW="951865" imgH="241300" progId="Equation.DSMT4">
                  <p:embed/>
                  <p:pic>
                    <p:nvPicPr>
                      <p:cNvPr id="0" name="图片 3091"/>
                      <p:cNvPicPr/>
                      <p:nvPr/>
                    </p:nvPicPr>
                    <p:blipFill>
                      <a:blip r:embed="rId4"/>
                      <a:stretch>
                        <a:fillRect/>
                      </a:stretch>
                    </p:blipFill>
                    <p:spPr>
                      <a:xfrm>
                        <a:off x="4900613" y="2314575"/>
                        <a:ext cx="2897187" cy="644525"/>
                      </a:xfrm>
                      <a:prstGeom prst="rect">
                        <a:avLst/>
                      </a:prstGeom>
                      <a:noFill/>
                      <a:ln w="38100">
                        <a:noFill/>
                        <a:miter/>
                      </a:ln>
                    </p:spPr>
                  </p:pic>
                </p:oleObj>
              </mc:Fallback>
            </mc:AlternateContent>
          </a:graphicData>
        </a:graphic>
      </p:graphicFrame>
      <p:sp>
        <p:nvSpPr>
          <p:cNvPr id="9" name="矩形 8"/>
          <p:cNvSpPr/>
          <p:nvPr/>
        </p:nvSpPr>
        <p:spPr>
          <a:xfrm>
            <a:off x="4406900" y="3695700"/>
            <a:ext cx="4572000" cy="1616075"/>
          </a:xfrm>
          <a:prstGeom prst="rect">
            <a:avLst/>
          </a:prstGeom>
        </p:spPr>
        <p:txBody>
          <a:bodyPr>
            <a:spAutoFit/>
          </a:bodyPr>
          <a:lstStyle/>
          <a:p>
            <a:pPr marL="0" marR="0" lvl="0" indent="0" algn="just" defTabSz="914400" rtl="0" eaLnBrk="0" fontAlgn="base" latinLnBrk="0" hangingPunct="0">
              <a:lnSpc>
                <a:spcPct val="150000"/>
              </a:lnSpc>
              <a:spcBef>
                <a:spcPct val="0"/>
              </a:spcBef>
              <a:spcAft>
                <a:spcPts val="0"/>
              </a:spcAft>
              <a:buClrTx/>
              <a:buSzTx/>
              <a:buFontTx/>
              <a:buNone/>
              <a:defRPr/>
            </a:pPr>
            <a:r>
              <a:rPr kumimoji="0" lang="en-US" altLang="zh-CN" sz="2200" b="0"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a:t>
            </a:r>
            <a:r>
              <a:rPr kumimoji="0" lang="en-US" altLang="zh-CN" sz="2200" b="0" i="1" u="none" strike="noStrike" kern="100" cap="none" spc="0" normalizeH="0" baseline="-2500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 </a:t>
            </a:r>
            <a:r>
              <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总摩擦阻力距（</a:t>
            </a:r>
            <a:r>
              <a:rPr kumimoji="0" lang="en-US" altLang="zh-CN" sz="2200" b="0" i="0" u="none" strike="noStrike" kern="100" cap="none" spc="0" normalizeH="0" baseline="0" noProof="0" dirty="0" err="1">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N·m</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200" b="0"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a:t>
            </a:r>
            <a:r>
              <a:rPr kumimoji="0" lang="en-US" altLang="zh-CN" sz="2200" b="0" i="1" u="none" strike="noStrike" kern="100" cap="none" spc="0" normalizeH="0" baseline="-2500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l </a:t>
            </a:r>
            <a:r>
              <a:rPr kumimoji="0" lang="en-US"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Times New Roman" panose="02020603050405020304" pitchFamily="18" charset="0"/>
              </a:rPr>
              <a:t>各回转运动部件的总惯性力矩（</a:t>
            </a:r>
            <a:r>
              <a:rPr kumimoji="0" lang="en-US" altLang="zh-CN" sz="2200" b="0" i="0" u="none" strike="noStrike" kern="100" cap="none" spc="0" normalizeH="0" baseline="0" noProof="0" dirty="0" err="1">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N·m</a:t>
            </a:r>
            <a:r>
              <a:rPr kumimoji="0" lang="zh-CN" altLang="zh-CN" sz="2200" b="0"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Times New Roman" panose="02020603050405020304" pitchFamily="18" charset="0"/>
              </a:rPr>
              <a:t>），且</a:t>
            </a:r>
            <a:endParaRPr kumimoji="0" lang="zh-CN" altLang="en-US" sz="2200" b="0"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graphicFrame>
        <p:nvGraphicFramePr>
          <p:cNvPr id="16392" name="对象 10"/>
          <p:cNvGraphicFramePr>
            <a:graphicFrameLocks noChangeAspect="1"/>
          </p:cNvGraphicFramePr>
          <p:nvPr/>
        </p:nvGraphicFramePr>
        <p:xfrm>
          <a:off x="4900613" y="5399088"/>
          <a:ext cx="2444750" cy="582612"/>
        </p:xfrm>
        <a:graphic>
          <a:graphicData uri="http://schemas.openxmlformats.org/presentationml/2006/ole">
            <mc:AlternateContent xmlns:mc="http://schemas.openxmlformats.org/markup-compatibility/2006">
              <mc:Choice xmlns:v="urn:schemas-microsoft-com:vml" Requires="v">
                <p:oleObj spid="_x0000_s3093" name="" r:id="rId5" imgW="1002665" imgH="228600" progId="Equation.DSMT4">
                  <p:embed/>
                </p:oleObj>
              </mc:Choice>
              <mc:Fallback>
                <p:oleObj name="" r:id="rId5" imgW="1002665" imgH="228600" progId="Equation.DSMT4">
                  <p:embed/>
                  <p:pic>
                    <p:nvPicPr>
                      <p:cNvPr id="0" name="图片 3092"/>
                      <p:cNvPicPr/>
                      <p:nvPr/>
                    </p:nvPicPr>
                    <p:blipFill>
                      <a:blip r:embed="rId6"/>
                      <a:stretch>
                        <a:fillRect/>
                      </a:stretch>
                    </p:blipFill>
                    <p:spPr>
                      <a:xfrm>
                        <a:off x="4900613" y="5399088"/>
                        <a:ext cx="2444750" cy="582612"/>
                      </a:xfrm>
                      <a:prstGeom prst="rect">
                        <a:avLst/>
                      </a:prstGeom>
                      <a:noFill/>
                      <a:ln w="38100">
                        <a:noFill/>
                        <a:miter/>
                      </a:ln>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7411" name="矩形 3"/>
          <p:cNvSpPr/>
          <p:nvPr/>
        </p:nvSpPr>
        <p:spPr>
          <a:xfrm>
            <a:off x="115888" y="909638"/>
            <a:ext cx="4397375" cy="460375"/>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 ．机身驱动力与力矩的计算</a:t>
            </a:r>
            <a:endParaRPr lang="zh-CN" altLang="en-US" sz="2400" b="1" dirty="0">
              <a:solidFill>
                <a:srgbClr val="7030A0"/>
              </a:solidFill>
              <a:latin typeface="Times New Roman" panose="02020603050405020304" pitchFamily="18" charset="0"/>
              <a:ea typeface="SimHei" panose="02010609060101010101" pitchFamily="49" charset="-122"/>
            </a:endParaRPr>
          </a:p>
        </p:txBody>
      </p:sp>
      <p:graphicFrame>
        <p:nvGraphicFramePr>
          <p:cNvPr id="17412" name="对象 4"/>
          <p:cNvGraphicFramePr>
            <a:graphicFrameLocks noChangeAspect="1"/>
          </p:cNvGraphicFramePr>
          <p:nvPr/>
        </p:nvGraphicFramePr>
        <p:xfrm>
          <a:off x="230188" y="2424113"/>
          <a:ext cx="3916362" cy="3270250"/>
        </p:xfrm>
        <a:graphic>
          <a:graphicData uri="http://schemas.openxmlformats.org/presentationml/2006/ole">
            <mc:AlternateContent xmlns:mc="http://schemas.openxmlformats.org/markup-compatibility/2006">
              <mc:Choice xmlns:v="urn:schemas-microsoft-com:vml" Requires="v">
                <p:oleObj spid="_x0000_s3094" name="" r:id="rId1" imgW="1964055" imgH="1629410" progId="Visio.Drawing.11">
                  <p:embed/>
                </p:oleObj>
              </mc:Choice>
              <mc:Fallback>
                <p:oleObj name="" r:id="rId1" imgW="1964055" imgH="1629410" progId="Visio.Drawing.11">
                  <p:embed/>
                  <p:pic>
                    <p:nvPicPr>
                      <p:cNvPr id="0" name="图片 3093"/>
                      <p:cNvPicPr/>
                      <p:nvPr/>
                    </p:nvPicPr>
                    <p:blipFill>
                      <a:blip r:embed="rId2"/>
                      <a:stretch>
                        <a:fillRect/>
                      </a:stretch>
                    </p:blipFill>
                    <p:spPr>
                      <a:xfrm>
                        <a:off x="230188" y="2424113"/>
                        <a:ext cx="3916362" cy="3270250"/>
                      </a:xfrm>
                      <a:prstGeom prst="rect">
                        <a:avLst/>
                      </a:prstGeom>
                      <a:noFill/>
                      <a:ln w="38100">
                        <a:noFill/>
                        <a:miter/>
                      </a:ln>
                    </p:spPr>
                  </p:pic>
                </p:oleObj>
              </mc:Fallback>
            </mc:AlternateContent>
          </a:graphicData>
        </a:graphic>
      </p:graphicFrame>
      <p:sp>
        <p:nvSpPr>
          <p:cNvPr id="6" name="矩形 5"/>
          <p:cNvSpPr/>
          <p:nvPr/>
        </p:nvSpPr>
        <p:spPr>
          <a:xfrm>
            <a:off x="3883025" y="1552575"/>
            <a:ext cx="4940300"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2">
                    <a:lumMod val="75000"/>
                  </a:schemeClr>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）降立柱下降不卡死条件计算</a:t>
            </a:r>
            <a:endPar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7" name="矩形 6"/>
          <p:cNvSpPr/>
          <p:nvPr/>
        </p:nvSpPr>
        <p:spPr>
          <a:xfrm>
            <a:off x="4340225" y="2295525"/>
            <a:ext cx="1422400" cy="461963"/>
          </a:xfrm>
          <a:prstGeom prst="rect">
            <a:avLst/>
          </a:prstGeom>
        </p:spPr>
        <p:txBody>
          <a:bodyPr wrap="none">
            <a:spAutoFit/>
          </a:bodyPr>
          <a:p>
            <a:pPr>
              <a:buNone/>
            </a:pPr>
            <a:r>
              <a:rPr lang="zh-CN" altLang="zh-CN" sz="2400" b="1" dirty="0">
                <a:latin typeface="Times New Roman" panose="02020603050405020304" pitchFamily="18" charset="0"/>
                <a:ea typeface="SimSun" panose="02010600030101010101" pitchFamily="2" charset="-122"/>
              </a:rPr>
              <a:t>偏重力矩</a:t>
            </a:r>
            <a:endParaRPr lang="zh-CN" altLang="en-US" sz="2400" b="1" dirty="0">
              <a:latin typeface="Arial" panose="020B0604020202020204" pitchFamily="34" charset="0"/>
            </a:endParaRPr>
          </a:p>
        </p:txBody>
      </p:sp>
      <p:graphicFrame>
        <p:nvGraphicFramePr>
          <p:cNvPr id="17415" name="对象 8"/>
          <p:cNvGraphicFramePr>
            <a:graphicFrameLocks noChangeAspect="1"/>
          </p:cNvGraphicFramePr>
          <p:nvPr/>
        </p:nvGraphicFramePr>
        <p:xfrm>
          <a:off x="6080125" y="2305050"/>
          <a:ext cx="1487488" cy="441325"/>
        </p:xfrm>
        <a:graphic>
          <a:graphicData uri="http://schemas.openxmlformats.org/presentationml/2006/ole">
            <mc:AlternateContent xmlns:mc="http://schemas.openxmlformats.org/markup-compatibility/2006">
              <mc:Choice xmlns:v="urn:schemas-microsoft-com:vml" Requires="v">
                <p:oleObj spid="_x0000_s3095" name="" r:id="rId3" imgW="545465" imgH="177800" progId="Equation.DSMT4">
                  <p:embed/>
                </p:oleObj>
              </mc:Choice>
              <mc:Fallback>
                <p:oleObj name="" r:id="rId3" imgW="545465" imgH="177800" progId="Equation.DSMT4">
                  <p:embed/>
                  <p:pic>
                    <p:nvPicPr>
                      <p:cNvPr id="0" name="图片 3094"/>
                      <p:cNvPicPr/>
                      <p:nvPr/>
                    </p:nvPicPr>
                    <p:blipFill>
                      <a:blip r:embed="rId4"/>
                      <a:stretch>
                        <a:fillRect/>
                      </a:stretch>
                    </p:blipFill>
                    <p:spPr>
                      <a:xfrm>
                        <a:off x="6080125" y="2305050"/>
                        <a:ext cx="1487488" cy="441325"/>
                      </a:xfrm>
                      <a:prstGeom prst="rect">
                        <a:avLst/>
                      </a:prstGeom>
                      <a:noFill/>
                      <a:ln w="38100">
                        <a:noFill/>
                        <a:miter/>
                      </a:ln>
                    </p:spPr>
                  </p:pic>
                </p:oleObj>
              </mc:Fallback>
            </mc:AlternateContent>
          </a:graphicData>
        </a:graphic>
      </p:graphicFrame>
      <p:graphicFrame>
        <p:nvGraphicFramePr>
          <p:cNvPr id="17416" name="对象 10"/>
          <p:cNvGraphicFramePr>
            <a:graphicFrameLocks noChangeAspect="1"/>
          </p:cNvGraphicFramePr>
          <p:nvPr/>
        </p:nvGraphicFramePr>
        <p:xfrm>
          <a:off x="6080125" y="3038475"/>
          <a:ext cx="2039938" cy="822325"/>
        </p:xfrm>
        <a:graphic>
          <a:graphicData uri="http://schemas.openxmlformats.org/presentationml/2006/ole">
            <mc:AlternateContent xmlns:mc="http://schemas.openxmlformats.org/markup-compatibility/2006">
              <mc:Choice xmlns:v="urn:schemas-microsoft-com:vml" Requires="v">
                <p:oleObj spid="_x0000_s3098" name="" r:id="rId5" imgW="1078865" imgH="431800" progId="Equation.DSMT4">
                  <p:embed/>
                </p:oleObj>
              </mc:Choice>
              <mc:Fallback>
                <p:oleObj name="" r:id="rId5" imgW="1078865" imgH="431800" progId="Equation.DSMT4">
                  <p:embed/>
                  <p:pic>
                    <p:nvPicPr>
                      <p:cNvPr id="0" name="图片 3097"/>
                      <p:cNvPicPr/>
                      <p:nvPr/>
                    </p:nvPicPr>
                    <p:blipFill>
                      <a:blip r:embed="rId6"/>
                      <a:stretch>
                        <a:fillRect/>
                      </a:stretch>
                    </p:blipFill>
                    <p:spPr>
                      <a:xfrm>
                        <a:off x="6080125" y="3038475"/>
                        <a:ext cx="2039938" cy="822325"/>
                      </a:xfrm>
                      <a:prstGeom prst="rect">
                        <a:avLst/>
                      </a:prstGeom>
                      <a:noFill/>
                      <a:ln w="38100">
                        <a:noFill/>
                        <a:miter/>
                      </a:ln>
                    </p:spPr>
                  </p:pic>
                </p:oleObj>
              </mc:Fallback>
            </mc:AlternateContent>
          </a:graphicData>
        </a:graphic>
      </p:graphicFrame>
      <p:sp>
        <p:nvSpPr>
          <p:cNvPr id="12" name="矩形 11"/>
          <p:cNvSpPr/>
          <p:nvPr/>
        </p:nvSpPr>
        <p:spPr>
          <a:xfrm>
            <a:off x="4146550" y="3916363"/>
            <a:ext cx="4572000" cy="1901825"/>
          </a:xfrm>
          <a:prstGeom prst="rect">
            <a:avLst/>
          </a:prstGeom>
        </p:spPr>
        <p:txBody>
          <a:bodyPr>
            <a:spAutoFit/>
          </a:bodyPr>
          <a:lstStyle/>
          <a:p>
            <a:pPr marL="0" marR="0" lvl="0" indent="0" algn="just" defTabSz="914400" rtl="0" eaLnBrk="0" fontAlgn="base" latinLnBrk="0" hangingPunct="0">
              <a:lnSpc>
                <a:spcPts val="2900"/>
              </a:lnSpc>
              <a:spcBef>
                <a:spcPct val="0"/>
              </a:spcBef>
              <a:spcAft>
                <a:spcPts val="0"/>
              </a:spcAft>
              <a:buClrTx/>
              <a:buSzTx/>
              <a:buFontTx/>
              <a:buNone/>
              <a:defRPr/>
            </a:pPr>
            <a:r>
              <a:rPr kumimoji="0" lang="en-US" altLang="zh-CN" sz="2000" b="1"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G </a:t>
            </a:r>
            <a:r>
              <a:rPr kumimoji="0" lang="en-US"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零部件及工件的总重量（</a:t>
            </a:r>
            <a:r>
              <a:rPr kumimoji="0" lang="en-US"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N</a:t>
            </a:r>
            <a:r>
              <a:rPr kumimoji="0" lang="zh-CN"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zh-CN"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0" algn="l" defTabSz="914400" rtl="0" eaLnBrk="0" fontAlgn="base" latinLnBrk="0" hangingPunct="0">
              <a:lnSpc>
                <a:spcPts val="2900"/>
              </a:lnSpc>
              <a:spcBef>
                <a:spcPct val="0"/>
              </a:spcBef>
              <a:spcAft>
                <a:spcPct val="0"/>
              </a:spcAft>
              <a:buClrTx/>
              <a:buSzTx/>
              <a:buFontTx/>
              <a:buNone/>
              <a:defRPr/>
            </a:pPr>
            <a:r>
              <a:rPr kumimoji="0" lang="en-US" altLang="zh-CN" sz="2000" b="1"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L </a:t>
            </a:r>
            <a:r>
              <a:rPr kumimoji="0" lang="en-US"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Times New Roman" panose="02020603050405020304" pitchFamily="18" charset="0"/>
              </a:rPr>
              <a:t>偏重力臂</a:t>
            </a:r>
            <a:endParaRPr kumimoji="0" lang="en-US" altLang="zh-CN" sz="20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ts val="2900"/>
              </a:lnSpc>
              <a:spcBef>
                <a:spcPct val="0"/>
              </a:spcBef>
              <a:spcAft>
                <a:spcPct val="0"/>
              </a:spcAft>
              <a:buClrTx/>
              <a:buSzTx/>
              <a:buFontTx/>
              <a:buNone/>
              <a:defRPr/>
            </a:pPr>
            <a:r>
              <a:rPr kumimoji="0" lang="en-US" altLang="zh-CN" sz="2000" b="1" i="1" u="none" strike="noStrike" kern="1200" cap="none" spc="0" normalizeH="0" baseline="0" noProof="0" dirty="0" err="1">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G</a:t>
            </a:r>
            <a:r>
              <a:rPr kumimoji="0" lang="en-US" altLang="zh-CN" sz="2000" b="1" i="1" u="none" strike="noStrike" kern="1200" cap="none" spc="0" normalizeH="0" baseline="-25000" noProof="0" dirty="0" err="1">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i</a:t>
            </a:r>
            <a:r>
              <a:rPr kumimoji="0" lang="en-US" altLang="zh-CN" sz="2000" b="1" i="1" u="none" strike="noStrike" kern="1200" cap="none" spc="0" normalizeH="0" baseline="-2500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 </a:t>
            </a:r>
            <a:r>
              <a:rPr kumimoji="0" lang="en-US"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零部件及工件的重量（</a:t>
            </a:r>
            <a:r>
              <a:rPr kumimoji="0" lang="en-US"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N</a:t>
            </a:r>
            <a:r>
              <a:rPr kumimoji="0" lang="zh-CN"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zh-CN"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0" algn="l" defTabSz="914400" rtl="0" eaLnBrk="0" fontAlgn="base" latinLnBrk="0" hangingPunct="0">
              <a:lnSpc>
                <a:spcPts val="2900"/>
              </a:lnSpc>
              <a:spcBef>
                <a:spcPct val="0"/>
              </a:spcBef>
              <a:spcAft>
                <a:spcPct val="0"/>
              </a:spcAft>
              <a:buClrTx/>
              <a:buSzTx/>
              <a:buFontTx/>
              <a:buNone/>
              <a:defRPr/>
            </a:pPr>
            <a:r>
              <a:rPr kumimoji="0" lang="en-US" altLang="zh-CN" sz="2000" b="1" i="1"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L</a:t>
            </a:r>
            <a:r>
              <a:rPr kumimoji="0" lang="en-US" altLang="zh-CN" sz="2000" b="1" i="1" u="none" strike="noStrike" kern="1200" cap="none" spc="0" normalizeH="0" baseline="-2500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i </a:t>
            </a:r>
            <a:r>
              <a:rPr kumimoji="0" lang="en-US"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零部件及工件的重心到机身回转轴的距离（</a:t>
            </a:r>
            <a:r>
              <a:rPr kumimoji="0" lang="en-US"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a:t>
            </a:r>
            <a:r>
              <a:rPr kumimoji="0" lang="zh-CN" altLang="zh-CN"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zh-CN" altLang="en-US" sz="20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8435" name="矩形 3"/>
          <p:cNvSpPr/>
          <p:nvPr/>
        </p:nvSpPr>
        <p:spPr>
          <a:xfrm>
            <a:off x="115888" y="787400"/>
            <a:ext cx="4397375" cy="461963"/>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 ．机身驱动力与力矩的计算</a:t>
            </a:r>
            <a:endParaRPr lang="zh-CN" altLang="en-US" sz="2400" b="1" dirty="0">
              <a:solidFill>
                <a:srgbClr val="7030A0"/>
              </a:solidFill>
              <a:latin typeface="Times New Roman" panose="02020603050405020304" pitchFamily="18" charset="0"/>
              <a:ea typeface="SimHei" panose="02010609060101010101" pitchFamily="49" charset="-122"/>
            </a:endParaRPr>
          </a:p>
        </p:txBody>
      </p:sp>
      <p:graphicFrame>
        <p:nvGraphicFramePr>
          <p:cNvPr id="18436" name="对象 4"/>
          <p:cNvGraphicFramePr>
            <a:graphicFrameLocks noChangeAspect="1"/>
          </p:cNvGraphicFramePr>
          <p:nvPr/>
        </p:nvGraphicFramePr>
        <p:xfrm>
          <a:off x="230188" y="2393950"/>
          <a:ext cx="3916362" cy="3270250"/>
        </p:xfrm>
        <a:graphic>
          <a:graphicData uri="http://schemas.openxmlformats.org/presentationml/2006/ole">
            <mc:AlternateContent xmlns:mc="http://schemas.openxmlformats.org/markup-compatibility/2006">
              <mc:Choice xmlns:v="urn:schemas-microsoft-com:vml" Requires="v">
                <p:oleObj spid="_x0000_s3086" name="" r:id="rId1" imgW="1964055" imgH="1629410" progId="Visio.Drawing.11">
                  <p:embed/>
                </p:oleObj>
              </mc:Choice>
              <mc:Fallback>
                <p:oleObj name="" r:id="rId1" imgW="1964055" imgH="1629410" progId="Visio.Drawing.11">
                  <p:embed/>
                  <p:pic>
                    <p:nvPicPr>
                      <p:cNvPr id="0" name="图片 3085"/>
                      <p:cNvPicPr/>
                      <p:nvPr/>
                    </p:nvPicPr>
                    <p:blipFill>
                      <a:blip r:embed="rId2"/>
                      <a:stretch>
                        <a:fillRect/>
                      </a:stretch>
                    </p:blipFill>
                    <p:spPr>
                      <a:xfrm>
                        <a:off x="230188" y="2393950"/>
                        <a:ext cx="3916362" cy="3270250"/>
                      </a:xfrm>
                      <a:prstGeom prst="rect">
                        <a:avLst/>
                      </a:prstGeom>
                      <a:noFill/>
                      <a:ln w="38100">
                        <a:noFill/>
                        <a:miter/>
                      </a:ln>
                    </p:spPr>
                  </p:pic>
                </p:oleObj>
              </mc:Fallback>
            </mc:AlternateContent>
          </a:graphicData>
        </a:graphic>
      </p:graphicFrame>
      <p:sp>
        <p:nvSpPr>
          <p:cNvPr id="6" name="矩形 5"/>
          <p:cNvSpPr/>
          <p:nvPr/>
        </p:nvSpPr>
        <p:spPr>
          <a:xfrm>
            <a:off x="3883025" y="1522413"/>
            <a:ext cx="4940300"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）降立柱下降不卡死条件计算</a:t>
            </a:r>
            <a:endPar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7" name="矩形 6"/>
          <p:cNvSpPr/>
          <p:nvPr/>
        </p:nvSpPr>
        <p:spPr>
          <a:xfrm>
            <a:off x="4340225" y="2265363"/>
            <a:ext cx="4206875" cy="4603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根据升降立柱的平衡条件可知</a:t>
            </a:r>
            <a:endParaRPr kumimoji="0" lang="zh-CN" altLang="en-US"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18439" name="对象 11"/>
          <p:cNvGraphicFramePr>
            <a:graphicFrameLocks noChangeAspect="1"/>
          </p:cNvGraphicFramePr>
          <p:nvPr/>
        </p:nvGraphicFramePr>
        <p:xfrm>
          <a:off x="5078413" y="2940050"/>
          <a:ext cx="1758950" cy="598488"/>
        </p:xfrm>
        <a:graphic>
          <a:graphicData uri="http://schemas.openxmlformats.org/presentationml/2006/ole">
            <mc:AlternateContent xmlns:mc="http://schemas.openxmlformats.org/markup-compatibility/2006">
              <mc:Choice xmlns:v="urn:schemas-microsoft-com:vml" Requires="v">
                <p:oleObj spid="_x0000_s3088" name="" r:id="rId3" imgW="673100" imgH="228600" progId="Equation.DSMT4">
                  <p:embed/>
                </p:oleObj>
              </mc:Choice>
              <mc:Fallback>
                <p:oleObj name="" r:id="rId3" imgW="673100" imgH="228600" progId="Equation.DSMT4">
                  <p:embed/>
                  <p:pic>
                    <p:nvPicPr>
                      <p:cNvPr id="0" name="图片 3087"/>
                      <p:cNvPicPr/>
                      <p:nvPr/>
                    </p:nvPicPr>
                    <p:blipFill>
                      <a:blip r:embed="rId4"/>
                      <a:stretch>
                        <a:fillRect/>
                      </a:stretch>
                    </p:blipFill>
                    <p:spPr>
                      <a:xfrm>
                        <a:off x="5078413" y="2940050"/>
                        <a:ext cx="1758950" cy="598488"/>
                      </a:xfrm>
                      <a:prstGeom prst="rect">
                        <a:avLst/>
                      </a:prstGeom>
                      <a:noFill/>
                      <a:ln w="38100">
                        <a:noFill/>
                        <a:miter/>
                      </a:ln>
                    </p:spPr>
                  </p:pic>
                </p:oleObj>
              </mc:Fallback>
            </mc:AlternateContent>
          </a:graphicData>
        </a:graphic>
      </p:graphicFrame>
      <p:graphicFrame>
        <p:nvGraphicFramePr>
          <p:cNvPr id="18440" name="对象 13"/>
          <p:cNvGraphicFramePr>
            <a:graphicFrameLocks noChangeAspect="1"/>
          </p:cNvGraphicFramePr>
          <p:nvPr/>
        </p:nvGraphicFramePr>
        <p:xfrm>
          <a:off x="5037138" y="3543300"/>
          <a:ext cx="2332037" cy="825500"/>
        </p:xfrm>
        <a:graphic>
          <a:graphicData uri="http://schemas.openxmlformats.org/presentationml/2006/ole">
            <mc:AlternateContent xmlns:mc="http://schemas.openxmlformats.org/markup-compatibility/2006">
              <mc:Choice xmlns:v="urn:schemas-microsoft-com:vml" Requires="v">
                <p:oleObj spid="_x0000_s3089" name="" r:id="rId5" imgW="1104265" imgH="393700" progId="Equation.DSMT4">
                  <p:embed/>
                </p:oleObj>
              </mc:Choice>
              <mc:Fallback>
                <p:oleObj name="" r:id="rId5" imgW="1104265" imgH="393700" progId="Equation.DSMT4">
                  <p:embed/>
                  <p:pic>
                    <p:nvPicPr>
                      <p:cNvPr id="0" name="图片 3088"/>
                      <p:cNvPicPr/>
                      <p:nvPr/>
                    </p:nvPicPr>
                    <p:blipFill>
                      <a:blip r:embed="rId6"/>
                      <a:stretch>
                        <a:fillRect/>
                      </a:stretch>
                    </p:blipFill>
                    <p:spPr>
                      <a:xfrm>
                        <a:off x="5037138" y="3543300"/>
                        <a:ext cx="2332037" cy="825500"/>
                      </a:xfrm>
                      <a:prstGeom prst="rect">
                        <a:avLst/>
                      </a:prstGeom>
                      <a:noFill/>
                      <a:ln w="38100">
                        <a:noFill/>
                        <a:miter/>
                      </a:ln>
                    </p:spPr>
                  </p:pic>
                </p:oleObj>
              </mc:Fallback>
            </mc:AlternateContent>
          </a:graphicData>
        </a:graphic>
      </p:graphicFrame>
      <p:sp>
        <p:nvSpPr>
          <p:cNvPr id="15" name="矩形 14"/>
          <p:cNvSpPr/>
          <p:nvPr/>
        </p:nvSpPr>
        <p:spPr>
          <a:xfrm>
            <a:off x="4146550" y="4424363"/>
            <a:ext cx="4400550" cy="1130300"/>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升降立柱依靠自重下降而不引起卡死的条件为</a:t>
            </a:r>
            <a:r>
              <a:rPr kumimoji="0" lang="en-US" altLang="zh-CN"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en-US"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18442" name="对象 16"/>
          <p:cNvGraphicFramePr>
            <a:graphicFrameLocks noChangeAspect="1"/>
          </p:cNvGraphicFramePr>
          <p:nvPr/>
        </p:nvGraphicFramePr>
        <p:xfrm>
          <a:off x="4997450" y="5443538"/>
          <a:ext cx="3916363" cy="763587"/>
        </p:xfrm>
        <a:graphic>
          <a:graphicData uri="http://schemas.openxmlformats.org/presentationml/2006/ole">
            <mc:AlternateContent xmlns:mc="http://schemas.openxmlformats.org/markup-compatibility/2006">
              <mc:Choice xmlns:v="urn:schemas-microsoft-com:vml" Requires="v">
                <p:oleObj spid="_x0000_s3091" name="" r:id="rId7" imgW="1967865" imgH="393700" progId="Equation.DSMT4">
                  <p:embed/>
                </p:oleObj>
              </mc:Choice>
              <mc:Fallback>
                <p:oleObj name="" r:id="rId7" imgW="1967865" imgH="393700" progId="Equation.DSMT4">
                  <p:embed/>
                  <p:pic>
                    <p:nvPicPr>
                      <p:cNvPr id="0" name="图片 3090"/>
                      <p:cNvPicPr/>
                      <p:nvPr/>
                    </p:nvPicPr>
                    <p:blipFill>
                      <a:blip r:embed="rId8"/>
                      <a:stretch>
                        <a:fillRect/>
                      </a:stretch>
                    </p:blipFill>
                    <p:spPr>
                      <a:xfrm>
                        <a:off x="4997450" y="5443538"/>
                        <a:ext cx="3916363" cy="763587"/>
                      </a:xfrm>
                      <a:prstGeom prst="rect">
                        <a:avLst/>
                      </a:prstGeom>
                      <a:noFill/>
                      <a:ln w="38100">
                        <a:noFill/>
                        <a:miter/>
                      </a:ln>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459" name="矩形 3"/>
          <p:cNvSpPr/>
          <p:nvPr/>
        </p:nvSpPr>
        <p:spPr>
          <a:xfrm>
            <a:off x="115888" y="787400"/>
            <a:ext cx="4397375" cy="461963"/>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 ．机身驱动力与力矩的计算</a:t>
            </a:r>
            <a:endParaRPr lang="zh-CN" altLang="en-US" sz="2400" b="1" dirty="0">
              <a:solidFill>
                <a:srgbClr val="7030A0"/>
              </a:solidFill>
              <a:latin typeface="Times New Roman" panose="02020603050405020304" pitchFamily="18" charset="0"/>
              <a:ea typeface="SimHei" panose="02010609060101010101" pitchFamily="49" charset="-122"/>
            </a:endParaRPr>
          </a:p>
        </p:txBody>
      </p:sp>
      <p:graphicFrame>
        <p:nvGraphicFramePr>
          <p:cNvPr id="19460" name="对象 4"/>
          <p:cNvGraphicFramePr>
            <a:graphicFrameLocks noChangeAspect="1"/>
          </p:cNvGraphicFramePr>
          <p:nvPr/>
        </p:nvGraphicFramePr>
        <p:xfrm>
          <a:off x="230188" y="2393950"/>
          <a:ext cx="3916362" cy="3270250"/>
        </p:xfrm>
        <a:graphic>
          <a:graphicData uri="http://schemas.openxmlformats.org/presentationml/2006/ole">
            <mc:AlternateContent xmlns:mc="http://schemas.openxmlformats.org/markup-compatibility/2006">
              <mc:Choice xmlns:v="urn:schemas-microsoft-com:vml" Requires="v">
                <p:oleObj spid="_x0000_s3087" name="" r:id="rId1" imgW="1964055" imgH="1629410" progId="Visio.Drawing.11">
                  <p:embed/>
                </p:oleObj>
              </mc:Choice>
              <mc:Fallback>
                <p:oleObj name="" r:id="rId1" imgW="1964055" imgH="1629410" progId="Visio.Drawing.11">
                  <p:embed/>
                  <p:pic>
                    <p:nvPicPr>
                      <p:cNvPr id="0" name="图片 3086"/>
                      <p:cNvPicPr/>
                      <p:nvPr/>
                    </p:nvPicPr>
                    <p:blipFill>
                      <a:blip r:embed="rId2"/>
                      <a:stretch>
                        <a:fillRect/>
                      </a:stretch>
                    </p:blipFill>
                    <p:spPr>
                      <a:xfrm>
                        <a:off x="230188" y="2393950"/>
                        <a:ext cx="3916362" cy="3270250"/>
                      </a:xfrm>
                      <a:prstGeom prst="rect">
                        <a:avLst/>
                      </a:prstGeom>
                      <a:noFill/>
                      <a:ln w="38100">
                        <a:noFill/>
                        <a:miter/>
                      </a:ln>
                    </p:spPr>
                  </p:pic>
                </p:oleObj>
              </mc:Fallback>
            </mc:AlternateContent>
          </a:graphicData>
        </a:graphic>
      </p:graphicFrame>
      <p:sp>
        <p:nvSpPr>
          <p:cNvPr id="6" name="矩形 5"/>
          <p:cNvSpPr/>
          <p:nvPr/>
        </p:nvSpPr>
        <p:spPr>
          <a:xfrm>
            <a:off x="3883025" y="1522413"/>
            <a:ext cx="4940300"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）降立柱下降不卡死条件计算</a:t>
            </a:r>
            <a:endPar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7" name="矩形 6"/>
          <p:cNvSpPr/>
          <p:nvPr/>
        </p:nvSpPr>
        <p:spPr>
          <a:xfrm>
            <a:off x="4340225" y="2265363"/>
            <a:ext cx="803275" cy="4603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即：</a:t>
            </a:r>
            <a:endParaRPr kumimoji="0" lang="zh-CN" altLang="en-US" sz="24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19463" name="对象 12"/>
          <p:cNvGraphicFramePr>
            <a:graphicFrameLocks noChangeAspect="1"/>
          </p:cNvGraphicFramePr>
          <p:nvPr/>
        </p:nvGraphicFramePr>
        <p:xfrm>
          <a:off x="5337175" y="2725738"/>
          <a:ext cx="1562100" cy="650875"/>
        </p:xfrm>
        <a:graphic>
          <a:graphicData uri="http://schemas.openxmlformats.org/presentationml/2006/ole">
            <mc:AlternateContent xmlns:mc="http://schemas.openxmlformats.org/markup-compatibility/2006">
              <mc:Choice xmlns:v="urn:schemas-microsoft-com:vml" Requires="v">
                <p:oleObj spid="_x0000_s3090" name="" r:id="rId3" imgW="520065" imgH="203200" progId="Equation.DSMT4">
                  <p:embed/>
                </p:oleObj>
              </mc:Choice>
              <mc:Fallback>
                <p:oleObj name="" r:id="rId3" imgW="520065" imgH="203200" progId="Equation.DSMT4">
                  <p:embed/>
                  <p:pic>
                    <p:nvPicPr>
                      <p:cNvPr id="0" name="图片 3089"/>
                      <p:cNvPicPr/>
                      <p:nvPr/>
                    </p:nvPicPr>
                    <p:blipFill>
                      <a:blip r:embed="rId4"/>
                      <a:stretch>
                        <a:fillRect/>
                      </a:stretch>
                    </p:blipFill>
                    <p:spPr>
                      <a:xfrm>
                        <a:off x="5337175" y="2725738"/>
                        <a:ext cx="1562100" cy="650875"/>
                      </a:xfrm>
                      <a:prstGeom prst="rect">
                        <a:avLst/>
                      </a:prstGeom>
                      <a:noFill/>
                      <a:ln w="38100">
                        <a:noFill/>
                        <a:miter/>
                      </a:ln>
                    </p:spPr>
                  </p:pic>
                </p:oleObj>
              </mc:Fallback>
            </mc:AlternateContent>
          </a:graphicData>
        </a:graphic>
      </p:graphicFrame>
      <p:sp>
        <p:nvSpPr>
          <p:cNvPr id="14" name="矩形 13"/>
          <p:cNvSpPr/>
          <p:nvPr/>
        </p:nvSpPr>
        <p:spPr>
          <a:xfrm>
            <a:off x="4067175" y="3890963"/>
            <a:ext cx="4883150" cy="2124075"/>
          </a:xfrm>
          <a:prstGeom prst="rect">
            <a:avLst/>
          </a:prstGeom>
        </p:spPr>
        <p:txBody>
          <a:bodyPr wrap="square">
            <a:spAutoFit/>
          </a:bodyPr>
          <a:lstStyle/>
          <a:p>
            <a:pPr marL="0" marR="0" lvl="0" indent="127000" algn="just" defTabSz="914400" rtl="0" eaLnBrk="0" fontAlgn="base" latinLnBrk="0" hangingPunct="0">
              <a:lnSpc>
                <a:spcPct val="150000"/>
              </a:lnSpc>
              <a:spcBef>
                <a:spcPct val="0"/>
              </a:spcBef>
              <a:spcAft>
                <a:spcPts val="0"/>
              </a:spcAft>
              <a:buClrTx/>
              <a:buSzTx/>
              <a:buFontTx/>
              <a:buNone/>
              <a:defRPr/>
            </a:pPr>
            <a:r>
              <a:rPr kumimoji="0" lang="en-US" altLang="zh-CN" sz="2200" b="1"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h </a:t>
            </a:r>
            <a:r>
              <a:rPr kumimoji="0" lang="en-US"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为导向套的长度（</a:t>
            </a:r>
            <a:r>
              <a:rPr kumimoji="0" lang="en-US"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a:t>
            </a:r>
            <a:r>
              <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127000" algn="just" defTabSz="914400" rtl="0" eaLnBrk="0" fontAlgn="base" latinLnBrk="0" hangingPunct="0">
              <a:lnSpc>
                <a:spcPct val="150000"/>
              </a:lnSpc>
              <a:spcBef>
                <a:spcPct val="0"/>
              </a:spcBef>
              <a:spcAft>
                <a:spcPts val="0"/>
              </a:spcAft>
              <a:buClrTx/>
              <a:buSzTx/>
              <a:buFontTx/>
              <a:buNone/>
              <a:defRPr/>
            </a:pPr>
            <a:r>
              <a:rPr kumimoji="0" lang="en-US" altLang="zh-CN" sz="2200" b="1"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f </a:t>
            </a:r>
            <a:r>
              <a:rPr kumimoji="0" lang="en-US"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为导向套与立柱之间的摩擦因数，</a:t>
            </a:r>
            <a:r>
              <a:rPr kumimoji="0" lang="en-US" altLang="zh-CN" sz="2200" b="1"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f</a:t>
            </a:r>
            <a:r>
              <a:rPr kumimoji="0" lang="zh-CN" altLang="zh-CN" sz="2200" b="1"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en-US"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0.015-0.1</a:t>
            </a:r>
            <a:r>
              <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，一般取较大值；</a:t>
            </a:r>
            <a:endPar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127000" algn="just" defTabSz="914400" rtl="0" eaLnBrk="0" fontAlgn="base" latinLnBrk="0" hangingPunct="0">
              <a:lnSpc>
                <a:spcPct val="150000"/>
              </a:lnSpc>
              <a:spcBef>
                <a:spcPct val="0"/>
              </a:spcBef>
              <a:spcAft>
                <a:spcPts val="0"/>
              </a:spcAft>
              <a:buClrTx/>
              <a:buSzTx/>
              <a:buFontTx/>
              <a:buNone/>
              <a:defRPr/>
            </a:pPr>
            <a:r>
              <a:rPr kumimoji="0" lang="en-US" altLang="zh-CN" sz="2200" b="1" i="1"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L </a:t>
            </a:r>
            <a:r>
              <a:rPr kumimoji="0" lang="en-US"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为偏重力臂（</a:t>
            </a:r>
            <a:r>
              <a:rPr kumimoji="0" lang="en-US"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a:t>
            </a:r>
            <a:r>
              <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endParaRPr kumimoji="0" lang="zh-CN" altLang="zh-CN" sz="22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0483" name="矩形 3"/>
          <p:cNvSpPr/>
          <p:nvPr/>
        </p:nvSpPr>
        <p:spPr>
          <a:xfrm>
            <a:off x="115888" y="787400"/>
            <a:ext cx="4321175" cy="461963"/>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4</a:t>
            </a:r>
            <a:r>
              <a:rPr lang="zh-CN" altLang="zh-CN" sz="2400" b="1" dirty="0">
                <a:solidFill>
                  <a:srgbClr val="7030A0"/>
                </a:solidFill>
                <a:latin typeface="Times New Roman" panose="02020603050405020304" pitchFamily="18" charset="0"/>
                <a:ea typeface="SimHei" panose="02010609060101010101" pitchFamily="49" charset="-122"/>
              </a:rPr>
              <a:t>．机身</a:t>
            </a:r>
            <a:r>
              <a:rPr lang="zh-CN" altLang="en-US" sz="2400" b="1" dirty="0">
                <a:solidFill>
                  <a:srgbClr val="7030A0"/>
                </a:solidFill>
                <a:latin typeface="Times New Roman" panose="02020603050405020304" pitchFamily="18" charset="0"/>
                <a:ea typeface="SimHei" panose="02010609060101010101" pitchFamily="49" charset="-122"/>
              </a:rPr>
              <a:t>设计需要注意的几点</a:t>
            </a:r>
            <a:endParaRPr lang="zh-CN" altLang="en-US" sz="2400" b="1" dirty="0">
              <a:solidFill>
                <a:srgbClr val="7030A0"/>
              </a:solidFill>
              <a:latin typeface="Times New Roman" panose="02020603050405020304" pitchFamily="18" charset="0"/>
              <a:ea typeface="SimHei" panose="02010609060101010101" pitchFamily="49" charset="-122"/>
            </a:endParaRPr>
          </a:p>
        </p:txBody>
      </p:sp>
      <p:graphicFrame>
        <p:nvGraphicFramePr>
          <p:cNvPr id="20484" name="对象 4"/>
          <p:cNvGraphicFramePr>
            <a:graphicFrameLocks noChangeAspect="1"/>
          </p:cNvGraphicFramePr>
          <p:nvPr/>
        </p:nvGraphicFramePr>
        <p:xfrm>
          <a:off x="4737100" y="3209925"/>
          <a:ext cx="3917950" cy="3270250"/>
        </p:xfrm>
        <a:graphic>
          <a:graphicData uri="http://schemas.openxmlformats.org/presentationml/2006/ole">
            <mc:AlternateContent xmlns:mc="http://schemas.openxmlformats.org/markup-compatibility/2006">
              <mc:Choice xmlns:v="urn:schemas-microsoft-com:vml" Requires="v">
                <p:oleObj spid="_x0000_s3096" name="" r:id="rId1" imgW="1964055" imgH="1629410" progId="Visio.Drawing.11">
                  <p:embed/>
                </p:oleObj>
              </mc:Choice>
              <mc:Fallback>
                <p:oleObj name="" r:id="rId1" imgW="1964055" imgH="1629410" progId="Visio.Drawing.11">
                  <p:embed/>
                  <p:pic>
                    <p:nvPicPr>
                      <p:cNvPr id="0" name="图片 3095"/>
                      <p:cNvPicPr/>
                      <p:nvPr/>
                    </p:nvPicPr>
                    <p:blipFill>
                      <a:blip r:embed="rId2"/>
                      <a:stretch>
                        <a:fillRect/>
                      </a:stretch>
                    </p:blipFill>
                    <p:spPr>
                      <a:xfrm>
                        <a:off x="4737100" y="3209925"/>
                        <a:ext cx="3917950" cy="3270250"/>
                      </a:xfrm>
                      <a:prstGeom prst="rect">
                        <a:avLst/>
                      </a:prstGeom>
                      <a:noFill/>
                      <a:ln w="38100">
                        <a:noFill/>
                        <a:miter/>
                      </a:ln>
                    </p:spPr>
                  </p:pic>
                </p:oleObj>
              </mc:Fallback>
            </mc:AlternateContent>
          </a:graphicData>
        </a:graphic>
      </p:graphicFrame>
      <p:sp>
        <p:nvSpPr>
          <p:cNvPr id="6" name="矩形 5"/>
          <p:cNvSpPr/>
          <p:nvPr/>
        </p:nvSpPr>
        <p:spPr>
          <a:xfrm>
            <a:off x="533400" y="1501775"/>
            <a:ext cx="8407400" cy="3349625"/>
          </a:xfrm>
          <a:prstGeom prst="rect">
            <a:avLst/>
          </a:prstGeom>
        </p:spPr>
        <p:txBody>
          <a:bodyPr wrap="square">
            <a:spAutoFit/>
          </a:bodyPr>
          <a:lstStyle/>
          <a:p>
            <a:pPr marL="0" marR="0" lvl="0" indent="266700" algn="l"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）机身要有足够的刚度、强度和稳定性；</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a:p>
            <a:pPr marL="0" marR="0" lvl="0" indent="266700" algn="l"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）运动要灵活，用于实现升降运动的导向套长度不宜过短，以避免发生卡死现象；</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a:p>
            <a:pPr marL="0" marR="0" lvl="0" indent="266700" algn="l"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）驱动方式要适宜；</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a:p>
            <a:pPr marL="0" marR="0" lvl="0" indent="266700" algn="l" defTabSz="914400" rtl="0" eaLnBrk="0" fontAlgn="base" latinLnBrk="0" hangingPunct="0">
              <a:lnSpc>
                <a:spcPct val="15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4</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）结构布置要合理。</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a:p>
            <a:pPr marL="0" marR="0" lvl="0" indent="266700" algn="l" defTabSz="914400" rtl="0" eaLnBrk="0" fontAlgn="base" latinLnBrk="0" hangingPunct="0">
              <a:lnSpc>
                <a:spcPct val="150000"/>
              </a:lnSpc>
              <a:spcBef>
                <a:spcPct val="0"/>
              </a:spcBef>
              <a:spcAft>
                <a:spcPts val="0"/>
              </a:spcAft>
              <a:buClrTx/>
              <a:buSzTx/>
              <a:buFontTx/>
              <a:buNone/>
              <a:defRPr/>
            </a:pPr>
            <a:endParaRPr kumimoji="0" lang="zh-CN" altLang="en-US" sz="2400" b="1" i="0" u="none" strike="noStrike" kern="100" cap="none" spc="0" normalizeH="0" baseline="0" noProof="0" dirty="0">
              <a:ln>
                <a:noFill/>
              </a:ln>
              <a:solidFill>
                <a:schemeClr val="tx2">
                  <a:lumMod val="75000"/>
                </a:schemeClr>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1507" name="矩形 3"/>
          <p:cNvSpPr/>
          <p:nvPr/>
        </p:nvSpPr>
        <p:spPr>
          <a:xfrm>
            <a:off x="295275" y="792163"/>
            <a:ext cx="16271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二、臂部</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21508" name="矩形 4"/>
          <p:cNvSpPr/>
          <p:nvPr/>
        </p:nvSpPr>
        <p:spPr>
          <a:xfrm>
            <a:off x="430213" y="1530350"/>
            <a:ext cx="8320087" cy="2076450"/>
          </a:xfrm>
          <a:prstGeom prst="rect">
            <a:avLst/>
          </a:prstGeom>
          <a:noFill/>
          <a:ln w="9525">
            <a:noFill/>
          </a:ln>
        </p:spPr>
        <p:txBody>
          <a:bodyPr lIns="0" tIns="0" rIns="0" bIns="0"/>
          <a:p>
            <a:pPr indent="1905" eaLnBrk="1" hangingPunct="1">
              <a:lnSpc>
                <a:spcPct val="150000"/>
              </a:lnSpc>
              <a:spcBef>
                <a:spcPts val="600"/>
              </a:spcBef>
              <a:spcAft>
                <a:spcPct val="40000"/>
              </a:spcAft>
              <a:buFont typeface="Wingdings" panose="05000000000000000000" pitchFamily="2" charset="2"/>
              <a:buNone/>
            </a:pPr>
            <a:r>
              <a:rPr lang="zh-CN" altLang="en-US" sz="2400" b="1" dirty="0">
                <a:solidFill>
                  <a:srgbClr val="7030A0"/>
                </a:solidFill>
                <a:latin typeface="Times New Roman" panose="02020603050405020304" pitchFamily="18" charset="0"/>
                <a:ea typeface="SimHei" panose="02010609060101010101" pitchFamily="49" charset="-122"/>
              </a:rPr>
              <a:t>组成：</a:t>
            </a:r>
            <a:r>
              <a:rPr lang="zh-CN" altLang="en-US" sz="2400" b="1" dirty="0">
                <a:latin typeface="Times New Roman" panose="02020603050405020304" pitchFamily="18" charset="0"/>
                <a:ea typeface="SimHei" panose="02010609060101010101" pitchFamily="49" charset="-122"/>
              </a:rPr>
              <a:t>大臂、小臂（或多臂）；</a:t>
            </a:r>
            <a:endParaRPr lang="en-US" altLang="zh-CN" sz="2400" b="1" dirty="0">
              <a:latin typeface="Times New Roman" panose="02020603050405020304" pitchFamily="18" charset="0"/>
              <a:ea typeface="SimHei" panose="02010609060101010101" pitchFamily="49" charset="-122"/>
            </a:endParaRPr>
          </a:p>
          <a:p>
            <a:pPr indent="1905" eaLnBrk="1" hangingPunct="1">
              <a:lnSpc>
                <a:spcPct val="150000"/>
              </a:lnSpc>
              <a:spcBef>
                <a:spcPts val="600"/>
              </a:spcBef>
              <a:spcAft>
                <a:spcPct val="40000"/>
              </a:spcAft>
              <a:buNone/>
            </a:pPr>
            <a:r>
              <a:rPr lang="zh-CN" altLang="en-US" sz="2400" b="1" dirty="0">
                <a:solidFill>
                  <a:srgbClr val="7030A0"/>
                </a:solidFill>
                <a:latin typeface="Times New Roman" panose="02020603050405020304" pitchFamily="18" charset="0"/>
                <a:ea typeface="SimHei" panose="02010609060101010101" pitchFamily="49" charset="-122"/>
              </a:rPr>
              <a:t>特点：</a:t>
            </a:r>
            <a:r>
              <a:rPr lang="zh-CN" altLang="en-US" sz="2400" b="1" dirty="0">
                <a:latin typeface="Times New Roman" panose="02020603050405020304" pitchFamily="18" charset="0"/>
                <a:ea typeface="SimHei" panose="02010609060101010101" pitchFamily="49" charset="-122"/>
              </a:rPr>
              <a:t>受力复杂，</a:t>
            </a:r>
            <a:r>
              <a:rPr lang="zh-CN" altLang="zh-CN" sz="2400" b="1" dirty="0">
                <a:latin typeface="Times New Roman" panose="02020603050405020304" pitchFamily="18" charset="0"/>
                <a:ea typeface="SimHei" panose="02010609060101010101" pitchFamily="49" charset="-122"/>
              </a:rPr>
              <a:t>一般与控制系统和驱动系统一起安装在机身（即机座）上</a:t>
            </a:r>
            <a:r>
              <a:rPr lang="zh-CN" altLang="en-US" sz="2400" b="1" dirty="0">
                <a:latin typeface="Times New Roman" panose="02020603050405020304" pitchFamily="18" charset="0"/>
                <a:ea typeface="SimHei" panose="02010609060101010101" pitchFamily="49" charset="-122"/>
              </a:rPr>
              <a:t>。</a:t>
            </a:r>
            <a:endParaRPr lang="en-US" altLang="zh-CN" sz="2400" b="1" dirty="0">
              <a:latin typeface="Times New Roman" panose="02020603050405020304" pitchFamily="18" charset="0"/>
              <a:ea typeface="SimHei" panose="02010609060101010101" pitchFamily="49" charset="-122"/>
            </a:endParaRPr>
          </a:p>
        </p:txBody>
      </p:sp>
      <p:pic>
        <p:nvPicPr>
          <p:cNvPr id="21509" name="Picture 2" descr="https://gimg2.baidu.com/image_search/src=http%3A%2F%2Fimg2.goepe.com%2F2018012%2F2_1515227404_8123.jpg&amp;refer=http%3A%2F%2Fimg2.goepe.com&amp;app=2002&amp;size=f9999,10000&amp;q=a80&amp;n=0&amp;g=0n&amp;fmt=jpeg?sec=1645281432&amp;t=32a118aa0d6fecc7933e26989cdd9366"/>
          <p:cNvPicPr>
            <a:picLocks noChangeAspect="1"/>
          </p:cNvPicPr>
          <p:nvPr/>
        </p:nvPicPr>
        <p:blipFill>
          <a:blip r:embed="rId1"/>
          <a:srcRect l="3413" t="12953" r="11597"/>
          <a:stretch>
            <a:fillRect/>
          </a:stretch>
        </p:blipFill>
        <p:spPr>
          <a:xfrm>
            <a:off x="3038475" y="3378200"/>
            <a:ext cx="5334000" cy="3082925"/>
          </a:xfrm>
          <a:prstGeom prst="rect">
            <a:avLst/>
          </a:prstGeom>
          <a:noFill/>
          <a:ln w="9525">
            <a:noFill/>
          </a:ln>
        </p:spPr>
      </p:pic>
      <p:sp>
        <p:nvSpPr>
          <p:cNvPr id="7" name="椭圆形标注 6"/>
          <p:cNvSpPr/>
          <p:nvPr/>
        </p:nvSpPr>
        <p:spPr bwMode="auto">
          <a:xfrm>
            <a:off x="1778000" y="3606800"/>
            <a:ext cx="1685925" cy="996950"/>
          </a:xfrm>
          <a:prstGeom prst="wedgeEllipseCallout">
            <a:avLst>
              <a:gd name="adj1" fmla="val 175681"/>
              <a:gd name="adj2" fmla="val -27695"/>
            </a:avLst>
          </a:prstGeom>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5pPr>
          </a:lstStyle>
          <a:p>
            <a:pPr lvl="0" algn="ctr" eaLnBrk="1" hangingPunct="1">
              <a:buNone/>
            </a:pPr>
            <a:r>
              <a:rPr lang="zh-CN" altLang="en-US" dirty="0">
                <a:latin typeface="Arial" panose="020B0604020202020204" pitchFamily="34" charset="0"/>
              </a:rPr>
              <a:t>小臂</a:t>
            </a:r>
            <a:endParaRPr lang="zh-CN" altLang="en-US" dirty="0">
              <a:latin typeface="Arial" panose="020B0604020202020204" pitchFamily="34" charset="0"/>
            </a:endParaRPr>
          </a:p>
        </p:txBody>
      </p:sp>
      <p:sp>
        <p:nvSpPr>
          <p:cNvPr id="8" name="椭圆形标注 7"/>
          <p:cNvSpPr/>
          <p:nvPr/>
        </p:nvSpPr>
        <p:spPr bwMode="auto">
          <a:xfrm>
            <a:off x="7375525" y="2951163"/>
            <a:ext cx="1606550" cy="995363"/>
          </a:xfrm>
          <a:prstGeom prst="wedgeEllipseCallout">
            <a:avLst>
              <a:gd name="adj1" fmla="val -121604"/>
              <a:gd name="adj2" fmla="val 109919"/>
            </a:avLst>
          </a:prstGeom>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5pPr>
          </a:lstStyle>
          <a:p>
            <a:pPr lvl="0" algn="ctr" eaLnBrk="1" hangingPunct="1">
              <a:buNone/>
            </a:pPr>
            <a:r>
              <a:rPr lang="zh-CN" altLang="en-US" dirty="0">
                <a:latin typeface="Arial" panose="020B0604020202020204" pitchFamily="34" charset="0"/>
              </a:rPr>
              <a:t>大臂</a:t>
            </a:r>
            <a:endParaRPr lang="zh-CN" altLang="en-US"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2531" name="矩形 3"/>
          <p:cNvSpPr/>
          <p:nvPr/>
        </p:nvSpPr>
        <p:spPr>
          <a:xfrm>
            <a:off x="65088" y="906463"/>
            <a:ext cx="2154237" cy="461962"/>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．设计要求</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22532" name="矩形 4"/>
          <p:cNvSpPr/>
          <p:nvPr/>
        </p:nvSpPr>
        <p:spPr>
          <a:xfrm>
            <a:off x="403225" y="1441450"/>
            <a:ext cx="4660900" cy="4786313"/>
          </a:xfrm>
          <a:prstGeom prst="rect">
            <a:avLst/>
          </a:prstGeom>
          <a:noFill/>
          <a:ln w="9525">
            <a:noFill/>
          </a:ln>
        </p:spPr>
        <p:txBody>
          <a:bodyPr lIns="0" tIns="0" rIns="0" bIns="0"/>
          <a:p>
            <a:pPr indent="1905" eaLnBrk="1" hangingPunct="1">
              <a:lnSpc>
                <a:spcPct val="150000"/>
              </a:lnSpc>
              <a:spcBef>
                <a:spcPts val="600"/>
              </a:spcBef>
              <a:spcAft>
                <a:spcPct val="40000"/>
              </a:spcAft>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1</a:t>
            </a:r>
            <a:r>
              <a:rPr lang="zh-CN" altLang="zh-CN" sz="2400" b="1" dirty="0">
                <a:latin typeface="Times New Roman" panose="02020603050405020304" pitchFamily="18" charset="0"/>
                <a:ea typeface="SimHei" panose="02010609060101010101" pitchFamily="49" charset="-122"/>
              </a:rPr>
              <a:t>）具有足够的承载能力和刚度</a:t>
            </a:r>
            <a:r>
              <a:rPr lang="zh-CN" altLang="en-US" sz="2400" b="1" dirty="0">
                <a:latin typeface="Times New Roman" panose="02020603050405020304" pitchFamily="18" charset="0"/>
                <a:ea typeface="SimHei" panose="02010609060101010101" pitchFamily="49" charset="-122"/>
              </a:rPr>
              <a:t>；</a:t>
            </a:r>
            <a:endParaRPr lang="zh-CN" altLang="zh-CN" sz="2400" b="1" dirty="0">
              <a:latin typeface="Times New Roman" panose="02020603050405020304" pitchFamily="18" charset="0"/>
              <a:ea typeface="SimHei" panose="02010609060101010101" pitchFamily="49" charset="-122"/>
            </a:endParaRPr>
          </a:p>
          <a:p>
            <a:pPr indent="1905" eaLnBrk="1" hangingPunct="1">
              <a:lnSpc>
                <a:spcPct val="150000"/>
              </a:lnSpc>
              <a:spcBef>
                <a:spcPts val="600"/>
              </a:spcBef>
              <a:spcAft>
                <a:spcPct val="40000"/>
              </a:spcAft>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2</a:t>
            </a:r>
            <a:r>
              <a:rPr lang="zh-CN" altLang="zh-CN" sz="2400" b="1" dirty="0">
                <a:latin typeface="Times New Roman" panose="02020603050405020304" pitchFamily="18" charset="0"/>
                <a:ea typeface="SimHei" panose="02010609060101010101" pitchFamily="49" charset="-122"/>
              </a:rPr>
              <a:t>）导向性要好</a:t>
            </a:r>
            <a:r>
              <a:rPr lang="zh-CN" altLang="en-US" sz="2400" b="1" dirty="0">
                <a:latin typeface="Times New Roman" panose="02020603050405020304" pitchFamily="18" charset="0"/>
                <a:ea typeface="SimHei" panose="02010609060101010101" pitchFamily="49" charset="-122"/>
              </a:rPr>
              <a:t>；</a:t>
            </a:r>
            <a:endParaRPr lang="en-US" altLang="zh-CN" sz="2400" b="1" dirty="0">
              <a:latin typeface="Times New Roman" panose="02020603050405020304" pitchFamily="18" charset="0"/>
              <a:ea typeface="SimHei" panose="02010609060101010101" pitchFamily="49" charset="-122"/>
            </a:endParaRPr>
          </a:p>
          <a:p>
            <a:pPr indent="1905" eaLnBrk="1" hangingPunct="1">
              <a:lnSpc>
                <a:spcPct val="150000"/>
              </a:lnSpc>
              <a:spcBef>
                <a:spcPts val="600"/>
              </a:spcBef>
              <a:spcAft>
                <a:spcPct val="40000"/>
              </a:spcAft>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3</a:t>
            </a:r>
            <a:r>
              <a:rPr lang="zh-CN" altLang="zh-CN" sz="2400" b="1" dirty="0">
                <a:latin typeface="Times New Roman" panose="02020603050405020304" pitchFamily="18" charset="0"/>
                <a:ea typeface="SimHei" panose="02010609060101010101" pitchFamily="49" charset="-122"/>
              </a:rPr>
              <a:t>）重量和转动惯量要小</a:t>
            </a:r>
            <a:r>
              <a:rPr lang="zh-CN" altLang="en-US" sz="2400" b="1" dirty="0">
                <a:latin typeface="Times New Roman" panose="02020603050405020304" pitchFamily="18" charset="0"/>
                <a:ea typeface="SimHei" panose="02010609060101010101" pitchFamily="49" charset="-122"/>
              </a:rPr>
              <a:t>；</a:t>
            </a:r>
            <a:endParaRPr lang="en-US" altLang="zh-CN" sz="2400" b="1" dirty="0">
              <a:latin typeface="Times New Roman" panose="02020603050405020304" pitchFamily="18" charset="0"/>
              <a:ea typeface="SimHei" panose="02010609060101010101" pitchFamily="49" charset="-122"/>
            </a:endParaRPr>
          </a:p>
          <a:p>
            <a:pPr indent="1905" eaLnBrk="1" hangingPunct="1">
              <a:lnSpc>
                <a:spcPct val="150000"/>
              </a:lnSpc>
              <a:spcBef>
                <a:spcPts val="600"/>
              </a:spcBef>
              <a:spcAft>
                <a:spcPct val="40000"/>
              </a:spcAft>
              <a:buNone/>
            </a:pPr>
            <a:r>
              <a:rPr lang="zh-CN" altLang="en-US"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4</a:t>
            </a:r>
            <a:r>
              <a:rPr lang="zh-CN" altLang="en-US" sz="2400" b="1" dirty="0">
                <a:latin typeface="Times New Roman" panose="02020603050405020304" pitchFamily="18" charset="0"/>
                <a:ea typeface="SimHei" panose="02010609060101010101" pitchFamily="49" charset="-122"/>
              </a:rPr>
              <a:t>）</a:t>
            </a:r>
            <a:r>
              <a:rPr lang="zh-CN" altLang="zh-CN" sz="2400" b="1" dirty="0">
                <a:latin typeface="Times New Roman" panose="02020603050405020304" pitchFamily="18" charset="0"/>
                <a:ea typeface="SimHei" panose="02010609060101010101" pitchFamily="49" charset="-122"/>
              </a:rPr>
              <a:t>运动要平稳、定位精度要高。</a:t>
            </a:r>
            <a:endParaRPr lang="zh-CN" altLang="zh-CN" sz="2400" b="1" dirty="0">
              <a:latin typeface="Times New Roman" panose="02020603050405020304" pitchFamily="18" charset="0"/>
              <a:ea typeface="SimHei" panose="02010609060101010101" pitchFamily="49" charset="-122"/>
            </a:endParaRPr>
          </a:p>
        </p:txBody>
      </p:sp>
      <p:pic>
        <p:nvPicPr>
          <p:cNvPr id="22533" name="图片 1"/>
          <p:cNvPicPr>
            <a:picLocks noChangeAspect="1"/>
          </p:cNvPicPr>
          <p:nvPr/>
        </p:nvPicPr>
        <p:blipFill>
          <a:blip r:embed="rId1"/>
          <a:stretch>
            <a:fillRect/>
          </a:stretch>
        </p:blipFill>
        <p:spPr>
          <a:xfrm>
            <a:off x="5129213" y="906463"/>
            <a:ext cx="4014787" cy="5565775"/>
          </a:xfrm>
          <a:prstGeom prst="rect">
            <a:avLst/>
          </a:prstGeom>
          <a:noFill/>
          <a:ln w="9525">
            <a:noFill/>
          </a:ln>
        </p:spPr>
      </p:pic>
      <p:sp>
        <p:nvSpPr>
          <p:cNvPr id="8" name="椭圆形标注 7"/>
          <p:cNvSpPr/>
          <p:nvPr/>
        </p:nvSpPr>
        <p:spPr bwMode="auto">
          <a:xfrm>
            <a:off x="7153275" y="3038475"/>
            <a:ext cx="1909763" cy="995363"/>
          </a:xfrm>
          <a:prstGeom prst="wedgeEllipseCallout">
            <a:avLst>
              <a:gd name="adj1" fmla="val -50825"/>
              <a:gd name="adj2" fmla="val -203027"/>
            </a:avLst>
          </a:prstGeom>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5pPr>
          </a:lstStyle>
          <a:p>
            <a:pPr lvl="0" algn="ctr" eaLnBrk="1" hangingPunct="1">
              <a:buNone/>
            </a:pPr>
            <a:r>
              <a:rPr lang="zh-CN" altLang="en-US" b="1" dirty="0">
                <a:latin typeface="Arial" panose="020B0604020202020204" pitchFamily="34" charset="0"/>
              </a:rPr>
              <a:t>小臂：空心型材</a:t>
            </a:r>
            <a:endParaRPr lang="zh-CN" altLang="en-US" b="1" dirty="0">
              <a:latin typeface="Arial" panose="020B0604020202020204" pitchFamily="34" charset="0"/>
            </a:endParaRPr>
          </a:p>
        </p:txBody>
      </p:sp>
      <p:sp>
        <p:nvSpPr>
          <p:cNvPr id="9" name="椭圆形标注 8"/>
          <p:cNvSpPr/>
          <p:nvPr/>
        </p:nvSpPr>
        <p:spPr bwMode="auto">
          <a:xfrm>
            <a:off x="3170238" y="4657725"/>
            <a:ext cx="1604963" cy="996950"/>
          </a:xfrm>
          <a:prstGeom prst="wedgeEllipseCallout">
            <a:avLst>
              <a:gd name="adj1" fmla="val 155611"/>
              <a:gd name="adj2" fmla="val -202008"/>
            </a:avLst>
          </a:prstGeom>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lstStyle>
            <a:lvl1pPr marL="0" lvl="0"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sz="2000" b="0" i="0" u="none" kern="1200" baseline="0">
                <a:solidFill>
                  <a:schemeClr val="tx1"/>
                </a:solidFill>
                <a:latin typeface="Arial" panose="020B0604020202020204" pitchFamily="34" charset="0"/>
                <a:ea typeface="+mn-ea"/>
                <a:cs typeface="+mn-cs"/>
              </a:defRPr>
            </a:lvl5pPr>
          </a:lstStyle>
          <a:p>
            <a:pPr lvl="0" algn="ctr" eaLnBrk="1" hangingPunct="1">
              <a:buNone/>
            </a:pPr>
            <a:r>
              <a:rPr lang="zh-CN" altLang="en-US" b="1" dirty="0">
                <a:latin typeface="Arial" panose="020B0604020202020204" pitchFamily="34" charset="0"/>
              </a:rPr>
              <a:t>大臂：空心</a:t>
            </a:r>
            <a:endParaRPr lang="zh-CN" altLang="en-US" b="1" dirty="0">
              <a:latin typeface="Arial" panose="020B0604020202020204" pitchFamily="34" charset="0"/>
            </a:endParaRPr>
          </a:p>
        </p:txBody>
      </p:sp>
      <p:sp>
        <p:nvSpPr>
          <p:cNvPr id="22536" name="矩形 9"/>
          <p:cNvSpPr/>
          <p:nvPr/>
        </p:nvSpPr>
        <p:spPr>
          <a:xfrm>
            <a:off x="5129213" y="906463"/>
            <a:ext cx="3335337" cy="400050"/>
          </a:xfrm>
          <a:prstGeom prst="rect">
            <a:avLst/>
          </a:prstGeom>
          <a:noFill/>
          <a:ln w="9525">
            <a:noFill/>
          </a:ln>
        </p:spPr>
        <p:txBody>
          <a:bodyPr wrap="none">
            <a:spAutoFit/>
          </a:bodyPr>
          <a:p>
            <a:pPr>
              <a:buNone/>
            </a:pPr>
            <a:r>
              <a:rPr lang="en-US" altLang="zh-CN" b="1" dirty="0">
                <a:latin typeface="Arial" panose="020B0604020202020204" pitchFamily="34" charset="0"/>
              </a:rPr>
              <a:t>GR6160-3200</a:t>
            </a:r>
            <a:r>
              <a:rPr lang="zh-CN" altLang="en-US" b="1" dirty="0">
                <a:latin typeface="Arial" panose="020B0604020202020204" pitchFamily="34" charset="0"/>
              </a:rPr>
              <a:t>：喷涂机器人</a:t>
            </a:r>
            <a:endParaRPr lang="zh-CN" altLang="en-US" b="1" dirty="0">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3555" name="矩形 3"/>
          <p:cNvSpPr/>
          <p:nvPr/>
        </p:nvSpPr>
        <p:spPr>
          <a:xfrm>
            <a:off x="65088" y="906463"/>
            <a:ext cx="4938712" cy="461962"/>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．关节型机器人臂部的典型结构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23556" name="矩形 4"/>
          <p:cNvSpPr/>
          <p:nvPr/>
        </p:nvSpPr>
        <p:spPr>
          <a:xfrm>
            <a:off x="833438" y="1558925"/>
            <a:ext cx="4076700" cy="3460750"/>
          </a:xfrm>
          <a:prstGeom prst="rect">
            <a:avLst/>
          </a:prstGeom>
          <a:noFill/>
          <a:ln w="9525">
            <a:noFill/>
          </a:ln>
        </p:spPr>
        <p:txBody>
          <a:bodyPr lIns="0" tIns="0" rIns="0" bIns="0"/>
          <a:p>
            <a:pPr indent="1905" eaLnBrk="1" hangingPunct="1">
              <a:lnSpc>
                <a:spcPct val="150000"/>
              </a:lnSpc>
              <a:spcBef>
                <a:spcPts val="600"/>
              </a:spcBef>
              <a:spcAft>
                <a:spcPct val="40000"/>
              </a:spcAft>
              <a:buNone/>
            </a:pPr>
            <a:r>
              <a:rPr lang="zh-CN" altLang="zh-CN" sz="2400" b="1" dirty="0">
                <a:latin typeface="Times New Roman" panose="02020603050405020304" pitchFamily="18" charset="0"/>
                <a:ea typeface="SimHei" panose="02010609060101010101" pitchFamily="49" charset="-122"/>
              </a:rPr>
              <a:t>关节型机器人的臂部由</a:t>
            </a:r>
            <a:r>
              <a:rPr lang="zh-CN" altLang="zh-CN" sz="2400" b="1" dirty="0">
                <a:solidFill>
                  <a:srgbClr val="FF0000"/>
                </a:solidFill>
                <a:latin typeface="Times New Roman" panose="02020603050405020304" pitchFamily="18" charset="0"/>
                <a:ea typeface="SimHei" panose="02010609060101010101" pitchFamily="49" charset="-122"/>
              </a:rPr>
              <a:t>大臂</a:t>
            </a:r>
            <a:r>
              <a:rPr lang="zh-CN" altLang="zh-CN" sz="2400" b="1" dirty="0">
                <a:latin typeface="Times New Roman" panose="02020603050405020304" pitchFamily="18" charset="0"/>
                <a:ea typeface="SimHei" panose="02010609060101010101" pitchFamily="49" charset="-122"/>
              </a:rPr>
              <a:t>和</a:t>
            </a:r>
            <a:r>
              <a:rPr lang="zh-CN" altLang="zh-CN" sz="2400" b="1" dirty="0">
                <a:solidFill>
                  <a:srgbClr val="FF0000"/>
                </a:solidFill>
                <a:latin typeface="Times New Roman" panose="02020603050405020304" pitchFamily="18" charset="0"/>
                <a:ea typeface="SimHei" panose="02010609060101010101" pitchFamily="49" charset="-122"/>
              </a:rPr>
              <a:t>小臂</a:t>
            </a:r>
            <a:r>
              <a:rPr lang="zh-CN" altLang="zh-CN" sz="2400" b="1" dirty="0">
                <a:latin typeface="Times New Roman" panose="02020603050405020304" pitchFamily="18" charset="0"/>
                <a:ea typeface="SimHei" panose="02010609060101010101" pitchFamily="49" charset="-122"/>
              </a:rPr>
              <a:t>组成，大臂与机身相连的关节称为</a:t>
            </a:r>
            <a:r>
              <a:rPr lang="zh-CN" altLang="zh-CN" sz="2400" b="1" dirty="0">
                <a:solidFill>
                  <a:srgbClr val="FF0000"/>
                </a:solidFill>
                <a:latin typeface="Times New Roman" panose="02020603050405020304" pitchFamily="18" charset="0"/>
                <a:ea typeface="SimHei" panose="02010609060101010101" pitchFamily="49" charset="-122"/>
              </a:rPr>
              <a:t>肩关节</a:t>
            </a:r>
            <a:r>
              <a:rPr lang="zh-CN" altLang="zh-CN" sz="2400" b="1" dirty="0">
                <a:latin typeface="Times New Roman" panose="02020603050405020304" pitchFamily="18" charset="0"/>
                <a:ea typeface="SimHei" panose="02010609060101010101" pitchFamily="49" charset="-122"/>
              </a:rPr>
              <a:t>，大臂和小臂相连的关节称为</a:t>
            </a:r>
            <a:r>
              <a:rPr lang="zh-CN" altLang="zh-CN" sz="2400" b="1" dirty="0">
                <a:solidFill>
                  <a:srgbClr val="FF0000"/>
                </a:solidFill>
                <a:latin typeface="Times New Roman" panose="02020603050405020304" pitchFamily="18" charset="0"/>
                <a:ea typeface="SimHei" panose="02010609060101010101" pitchFamily="49" charset="-122"/>
              </a:rPr>
              <a:t>肘关节</a:t>
            </a:r>
            <a:r>
              <a:rPr lang="zh-CN" altLang="zh-CN" sz="2400" b="1" dirty="0">
                <a:latin typeface="Times New Roman" panose="02020603050405020304" pitchFamily="18" charset="0"/>
                <a:ea typeface="SimHei" panose="02010609060101010101" pitchFamily="49" charset="-122"/>
              </a:rPr>
              <a:t>。</a:t>
            </a:r>
            <a:endParaRPr lang="zh-CN" altLang="zh-CN" sz="2400" b="1" dirty="0">
              <a:latin typeface="Times New Roman" panose="02020603050405020304" pitchFamily="18" charset="0"/>
              <a:ea typeface="SimHei" panose="02010609060101010101" pitchFamily="49" charset="-122"/>
            </a:endParaRPr>
          </a:p>
        </p:txBody>
      </p:sp>
      <p:pic>
        <p:nvPicPr>
          <p:cNvPr id="23557" name="图片 7"/>
          <p:cNvPicPr>
            <a:picLocks noChangeAspect="1"/>
          </p:cNvPicPr>
          <p:nvPr/>
        </p:nvPicPr>
        <p:blipFill>
          <a:blip r:embed="rId1"/>
          <a:srcRect l="23151" r="22720"/>
          <a:stretch>
            <a:fillRect/>
          </a:stretch>
        </p:blipFill>
        <p:spPr>
          <a:xfrm>
            <a:off x="5824538" y="701675"/>
            <a:ext cx="3319462" cy="6130925"/>
          </a:xfrm>
          <a:prstGeom prst="rect">
            <a:avLst/>
          </a:prstGeom>
          <a:noFill/>
          <a:ln w="9525">
            <a:noFill/>
          </a:ln>
        </p:spPr>
      </p:pic>
      <p:sp>
        <p:nvSpPr>
          <p:cNvPr id="23558" name="圆角矩形标注 8"/>
          <p:cNvSpPr/>
          <p:nvPr/>
        </p:nvSpPr>
        <p:spPr>
          <a:xfrm>
            <a:off x="4316413" y="3822700"/>
            <a:ext cx="914400" cy="612775"/>
          </a:xfrm>
          <a:prstGeom prst="wedgeRoundRectCallout">
            <a:avLst>
              <a:gd name="adj1" fmla="val 198167"/>
              <a:gd name="adj2" fmla="val -161380"/>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eaLnBrk="1" hangingPunct="1">
              <a:buNone/>
            </a:pPr>
            <a:r>
              <a:rPr lang="zh-CN" altLang="zh-CN" b="1" dirty="0">
                <a:solidFill>
                  <a:srgbClr val="FF0000"/>
                </a:solidFill>
                <a:latin typeface="Times New Roman" panose="02020603050405020304" pitchFamily="18" charset="0"/>
                <a:ea typeface="SimHei" panose="02010609060101010101" pitchFamily="49" charset="-122"/>
              </a:rPr>
              <a:t>肘关节</a:t>
            </a:r>
            <a:endParaRPr lang="zh-CN" altLang="en-US" dirty="0">
              <a:latin typeface="Arial" panose="020B0604020202020204" pitchFamily="34" charset="0"/>
            </a:endParaRPr>
          </a:p>
        </p:txBody>
      </p:sp>
      <p:sp>
        <p:nvSpPr>
          <p:cNvPr id="23559" name="圆角矩形标注 9"/>
          <p:cNvSpPr/>
          <p:nvPr/>
        </p:nvSpPr>
        <p:spPr>
          <a:xfrm>
            <a:off x="4316413" y="5346700"/>
            <a:ext cx="914400" cy="612775"/>
          </a:xfrm>
          <a:prstGeom prst="wedgeRoundRectCallout">
            <a:avLst>
              <a:gd name="adj1" fmla="val 298167"/>
              <a:gd name="adj2" fmla="val -70338"/>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eaLnBrk="1" hangingPunct="1">
              <a:buNone/>
            </a:pPr>
            <a:r>
              <a:rPr lang="zh-CN" altLang="zh-CN" b="1" dirty="0">
                <a:solidFill>
                  <a:srgbClr val="FF0000"/>
                </a:solidFill>
                <a:latin typeface="Times New Roman" panose="02020603050405020304" pitchFamily="18" charset="0"/>
                <a:ea typeface="SimHei" panose="02010609060101010101" pitchFamily="49" charset="-122"/>
              </a:rPr>
              <a:t>肩关节</a:t>
            </a:r>
            <a:endParaRPr lang="zh-CN" altLang="en-US" dirty="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0" y="1050925"/>
            <a:ext cx="3702050"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tx2">
                    <a:lumMod val="75000"/>
                  </a:schemeClr>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）肩关节电动机布置</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24580" name="对象 1"/>
          <p:cNvGraphicFramePr>
            <a:graphicFrameLocks noChangeAspect="1"/>
          </p:cNvGraphicFramePr>
          <p:nvPr/>
        </p:nvGraphicFramePr>
        <p:xfrm>
          <a:off x="-4762" y="2009775"/>
          <a:ext cx="3076575" cy="2566988"/>
        </p:xfrm>
        <a:graphic>
          <a:graphicData uri="http://schemas.openxmlformats.org/presentationml/2006/ole">
            <mc:AlternateContent xmlns:mc="http://schemas.openxmlformats.org/markup-compatibility/2006">
              <mc:Choice xmlns:v="urn:schemas-microsoft-com:vml" Requires="v">
                <p:oleObj spid="_x0000_s3118" name="" r:id="rId1" imgW="1075690" imgH="908050" progId="Visio.Drawing.11">
                  <p:embed/>
                </p:oleObj>
              </mc:Choice>
              <mc:Fallback>
                <p:oleObj name="" r:id="rId1" imgW="1075690" imgH="908050" progId="Visio.Drawing.11">
                  <p:embed/>
                  <p:pic>
                    <p:nvPicPr>
                      <p:cNvPr id="0" name="图片 3117"/>
                      <p:cNvPicPr/>
                      <p:nvPr/>
                    </p:nvPicPr>
                    <p:blipFill>
                      <a:blip r:embed="rId2"/>
                      <a:stretch>
                        <a:fillRect/>
                      </a:stretch>
                    </p:blipFill>
                    <p:spPr>
                      <a:xfrm>
                        <a:off x="-4762" y="2009775"/>
                        <a:ext cx="3076575" cy="2566988"/>
                      </a:xfrm>
                      <a:prstGeom prst="rect">
                        <a:avLst/>
                      </a:prstGeom>
                      <a:noFill/>
                      <a:ln w="38100">
                        <a:noFill/>
                        <a:miter/>
                      </a:ln>
                    </p:spPr>
                  </p:pic>
                </p:oleObj>
              </mc:Fallback>
            </mc:AlternateContent>
          </a:graphicData>
        </a:graphic>
      </p:graphicFrame>
      <p:graphicFrame>
        <p:nvGraphicFramePr>
          <p:cNvPr id="24581" name="对象 4"/>
          <p:cNvGraphicFramePr>
            <a:graphicFrameLocks noChangeAspect="1"/>
          </p:cNvGraphicFramePr>
          <p:nvPr/>
        </p:nvGraphicFramePr>
        <p:xfrm>
          <a:off x="2947988" y="2105025"/>
          <a:ext cx="2876550" cy="2468563"/>
        </p:xfrm>
        <a:graphic>
          <a:graphicData uri="http://schemas.openxmlformats.org/presentationml/2006/ole">
            <mc:AlternateContent xmlns:mc="http://schemas.openxmlformats.org/markup-compatibility/2006">
              <mc:Choice xmlns:v="urn:schemas-microsoft-com:vml" Requires="v">
                <p:oleObj spid="_x0000_s3116" name="" r:id="rId3" imgW="1049655" imgH="908050" progId="Visio.Drawing.11">
                  <p:embed/>
                </p:oleObj>
              </mc:Choice>
              <mc:Fallback>
                <p:oleObj name="" r:id="rId3" imgW="1049655" imgH="908050" progId="Visio.Drawing.11">
                  <p:embed/>
                  <p:pic>
                    <p:nvPicPr>
                      <p:cNvPr id="0" name="图片 3115"/>
                      <p:cNvPicPr/>
                      <p:nvPr/>
                    </p:nvPicPr>
                    <p:blipFill>
                      <a:blip r:embed="rId4"/>
                      <a:stretch>
                        <a:fillRect/>
                      </a:stretch>
                    </p:blipFill>
                    <p:spPr>
                      <a:xfrm>
                        <a:off x="2947988" y="2105025"/>
                        <a:ext cx="2876550" cy="2468563"/>
                      </a:xfrm>
                      <a:prstGeom prst="rect">
                        <a:avLst/>
                      </a:prstGeom>
                      <a:noFill/>
                      <a:ln w="38100">
                        <a:noFill/>
                        <a:miter/>
                      </a:ln>
                    </p:spPr>
                  </p:pic>
                </p:oleObj>
              </mc:Fallback>
            </mc:AlternateContent>
          </a:graphicData>
        </a:graphic>
      </p:graphicFrame>
      <p:graphicFrame>
        <p:nvGraphicFramePr>
          <p:cNvPr id="24582" name="对象 5"/>
          <p:cNvGraphicFramePr>
            <a:graphicFrameLocks noChangeAspect="1"/>
          </p:cNvGraphicFramePr>
          <p:nvPr/>
        </p:nvGraphicFramePr>
        <p:xfrm>
          <a:off x="5930900" y="1858963"/>
          <a:ext cx="3076575" cy="2668587"/>
        </p:xfrm>
        <a:graphic>
          <a:graphicData uri="http://schemas.openxmlformats.org/presentationml/2006/ole">
            <mc:AlternateContent xmlns:mc="http://schemas.openxmlformats.org/markup-compatibility/2006">
              <mc:Choice xmlns:v="urn:schemas-microsoft-com:vml" Requires="v">
                <p:oleObj spid="_x0000_s3117" name="" r:id="rId5" imgW="1622425" imgH="1377950" progId="Visio.Drawing.11">
                  <p:embed/>
                </p:oleObj>
              </mc:Choice>
              <mc:Fallback>
                <p:oleObj name="" r:id="rId5" imgW="1622425" imgH="1377950" progId="Visio.Drawing.11">
                  <p:embed/>
                  <p:pic>
                    <p:nvPicPr>
                      <p:cNvPr id="0" name="图片 3116"/>
                      <p:cNvPicPr/>
                      <p:nvPr/>
                    </p:nvPicPr>
                    <p:blipFill>
                      <a:blip r:embed="rId6"/>
                      <a:stretch>
                        <a:fillRect/>
                      </a:stretch>
                    </p:blipFill>
                    <p:spPr>
                      <a:xfrm>
                        <a:off x="5930900" y="1858963"/>
                        <a:ext cx="3076575" cy="2668587"/>
                      </a:xfrm>
                      <a:prstGeom prst="rect">
                        <a:avLst/>
                      </a:prstGeom>
                      <a:noFill/>
                      <a:ln w="38100">
                        <a:noFill/>
                        <a:miter/>
                      </a:ln>
                    </p:spPr>
                  </p:pic>
                </p:oleObj>
              </mc:Fallback>
            </mc:AlternateContent>
          </a:graphicData>
        </a:graphic>
      </p:graphicFrame>
      <p:sp>
        <p:nvSpPr>
          <p:cNvPr id="24583" name="Rectangle 4"/>
          <p:cNvSpPr/>
          <p:nvPr/>
        </p:nvSpPr>
        <p:spPr>
          <a:xfrm>
            <a:off x="0" y="0"/>
            <a:ext cx="9144000" cy="457200"/>
          </a:xfrm>
          <a:prstGeom prst="rect">
            <a:avLst/>
          </a:prstGeom>
          <a:noFill/>
          <a:ln w="9525">
            <a:noFill/>
          </a:ln>
        </p:spPr>
        <p:txBody>
          <a:bodyPr wrap="none" anchor="ctr" anchorCtr="0">
            <a:spAutoFit/>
          </a:bodyPr>
          <a:p>
            <a:pPr>
              <a:buNone/>
            </a:pPr>
            <a:endParaRPr lang="zh-CN" altLang="en-US" dirty="0">
              <a:latin typeface="Arial" panose="020B0604020202020204" pitchFamily="34" charset="0"/>
            </a:endParaRPr>
          </a:p>
        </p:txBody>
      </p:sp>
      <p:sp>
        <p:nvSpPr>
          <p:cNvPr id="8" name="Rectangle 5"/>
          <p:cNvSpPr>
            <a:spLocks noChangeArrowheads="1"/>
          </p:cNvSpPr>
          <p:nvPr/>
        </p:nvSpPr>
        <p:spPr bwMode="auto">
          <a:xfrm>
            <a:off x="55563" y="4854575"/>
            <a:ext cx="9088438" cy="101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p>
            <a:pPr indent="523875">
              <a:buNone/>
            </a:pPr>
            <a:r>
              <a:rPr lang="zh-CN" altLang="zh-CN" b="1" dirty="0">
                <a:latin typeface="Times New Roman" panose="02020603050405020304" pitchFamily="18" charset="0"/>
                <a:ea typeface="SimSun" panose="02010600030101010101" pitchFamily="2" charset="-122"/>
              </a:rPr>
              <a:t>（</a:t>
            </a:r>
            <a:r>
              <a:rPr lang="en-US" altLang="zh-CN" b="1" dirty="0">
                <a:latin typeface="Times New Roman" panose="02020603050405020304" pitchFamily="18" charset="0"/>
                <a:ea typeface="SimSun" panose="02010600030101010101" pitchFamily="2" charset="-122"/>
              </a:rPr>
              <a:t>a</a:t>
            </a:r>
            <a:r>
              <a:rPr lang="zh-CN" altLang="en-US" b="1" dirty="0">
                <a:latin typeface="Times New Roman" panose="02020603050405020304" pitchFamily="18" charset="0"/>
                <a:ea typeface="SimSun" panose="02010600030101010101" pitchFamily="2" charset="-122"/>
              </a:rPr>
              <a:t>）同轴式                                 （</a:t>
            </a:r>
            <a:r>
              <a:rPr lang="en-US" altLang="zh-CN" b="1" dirty="0">
                <a:latin typeface="Times New Roman" panose="02020603050405020304" pitchFamily="18" charset="0"/>
                <a:ea typeface="SimSun" panose="02010600030101010101" pitchFamily="2" charset="-122"/>
              </a:rPr>
              <a:t>b</a:t>
            </a:r>
            <a:r>
              <a:rPr lang="zh-CN" altLang="en-US" b="1" dirty="0">
                <a:latin typeface="Times New Roman" panose="02020603050405020304" pitchFamily="18" charset="0"/>
                <a:ea typeface="SimSun" panose="02010600030101010101" pitchFamily="2" charset="-122"/>
              </a:rPr>
              <a:t>）偏置式   （</a:t>
            </a:r>
            <a:r>
              <a:rPr lang="en-US" altLang="zh-CN" b="1" dirty="0">
                <a:latin typeface="Times New Roman" panose="02020603050405020304" pitchFamily="18" charset="0"/>
                <a:ea typeface="SimSun" panose="02010600030101010101" pitchFamily="2" charset="-122"/>
              </a:rPr>
              <a:t>c</a:t>
            </a:r>
            <a:r>
              <a:rPr lang="zh-CN" altLang="en-US" b="1" dirty="0">
                <a:latin typeface="Times New Roman" panose="02020603050405020304" pitchFamily="18" charset="0"/>
                <a:ea typeface="SimSun" panose="02010600030101010101" pitchFamily="2" charset="-122"/>
              </a:rPr>
              <a:t>）同轴式布置肩关节实物</a:t>
            </a:r>
            <a:endParaRPr lang="zh-CN" altLang="en-US" b="1" dirty="0">
              <a:latin typeface="Arial" panose="020B0604020202020204" pitchFamily="34" charset="0"/>
            </a:endParaRPr>
          </a:p>
          <a:p>
            <a:pPr indent="523875" algn="ctr">
              <a:buNone/>
            </a:pPr>
            <a:r>
              <a:rPr lang="zh-CN" altLang="en-US" b="1" dirty="0">
                <a:latin typeface="Times New Roman" panose="02020603050405020304" pitchFamily="18" charset="0"/>
                <a:ea typeface="SimSun" panose="02010600030101010101" pitchFamily="2" charset="-122"/>
              </a:rPr>
              <a:t>肩关节电动机布置方案</a:t>
            </a:r>
            <a:endParaRPr lang="zh-CN" altLang="en-US" b="1" dirty="0">
              <a:latin typeface="Arial" panose="020B0604020202020204" pitchFamily="34" charset="0"/>
            </a:endParaRPr>
          </a:p>
          <a:p>
            <a:pPr indent="523875" algn="ctr">
              <a:buNone/>
            </a:pPr>
            <a:r>
              <a:rPr lang="en-US" altLang="zh-CN" b="1" dirty="0">
                <a:latin typeface="Times New Roman" panose="02020603050405020304" pitchFamily="18" charset="0"/>
                <a:ea typeface="SimSun" panose="02010600030101010101" pitchFamily="2" charset="-122"/>
              </a:rPr>
              <a:t>1</a:t>
            </a:r>
            <a:r>
              <a:rPr lang="zh-CN" altLang="en-US" b="1" dirty="0">
                <a:latin typeface="Times New Roman" panose="02020603050405020304" pitchFamily="18" charset="0"/>
                <a:ea typeface="SimSun" panose="02010600030101010101" pitchFamily="2" charset="-122"/>
              </a:rPr>
              <a:t>肩关节电动机；</a:t>
            </a:r>
            <a:r>
              <a:rPr lang="en-US" altLang="zh-CN" b="1" dirty="0">
                <a:latin typeface="Times New Roman" panose="02020603050405020304" pitchFamily="18" charset="0"/>
                <a:ea typeface="SimSun" panose="02010600030101010101" pitchFamily="2" charset="-122"/>
              </a:rPr>
              <a:t>2—</a:t>
            </a:r>
            <a:r>
              <a:rPr lang="zh-CN" altLang="en-US" b="1" dirty="0">
                <a:latin typeface="Times New Roman" panose="02020603050405020304" pitchFamily="18" charset="0"/>
                <a:ea typeface="SimSun" panose="02010600030101010101" pitchFamily="2" charset="-122"/>
              </a:rPr>
              <a:t>减速器；</a:t>
            </a:r>
            <a:r>
              <a:rPr lang="en-US" altLang="zh-CN" b="1" dirty="0">
                <a:latin typeface="Times New Roman" panose="02020603050405020304" pitchFamily="18" charset="0"/>
                <a:ea typeface="SimSun" panose="02010600030101010101" pitchFamily="2" charset="-122"/>
              </a:rPr>
              <a:t>3—</a:t>
            </a:r>
            <a:r>
              <a:rPr lang="zh-CN" altLang="en-US" b="1" dirty="0">
                <a:latin typeface="Times New Roman" panose="02020603050405020304" pitchFamily="18" charset="0"/>
                <a:ea typeface="SimSun" panose="02010600030101010101" pitchFamily="2" charset="-122"/>
              </a:rPr>
              <a:t>大臂；</a:t>
            </a:r>
            <a:r>
              <a:rPr lang="en-US" altLang="zh-CN" b="1" dirty="0">
                <a:latin typeface="Times New Roman" panose="02020603050405020304" pitchFamily="18" charset="0"/>
                <a:ea typeface="SimSun" panose="02010600030101010101" pitchFamily="2" charset="-122"/>
              </a:rPr>
              <a:t>4—</a:t>
            </a:r>
            <a:r>
              <a:rPr lang="zh-CN" altLang="en-US" b="1" dirty="0">
                <a:latin typeface="Times New Roman" panose="02020603050405020304" pitchFamily="18" charset="0"/>
                <a:ea typeface="SimSun" panose="02010600030101010101" pitchFamily="2" charset="-122"/>
              </a:rPr>
              <a:t>机身；</a:t>
            </a:r>
            <a:r>
              <a:rPr lang="en-US" altLang="zh-CN" b="1" dirty="0">
                <a:latin typeface="Times New Roman" panose="02020603050405020304" pitchFamily="18" charset="0"/>
                <a:ea typeface="SimSun" panose="02010600030101010101" pitchFamily="2" charset="-122"/>
              </a:rPr>
              <a:t>5—</a:t>
            </a:r>
            <a:r>
              <a:rPr lang="zh-CN" altLang="en-US" b="1" dirty="0">
                <a:latin typeface="Times New Roman" panose="02020603050405020304" pitchFamily="18" charset="0"/>
                <a:ea typeface="SimSun" panose="02010600030101010101" pitchFamily="2" charset="-122"/>
              </a:rPr>
              <a:t>齿轮；</a:t>
            </a:r>
            <a:r>
              <a:rPr lang="en-US" altLang="zh-CN" b="1" dirty="0">
                <a:latin typeface="Times New Roman" panose="02020603050405020304" pitchFamily="18" charset="0"/>
                <a:ea typeface="SimSun" panose="02010600030101010101" pitchFamily="2" charset="-122"/>
              </a:rPr>
              <a:t>6—</a:t>
            </a:r>
            <a:r>
              <a:rPr lang="zh-CN" altLang="en-US" b="1" dirty="0">
                <a:latin typeface="Times New Roman" panose="02020603050405020304" pitchFamily="18" charset="0"/>
                <a:ea typeface="SimSun" panose="02010600030101010101" pitchFamily="2" charset="-122"/>
              </a:rPr>
              <a:t>腰关节电动机</a:t>
            </a:r>
            <a:endParaRPr lang="zh-CN" altLang="en-US" b="1" dirty="0">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25603" name="Picture 2" descr="https://gimg2.baidu.com/image_search/src=http%3A%2F%2Fncznsb.com%2Fuploads%2Fimage%2F20200708%2F20200708143125_7500.jpg&amp;refer=http%3A%2F%2Fncznsb.com&amp;app=2002&amp;size=f9999,10000&amp;q=a80&amp;n=0&amp;g=0n&amp;fmt=jpeg?sec=1645360707&amp;t=035d92125b565db5bfc95541b0a7e7a2"/>
          <p:cNvPicPr>
            <a:picLocks noChangeAspect="1"/>
          </p:cNvPicPr>
          <p:nvPr/>
        </p:nvPicPr>
        <p:blipFill>
          <a:blip r:embed="rId1"/>
          <a:stretch>
            <a:fillRect/>
          </a:stretch>
        </p:blipFill>
        <p:spPr>
          <a:xfrm>
            <a:off x="301625" y="998538"/>
            <a:ext cx="4562475" cy="5381625"/>
          </a:xfrm>
          <a:prstGeom prst="rect">
            <a:avLst/>
          </a:prstGeom>
          <a:noFill/>
          <a:ln w="9525">
            <a:noFill/>
          </a:ln>
        </p:spPr>
      </p:pic>
      <p:sp>
        <p:nvSpPr>
          <p:cNvPr id="25604" name="圆角矩形标注 4"/>
          <p:cNvSpPr/>
          <p:nvPr/>
        </p:nvSpPr>
        <p:spPr>
          <a:xfrm>
            <a:off x="3538538" y="4167188"/>
            <a:ext cx="1325562" cy="612775"/>
          </a:xfrm>
          <a:prstGeom prst="wedgeRoundRectCallout">
            <a:avLst>
              <a:gd name="adj1" fmla="val -159454"/>
              <a:gd name="adj2" fmla="val 8769"/>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eaLnBrk="1" hangingPunct="1">
              <a:buNone/>
            </a:pPr>
            <a:r>
              <a:rPr lang="zh-CN" altLang="en-US" b="1" dirty="0">
                <a:solidFill>
                  <a:srgbClr val="FF0000"/>
                </a:solidFill>
                <a:latin typeface="Times New Roman" panose="02020603050405020304" pitchFamily="18" charset="0"/>
                <a:ea typeface="SimHei" panose="02010609060101010101" pitchFamily="49" charset="-122"/>
              </a:rPr>
              <a:t>同轴布置</a:t>
            </a:r>
            <a:endParaRPr lang="zh-CN" altLang="en-US" dirty="0">
              <a:latin typeface="Arial" panose="020B0604020202020204" pitchFamily="34" charset="0"/>
            </a:endParaRPr>
          </a:p>
        </p:txBody>
      </p:sp>
      <p:pic>
        <p:nvPicPr>
          <p:cNvPr id="25605" name="图片 5"/>
          <p:cNvPicPr>
            <a:picLocks noChangeAspect="1"/>
          </p:cNvPicPr>
          <p:nvPr/>
        </p:nvPicPr>
        <p:blipFill>
          <a:blip r:embed="rId2"/>
          <a:stretch>
            <a:fillRect/>
          </a:stretch>
        </p:blipFill>
        <p:spPr>
          <a:xfrm>
            <a:off x="5111750" y="860425"/>
            <a:ext cx="4013200" cy="5565775"/>
          </a:xfrm>
          <a:prstGeom prst="rect">
            <a:avLst/>
          </a:prstGeom>
          <a:noFill/>
          <a:ln w="9525">
            <a:noFill/>
          </a:ln>
        </p:spPr>
      </p:pic>
      <p:sp>
        <p:nvSpPr>
          <p:cNvPr id="25606" name="圆角矩形标注 6"/>
          <p:cNvSpPr/>
          <p:nvPr/>
        </p:nvSpPr>
        <p:spPr>
          <a:xfrm>
            <a:off x="7659688" y="3257550"/>
            <a:ext cx="1325562" cy="612775"/>
          </a:xfrm>
          <a:prstGeom prst="wedgeRoundRectCallout">
            <a:avLst>
              <a:gd name="adj1" fmla="val -101523"/>
              <a:gd name="adj2" fmla="val 225185"/>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eaLnBrk="1" hangingPunct="1">
              <a:buNone/>
            </a:pPr>
            <a:r>
              <a:rPr lang="zh-CN" altLang="en-US" b="1" dirty="0">
                <a:solidFill>
                  <a:srgbClr val="FF0000"/>
                </a:solidFill>
                <a:latin typeface="Times New Roman" panose="02020603050405020304" pitchFamily="18" charset="0"/>
                <a:ea typeface="SimHei" panose="02010609060101010101" pitchFamily="49" charset="-122"/>
              </a:rPr>
              <a:t>同轴布置</a:t>
            </a:r>
            <a:endParaRPr lang="zh-CN" altLang="en-US" dirty="0">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矩形 4"/>
          <p:cNvSpPr/>
          <p:nvPr/>
        </p:nvSpPr>
        <p:spPr>
          <a:xfrm>
            <a:off x="0" y="766763"/>
            <a:ext cx="3702050"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肘</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关节电动机布置</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26629" name="Rectangle 4"/>
          <p:cNvSpPr/>
          <p:nvPr/>
        </p:nvSpPr>
        <p:spPr>
          <a:xfrm>
            <a:off x="0" y="0"/>
            <a:ext cx="9144000" cy="457200"/>
          </a:xfrm>
          <a:prstGeom prst="rect">
            <a:avLst/>
          </a:prstGeom>
          <a:noFill/>
          <a:ln w="9525">
            <a:noFill/>
          </a:ln>
        </p:spPr>
        <p:txBody>
          <a:bodyPr wrap="none" anchor="ctr" anchorCtr="0">
            <a:spAutoFit/>
          </a:bodyPr>
          <a:p>
            <a:pPr>
              <a:buNone/>
            </a:pPr>
            <a:endParaRPr lang="zh-CN" altLang="en-US" dirty="0">
              <a:latin typeface="Arial" panose="020B0604020202020204" pitchFamily="34" charset="0"/>
            </a:endParaRPr>
          </a:p>
        </p:txBody>
      </p:sp>
      <p:graphicFrame>
        <p:nvGraphicFramePr>
          <p:cNvPr id="26630" name="对象 1"/>
          <p:cNvGraphicFramePr>
            <a:graphicFrameLocks noChangeAspect="1"/>
          </p:cNvGraphicFramePr>
          <p:nvPr/>
        </p:nvGraphicFramePr>
        <p:xfrm>
          <a:off x="109538" y="1438275"/>
          <a:ext cx="2843212" cy="2617788"/>
        </p:xfrm>
        <a:graphic>
          <a:graphicData uri="http://schemas.openxmlformats.org/presentationml/2006/ole">
            <mc:AlternateContent xmlns:mc="http://schemas.openxmlformats.org/markup-compatibility/2006">
              <mc:Choice xmlns:v="urn:schemas-microsoft-com:vml" Requires="v">
                <p:oleObj spid="_x0000_s3113" name="" r:id="rId1" imgW="991870" imgH="908050" progId="Visio.Drawing.11">
                  <p:embed/>
                </p:oleObj>
              </mc:Choice>
              <mc:Fallback>
                <p:oleObj name="" r:id="rId1" imgW="991870" imgH="908050" progId="Visio.Drawing.11">
                  <p:embed/>
                  <p:pic>
                    <p:nvPicPr>
                      <p:cNvPr id="0" name="图片 3112"/>
                      <p:cNvPicPr/>
                      <p:nvPr/>
                    </p:nvPicPr>
                    <p:blipFill>
                      <a:blip r:embed="rId2"/>
                      <a:stretch>
                        <a:fillRect/>
                      </a:stretch>
                    </p:blipFill>
                    <p:spPr>
                      <a:xfrm>
                        <a:off x="109538" y="1438275"/>
                        <a:ext cx="2843212" cy="2617788"/>
                      </a:xfrm>
                      <a:prstGeom prst="rect">
                        <a:avLst/>
                      </a:prstGeom>
                      <a:noFill/>
                      <a:ln w="38100">
                        <a:noFill/>
                        <a:miter/>
                      </a:ln>
                    </p:spPr>
                  </p:pic>
                </p:oleObj>
              </mc:Fallback>
            </mc:AlternateContent>
          </a:graphicData>
        </a:graphic>
      </p:graphicFrame>
      <p:graphicFrame>
        <p:nvGraphicFramePr>
          <p:cNvPr id="26631" name="对象 10"/>
          <p:cNvGraphicFramePr>
            <a:graphicFrameLocks noChangeAspect="1"/>
          </p:cNvGraphicFramePr>
          <p:nvPr/>
        </p:nvGraphicFramePr>
        <p:xfrm>
          <a:off x="3100388" y="1308100"/>
          <a:ext cx="2787650" cy="2454275"/>
        </p:xfrm>
        <a:graphic>
          <a:graphicData uri="http://schemas.openxmlformats.org/presentationml/2006/ole">
            <mc:AlternateContent xmlns:mc="http://schemas.openxmlformats.org/markup-compatibility/2006">
              <mc:Choice xmlns:v="urn:schemas-microsoft-com:vml" Requires="v">
                <p:oleObj spid="_x0000_s3114" name="" r:id="rId3" imgW="1017270" imgH="908050" progId="Visio.Drawing.11">
                  <p:embed/>
                </p:oleObj>
              </mc:Choice>
              <mc:Fallback>
                <p:oleObj name="" r:id="rId3" imgW="1017270" imgH="908050" progId="Visio.Drawing.11">
                  <p:embed/>
                  <p:pic>
                    <p:nvPicPr>
                      <p:cNvPr id="0" name="图片 3113"/>
                      <p:cNvPicPr/>
                      <p:nvPr/>
                    </p:nvPicPr>
                    <p:blipFill>
                      <a:blip r:embed="rId4"/>
                      <a:stretch>
                        <a:fillRect/>
                      </a:stretch>
                    </p:blipFill>
                    <p:spPr>
                      <a:xfrm>
                        <a:off x="3100388" y="1308100"/>
                        <a:ext cx="2787650" cy="2454275"/>
                      </a:xfrm>
                      <a:prstGeom prst="rect">
                        <a:avLst/>
                      </a:prstGeom>
                      <a:noFill/>
                      <a:ln w="38100">
                        <a:noFill/>
                        <a:miter/>
                      </a:ln>
                    </p:spPr>
                  </p:pic>
                </p:oleObj>
              </mc:Fallback>
            </mc:AlternateContent>
          </a:graphicData>
        </a:graphic>
      </p:graphicFrame>
      <p:graphicFrame>
        <p:nvGraphicFramePr>
          <p:cNvPr id="26632" name="对象 11"/>
          <p:cNvGraphicFramePr>
            <a:graphicFrameLocks noChangeAspect="1"/>
          </p:cNvGraphicFramePr>
          <p:nvPr/>
        </p:nvGraphicFramePr>
        <p:xfrm>
          <a:off x="6035675" y="1308100"/>
          <a:ext cx="2640013" cy="2084388"/>
        </p:xfrm>
        <a:graphic>
          <a:graphicData uri="http://schemas.openxmlformats.org/presentationml/2006/ole">
            <mc:AlternateContent xmlns:mc="http://schemas.openxmlformats.org/markup-compatibility/2006">
              <mc:Choice xmlns:v="urn:schemas-microsoft-com:vml" Requires="v">
                <p:oleObj spid="_x0000_s3115" name="" r:id="rId5" imgW="1564640" imgH="1249045" progId="Visio.Drawing.11">
                  <p:embed/>
                </p:oleObj>
              </mc:Choice>
              <mc:Fallback>
                <p:oleObj name="" r:id="rId5" imgW="1564640" imgH="1249045" progId="Visio.Drawing.11">
                  <p:embed/>
                  <p:pic>
                    <p:nvPicPr>
                      <p:cNvPr id="0" name="图片 3114"/>
                      <p:cNvPicPr/>
                      <p:nvPr/>
                    </p:nvPicPr>
                    <p:blipFill>
                      <a:blip r:embed="rId6"/>
                      <a:stretch>
                        <a:fillRect/>
                      </a:stretch>
                    </p:blipFill>
                    <p:spPr>
                      <a:xfrm>
                        <a:off x="6035675" y="1308100"/>
                        <a:ext cx="2640013" cy="2084388"/>
                      </a:xfrm>
                      <a:prstGeom prst="rect">
                        <a:avLst/>
                      </a:prstGeom>
                      <a:noFill/>
                      <a:ln w="38100">
                        <a:noFill/>
                        <a:miter/>
                      </a:ln>
                    </p:spPr>
                  </p:pic>
                </p:oleObj>
              </mc:Fallback>
            </mc:AlternateContent>
          </a:graphicData>
        </a:graphic>
      </p:graphicFrame>
      <p:sp>
        <p:nvSpPr>
          <p:cNvPr id="14" name="Rectangle 5"/>
          <p:cNvSpPr>
            <a:spLocks noChangeArrowheads="1"/>
          </p:cNvSpPr>
          <p:nvPr/>
        </p:nvSpPr>
        <p:spPr bwMode="auto">
          <a:xfrm rot="10800000" flipV="1">
            <a:off x="179388" y="4105275"/>
            <a:ext cx="88646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523875" algn="l" defTabSz="914400" rtl="0" eaLnBrk="0" fontAlgn="base" latinLnBrk="0" hangingPunct="0">
              <a:lnSpc>
                <a:spcPct val="100000"/>
              </a:lnSpc>
              <a:spcBef>
                <a:spcPct val="0"/>
              </a:spcBef>
              <a:spcAft>
                <a:spcPct val="0"/>
              </a:spcAft>
              <a:buClrTx/>
              <a:buSzTx/>
              <a:buFontTx/>
              <a:buNone/>
              <a:defRPr/>
            </a:pPr>
            <a:r>
              <a:rPr kumimoji="0" lang="zh-CN" altLang="zh-CN"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a:t>
            </a:r>
            <a:r>
              <a:rPr kumimoji="0" lang="zh-CN" altLang="en-US"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）同轴式                 （</a:t>
            </a:r>
            <a:r>
              <a:rPr kumimoji="0" lang="en-US" altLang="zh-CN"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b</a:t>
            </a:r>
            <a:r>
              <a:rPr kumimoji="0" lang="zh-CN" altLang="en-US"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）偏置式           （</a:t>
            </a:r>
            <a:r>
              <a:rPr kumimoji="0" lang="en-US" altLang="zh-CN"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c</a:t>
            </a:r>
            <a:r>
              <a:rPr kumimoji="0" lang="zh-CN" altLang="en-US"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）同轴式布置肩关节实物</a:t>
            </a:r>
            <a:endParaRPr kumimoji="0" lang="en-US" altLang="zh-CN"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523875" algn="l" defTabSz="914400" rtl="0" eaLnBrk="0" fontAlgn="base" latinLnBrk="0" hangingPunct="0">
              <a:lnSpc>
                <a:spcPct val="100000"/>
              </a:lnSpc>
              <a:spcBef>
                <a:spcPct val="0"/>
              </a:spcBef>
              <a:spcAft>
                <a:spcPct val="0"/>
              </a:spcAft>
              <a:buClrTx/>
              <a:buSzTx/>
              <a:buFontTx/>
              <a:buNone/>
              <a:defRPr/>
            </a:pP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523875" algn="ctr" defTabSz="914400" rtl="0" eaLnBrk="0" fontAlgn="base" latinLnBrk="0" hangingPunct="0">
              <a:lnSpc>
                <a:spcPct val="10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en-US"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肘关节电动机布置方案</a:t>
            </a:r>
            <a:endParaRPr kumimoji="0" lang="en-US" altLang="zh-CN"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523875" algn="ctr" defTabSz="914400" rtl="0" eaLnBrk="0" fontAlgn="base" latinLnBrk="0" hangingPunct="0">
              <a:lnSpc>
                <a:spcPct val="100000"/>
              </a:lnSpc>
              <a:spcBef>
                <a:spcPct val="0"/>
              </a:spcBef>
              <a:spcAft>
                <a:spcPct val="0"/>
              </a:spcAft>
              <a:buClrTx/>
              <a:buSzTx/>
              <a:buFontTx/>
              <a:buNone/>
              <a:defRPr/>
            </a:pPr>
            <a:endParaRPr kumimoji="0" lang="zh-CN" altLang="en-US" sz="20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肘关节电动机；</a:t>
            </a: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2—</a:t>
            </a: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小臂；</a:t>
            </a: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a:t>
            </a: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减速器；</a:t>
            </a: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4—</a:t>
            </a: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大臂；</a:t>
            </a: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5—</a:t>
            </a: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齿轮；</a:t>
            </a:r>
            <a:r>
              <a:rPr kumimoji="0" lang="en-US" altLang="zh-CN"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6—</a:t>
            </a:r>
            <a:r>
              <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手腕关节电动机</a:t>
            </a:r>
            <a:endParaRPr kumimoji="0" lang="zh-CN" altLang="en-US" sz="1800" b="1" i="0" u="none" strike="noStrike" kern="12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27651" name="图片 1"/>
          <p:cNvPicPr>
            <a:picLocks noChangeAspect="1"/>
          </p:cNvPicPr>
          <p:nvPr/>
        </p:nvPicPr>
        <p:blipFill>
          <a:blip r:embed="rId1"/>
          <a:srcRect l="38741" r="30052" b="63867"/>
          <a:stretch>
            <a:fillRect/>
          </a:stretch>
        </p:blipFill>
        <p:spPr>
          <a:xfrm>
            <a:off x="92075" y="822325"/>
            <a:ext cx="3044825" cy="5665788"/>
          </a:xfrm>
          <a:prstGeom prst="rect">
            <a:avLst/>
          </a:prstGeom>
          <a:noFill/>
          <a:ln w="9525">
            <a:noFill/>
          </a:ln>
        </p:spPr>
      </p:pic>
      <p:sp>
        <p:nvSpPr>
          <p:cNvPr id="27652" name="圆角矩形标注 3"/>
          <p:cNvSpPr/>
          <p:nvPr/>
        </p:nvSpPr>
        <p:spPr>
          <a:xfrm>
            <a:off x="1809750" y="1819275"/>
            <a:ext cx="1327150" cy="820738"/>
          </a:xfrm>
          <a:prstGeom prst="wedgeRoundRectCallout">
            <a:avLst>
              <a:gd name="adj1" fmla="val -11866"/>
              <a:gd name="adj2" fmla="val 275347"/>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eaLnBrk="1" hangingPunct="1">
              <a:buNone/>
            </a:pPr>
            <a:r>
              <a:rPr lang="zh-CN" altLang="en-US" b="1" dirty="0">
                <a:solidFill>
                  <a:srgbClr val="FF0000"/>
                </a:solidFill>
                <a:latin typeface="Times New Roman" panose="02020603050405020304" pitchFamily="18" charset="0"/>
                <a:ea typeface="SimHei" panose="02010609060101010101" pitchFamily="49" charset="-122"/>
              </a:rPr>
              <a:t>肘关节</a:t>
            </a:r>
            <a:endParaRPr lang="en-US" altLang="zh-CN" b="1" dirty="0">
              <a:solidFill>
                <a:srgbClr val="FF0000"/>
              </a:solidFill>
              <a:latin typeface="Times New Roman" panose="02020603050405020304" pitchFamily="18" charset="0"/>
              <a:ea typeface="SimHei" panose="02010609060101010101" pitchFamily="49" charset="-122"/>
            </a:endParaRPr>
          </a:p>
          <a:p>
            <a:pPr eaLnBrk="1" hangingPunct="1">
              <a:buNone/>
            </a:pPr>
            <a:r>
              <a:rPr lang="zh-CN" altLang="en-US" b="1" dirty="0">
                <a:solidFill>
                  <a:srgbClr val="FF0000"/>
                </a:solidFill>
                <a:latin typeface="Times New Roman" panose="02020603050405020304" pitchFamily="18" charset="0"/>
                <a:ea typeface="SimHei" panose="02010609060101010101" pitchFamily="49" charset="-122"/>
              </a:rPr>
              <a:t>同轴布置</a:t>
            </a:r>
            <a:endParaRPr lang="zh-CN" altLang="en-US" dirty="0">
              <a:latin typeface="Arial" panose="020B0604020202020204" pitchFamily="34" charset="0"/>
            </a:endParaRPr>
          </a:p>
        </p:txBody>
      </p:sp>
      <p:pic>
        <p:nvPicPr>
          <p:cNvPr id="27653" name="图片 4" descr="C:\Users\ADMINI~1\AppData\Local\Temp\1600395313(1).png"/>
          <p:cNvPicPr>
            <a:picLocks noChangeAspect="1"/>
          </p:cNvPicPr>
          <p:nvPr/>
        </p:nvPicPr>
        <p:blipFill>
          <a:blip r:embed="rId2"/>
          <a:stretch>
            <a:fillRect/>
          </a:stretch>
        </p:blipFill>
        <p:spPr>
          <a:xfrm>
            <a:off x="3857625" y="1147763"/>
            <a:ext cx="5286375" cy="3789362"/>
          </a:xfrm>
          <a:prstGeom prst="rect">
            <a:avLst/>
          </a:prstGeom>
          <a:noFill/>
          <a:ln w="9525">
            <a:noFill/>
          </a:ln>
        </p:spPr>
      </p:pic>
      <p:sp>
        <p:nvSpPr>
          <p:cNvPr id="27654" name="矩形 5"/>
          <p:cNvSpPr/>
          <p:nvPr/>
        </p:nvSpPr>
        <p:spPr>
          <a:xfrm>
            <a:off x="3857625" y="4937125"/>
            <a:ext cx="4992688" cy="708025"/>
          </a:xfrm>
          <a:prstGeom prst="rect">
            <a:avLst/>
          </a:prstGeom>
          <a:noFill/>
          <a:ln w="9525">
            <a:noFill/>
          </a:ln>
        </p:spPr>
        <p:txBody>
          <a:bodyPr anchor="ctr" anchorCtr="0">
            <a:spAutoFit/>
          </a:bodyPr>
          <a:p>
            <a:pPr algn="ctr">
              <a:buNone/>
            </a:pPr>
            <a:r>
              <a:rPr lang="zh-CN" altLang="zh-CN" b="1" dirty="0">
                <a:latin typeface="Times New Roman" panose="02020603050405020304" pitchFamily="18" charset="0"/>
                <a:ea typeface="SimSun" panose="02010600030101010101" pitchFamily="2" charset="-122"/>
              </a:rPr>
              <a:t>肘关节使用中空</a:t>
            </a:r>
            <a:r>
              <a:rPr lang="en-US" altLang="zh-CN" b="1" dirty="0">
                <a:latin typeface="Times New Roman" panose="02020603050405020304" pitchFamily="18" charset="0"/>
                <a:ea typeface="SimSun" panose="02010600030101010101" pitchFamily="2" charset="-122"/>
              </a:rPr>
              <a:t>RV</a:t>
            </a:r>
            <a:r>
              <a:rPr lang="zh-CN" altLang="zh-CN" b="1" dirty="0">
                <a:latin typeface="Times New Roman" panose="02020603050405020304" pitchFamily="18" charset="0"/>
                <a:ea typeface="SimSun" panose="02010600030101010101" pitchFamily="2" charset="-122"/>
              </a:rPr>
              <a:t>减速器驱动案例</a:t>
            </a:r>
            <a:endParaRPr lang="en-US" altLang="zh-CN" b="1" dirty="0">
              <a:latin typeface="Times New Roman" panose="02020603050405020304" pitchFamily="18" charset="0"/>
              <a:ea typeface="SimSun" panose="02010600030101010101" pitchFamily="2" charset="-122"/>
            </a:endParaRPr>
          </a:p>
          <a:p>
            <a:pPr algn="ctr">
              <a:buNone/>
            </a:pPr>
            <a:endParaRPr lang="zh-CN" altLang="zh-CN" b="1" dirty="0">
              <a:latin typeface="Times New Roman" panose="02020603050405020304" pitchFamily="18" charset="0"/>
              <a:ea typeface="SimSun" panose="02010600030101010101" pitchFamily="2" charset="-122"/>
            </a:endParaRPr>
          </a:p>
        </p:txBody>
      </p:sp>
      <p:sp>
        <p:nvSpPr>
          <p:cNvPr id="27655" name="矩形 6"/>
          <p:cNvSpPr/>
          <p:nvPr/>
        </p:nvSpPr>
        <p:spPr>
          <a:xfrm>
            <a:off x="3451225" y="5291138"/>
            <a:ext cx="5807075" cy="957262"/>
          </a:xfrm>
          <a:prstGeom prst="rect">
            <a:avLst/>
          </a:prstGeom>
          <a:noFill/>
          <a:ln w="9525">
            <a:noFill/>
          </a:ln>
        </p:spPr>
        <p:txBody>
          <a:bodyPr>
            <a:spAutoFit/>
          </a:bodyPr>
          <a:p>
            <a:pPr algn="ctr">
              <a:lnSpc>
                <a:spcPct val="150000"/>
              </a:lnSpc>
              <a:buNone/>
            </a:pPr>
            <a:r>
              <a:rPr lang="en-US" altLang="zh-CN" b="1" dirty="0">
                <a:latin typeface="Times New Roman" panose="02020603050405020304" pitchFamily="18" charset="0"/>
                <a:ea typeface="SimSun" panose="02010600030101010101" pitchFamily="2" charset="-122"/>
              </a:rPr>
              <a:t>1—</a:t>
            </a:r>
            <a:r>
              <a:rPr lang="zh-CN" altLang="zh-CN" b="1" dirty="0">
                <a:latin typeface="Times New Roman" panose="02020603050405020304" pitchFamily="18" charset="0"/>
                <a:ea typeface="SimSun" panose="02010600030101010101" pitchFamily="2" charset="-122"/>
              </a:rPr>
              <a:t>驱动电动机；</a:t>
            </a:r>
            <a:r>
              <a:rPr lang="en-US" altLang="zh-CN" b="1" dirty="0">
                <a:latin typeface="Times New Roman" panose="02020603050405020304" pitchFamily="18" charset="0"/>
                <a:ea typeface="SimSun" panose="02010600030101010101" pitchFamily="2" charset="-122"/>
              </a:rPr>
              <a:t>2—</a:t>
            </a:r>
            <a:r>
              <a:rPr lang="zh-CN" altLang="zh-CN" b="1" dirty="0">
                <a:latin typeface="Times New Roman" panose="02020603050405020304" pitchFamily="18" charset="0"/>
                <a:ea typeface="SimSun" panose="02010600030101010101" pitchFamily="2" charset="-122"/>
              </a:rPr>
              <a:t>小臂；</a:t>
            </a:r>
            <a:r>
              <a:rPr lang="en-US" altLang="zh-CN" b="1" dirty="0">
                <a:latin typeface="Times New Roman" panose="02020603050405020304" pitchFamily="18" charset="0"/>
                <a:ea typeface="SimSun" panose="02010600030101010101" pitchFamily="2" charset="-122"/>
              </a:rPr>
              <a:t>3—</a:t>
            </a:r>
            <a:r>
              <a:rPr lang="zh-CN" altLang="zh-CN" b="1" dirty="0">
                <a:latin typeface="Times New Roman" panose="02020603050405020304" pitchFamily="18" charset="0"/>
                <a:ea typeface="SimSun" panose="02010600030101010101" pitchFamily="2" charset="-122"/>
              </a:rPr>
              <a:t>中空齿轮；</a:t>
            </a:r>
            <a:endParaRPr lang="en-US" altLang="zh-CN" b="1" dirty="0">
              <a:latin typeface="Times New Roman" panose="02020603050405020304" pitchFamily="18" charset="0"/>
              <a:ea typeface="SimSun" panose="02010600030101010101" pitchFamily="2" charset="-122"/>
            </a:endParaRPr>
          </a:p>
          <a:p>
            <a:pPr algn="ctr">
              <a:lnSpc>
                <a:spcPct val="150000"/>
              </a:lnSpc>
              <a:buNone/>
            </a:pPr>
            <a:r>
              <a:rPr lang="en-US" altLang="zh-CN" b="1" dirty="0">
                <a:latin typeface="Times New Roman" panose="02020603050405020304" pitchFamily="18" charset="0"/>
                <a:ea typeface="SimSun" panose="02010600030101010101" pitchFamily="2" charset="-122"/>
              </a:rPr>
              <a:t>4—RV</a:t>
            </a:r>
            <a:r>
              <a:rPr lang="zh-CN" altLang="zh-CN" b="1" dirty="0">
                <a:latin typeface="Times New Roman" panose="02020603050405020304" pitchFamily="18" charset="0"/>
                <a:ea typeface="SimSun" panose="02010600030101010101" pitchFamily="2" charset="-122"/>
              </a:rPr>
              <a:t>减速器；</a:t>
            </a:r>
            <a:r>
              <a:rPr lang="en-US" altLang="zh-CN" b="1" dirty="0">
                <a:latin typeface="Times New Roman" panose="02020603050405020304" pitchFamily="18" charset="0"/>
                <a:ea typeface="SimSun" panose="02010600030101010101" pitchFamily="2" charset="-122"/>
              </a:rPr>
              <a:t>5—</a:t>
            </a:r>
            <a:r>
              <a:rPr lang="zh-CN" altLang="zh-CN" b="1" dirty="0">
                <a:latin typeface="Times New Roman" panose="02020603050405020304" pitchFamily="18" charset="0"/>
                <a:ea typeface="SimSun" panose="02010600030101010101" pitchFamily="2" charset="-122"/>
              </a:rPr>
              <a:t>大臂</a:t>
            </a:r>
            <a:endParaRPr lang="zh-CN" altLang="en-US" b="1" dirty="0">
              <a:latin typeface="Times New Roman" panose="02020603050405020304" pitchFamily="18" charset="0"/>
              <a:ea typeface="SimSun"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8676" name="矩形 4"/>
          <p:cNvSpPr/>
          <p:nvPr/>
        </p:nvSpPr>
        <p:spPr>
          <a:xfrm>
            <a:off x="149225" y="692150"/>
            <a:ext cx="1627188" cy="738188"/>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三、腕部</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28677" name="矩形 9"/>
          <p:cNvSpPr/>
          <p:nvPr/>
        </p:nvSpPr>
        <p:spPr>
          <a:xfrm>
            <a:off x="298450" y="1492250"/>
            <a:ext cx="4630738" cy="460375"/>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腕部的作用、自由度及分类</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11" name="矩形 10"/>
          <p:cNvSpPr/>
          <p:nvPr/>
        </p:nvSpPr>
        <p:spPr>
          <a:xfrm>
            <a:off x="638175" y="2043113"/>
            <a:ext cx="3082925"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作用及自由度</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12" name="矩形 11"/>
          <p:cNvSpPr/>
          <p:nvPr/>
        </p:nvSpPr>
        <p:spPr>
          <a:xfrm>
            <a:off x="1439863" y="2593975"/>
            <a:ext cx="6710363" cy="430213"/>
          </a:xfrm>
          <a:prstGeom prst="rect">
            <a:avLst/>
          </a:prstGeom>
        </p:spPr>
        <p:txBody>
          <a:bodyPr wrap="none">
            <a:spAutoFit/>
          </a:bodyPr>
          <a:p>
            <a:pPr>
              <a:buNone/>
            </a:pPr>
            <a:r>
              <a:rPr lang="zh-CN" altLang="en-US" sz="2200" b="1" dirty="0">
                <a:solidFill>
                  <a:srgbClr val="7030A0"/>
                </a:solidFill>
                <a:latin typeface="Times New Roman" panose="02020603050405020304" pitchFamily="18" charset="0"/>
                <a:ea typeface="SimHei" panose="02010609060101010101" pitchFamily="49" charset="-122"/>
              </a:rPr>
              <a:t>作用：</a:t>
            </a:r>
            <a:r>
              <a:rPr lang="zh-CN" altLang="zh-CN" sz="2200" b="1" dirty="0">
                <a:latin typeface="Times New Roman" panose="02020603050405020304" pitchFamily="18" charset="0"/>
                <a:ea typeface="SimSun" panose="02010600030101010101" pitchFamily="2" charset="-122"/>
              </a:rPr>
              <a:t>连接手部与臂部的部件，起支承手部的作用。</a:t>
            </a:r>
            <a:endParaRPr lang="zh-CN" altLang="en-US" sz="2200" b="1" dirty="0">
              <a:latin typeface="Arial" panose="020B0604020202020204" pitchFamily="34" charset="0"/>
            </a:endParaRPr>
          </a:p>
        </p:txBody>
      </p:sp>
      <p:sp>
        <p:nvSpPr>
          <p:cNvPr id="28680" name="矩形 12"/>
          <p:cNvSpPr/>
          <p:nvPr/>
        </p:nvSpPr>
        <p:spPr>
          <a:xfrm>
            <a:off x="1439863" y="3114675"/>
            <a:ext cx="5291137" cy="430213"/>
          </a:xfrm>
          <a:prstGeom prst="rect">
            <a:avLst/>
          </a:prstGeom>
          <a:noFill/>
          <a:ln w="9525">
            <a:noFill/>
          </a:ln>
        </p:spPr>
        <p:txBody>
          <a:bodyPr wrap="none">
            <a:spAutoFit/>
          </a:bodyPr>
          <a:p>
            <a:pPr>
              <a:buNone/>
            </a:pPr>
            <a:r>
              <a:rPr lang="zh-CN" altLang="en-US" sz="2200" b="1" dirty="0">
                <a:solidFill>
                  <a:srgbClr val="7030A0"/>
                </a:solidFill>
                <a:latin typeface="Times New Roman" panose="02020603050405020304" pitchFamily="18" charset="0"/>
                <a:ea typeface="SimHei" panose="02010609060101010101" pitchFamily="49" charset="-122"/>
              </a:rPr>
              <a:t>自由度：</a:t>
            </a:r>
            <a:r>
              <a:rPr lang="zh-CN" altLang="zh-CN" sz="2200" dirty="0">
                <a:latin typeface="Times New Roman" panose="02020603050405020304" pitchFamily="18" charset="0"/>
                <a:ea typeface="SimHei" panose="02010609060101010101" pitchFamily="49" charset="-122"/>
              </a:rPr>
              <a:t>实现</a:t>
            </a:r>
            <a:r>
              <a:rPr lang="zh-CN" altLang="en-US" sz="2200" dirty="0">
                <a:latin typeface="Times New Roman" panose="02020603050405020304" pitchFamily="18" charset="0"/>
                <a:ea typeface="SimHei" panose="02010609060101010101" pitchFamily="49" charset="-122"/>
              </a:rPr>
              <a:t>末端执行器</a:t>
            </a:r>
            <a:r>
              <a:rPr lang="zh-CN" altLang="zh-CN" sz="2200" dirty="0">
                <a:latin typeface="Times New Roman" panose="02020603050405020304" pitchFamily="18" charset="0"/>
                <a:ea typeface="SimHei" panose="02010609060101010101" pitchFamily="49" charset="-122"/>
              </a:rPr>
              <a:t>所期望的姿态。</a:t>
            </a:r>
            <a:endParaRPr lang="zh-CN" altLang="en-US" sz="2200" dirty="0">
              <a:latin typeface="Times New Roman" panose="02020603050405020304" pitchFamily="18" charset="0"/>
              <a:ea typeface="SimHei" panose="02010609060101010101" pitchFamily="49" charset="-122"/>
            </a:endParaRPr>
          </a:p>
        </p:txBody>
      </p:sp>
      <p:pic>
        <p:nvPicPr>
          <p:cNvPr id="28681" name="图片 17"/>
          <p:cNvPicPr>
            <a:picLocks noChangeAspect="1"/>
          </p:cNvPicPr>
          <p:nvPr/>
        </p:nvPicPr>
        <p:blipFill>
          <a:blip r:embed="rId1"/>
          <a:srcRect t="15643"/>
          <a:stretch>
            <a:fillRect/>
          </a:stretch>
        </p:blipFill>
        <p:spPr>
          <a:xfrm>
            <a:off x="0" y="3595688"/>
            <a:ext cx="3867150" cy="3262312"/>
          </a:xfrm>
          <a:prstGeom prst="rect">
            <a:avLst/>
          </a:prstGeom>
          <a:noFill/>
          <a:ln w="9525">
            <a:noFill/>
          </a:ln>
        </p:spPr>
      </p:pic>
      <p:pic>
        <p:nvPicPr>
          <p:cNvPr id="28682" name="Picture 2" descr="https://gimg2.baidu.com/image_search/src=http%3A%2F%2Fwww.kukarobotgbs.com%2Fuploads%2Fallimg%2F171209%2F1-1G2091I3370-L.jpg&amp;refer=http%3A%2F%2Fwww.kukarobotgbs.com&amp;app=2002&amp;size=f9999,10000&amp;q=a80&amp;n=0&amp;g=0n&amp;fmt=jpeg?sec=1645362825&amp;t=2d723575e875cd07f5483c539465b1e6"/>
          <p:cNvPicPr>
            <a:picLocks noChangeAspect="1"/>
          </p:cNvPicPr>
          <p:nvPr/>
        </p:nvPicPr>
        <p:blipFill>
          <a:blip r:embed="rId2"/>
          <a:srcRect t="13063" b="2632"/>
          <a:stretch>
            <a:fillRect/>
          </a:stretch>
        </p:blipFill>
        <p:spPr>
          <a:xfrm>
            <a:off x="6130925" y="3560763"/>
            <a:ext cx="2903538" cy="3330575"/>
          </a:xfrm>
          <a:prstGeom prst="rect">
            <a:avLst/>
          </a:prstGeom>
          <a:noFill/>
          <a:ln w="9525">
            <a:noFill/>
          </a:ln>
        </p:spPr>
      </p:pic>
      <p:sp>
        <p:nvSpPr>
          <p:cNvPr id="28683" name="圆角矩形标注 22"/>
          <p:cNvSpPr/>
          <p:nvPr/>
        </p:nvSpPr>
        <p:spPr>
          <a:xfrm>
            <a:off x="4265613" y="4324350"/>
            <a:ext cx="1325562" cy="820738"/>
          </a:xfrm>
          <a:prstGeom prst="wedgeRoundRectCallout">
            <a:avLst>
              <a:gd name="adj1" fmla="val 125375"/>
              <a:gd name="adj2" fmla="val -112759"/>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algn="ctr" eaLnBrk="1" hangingPunct="1">
              <a:buNone/>
            </a:pPr>
            <a:r>
              <a:rPr lang="zh-CN" altLang="en-US" b="1" dirty="0">
                <a:solidFill>
                  <a:srgbClr val="FF0000"/>
                </a:solidFill>
                <a:latin typeface="Times New Roman" panose="02020603050405020304" pitchFamily="18" charset="0"/>
                <a:ea typeface="SimHei" panose="02010609060101010101" pitchFamily="49" charset="-122"/>
              </a:rPr>
              <a:t>腕部</a:t>
            </a:r>
            <a:endParaRPr lang="zh-CN" altLang="en-US" dirty="0">
              <a:latin typeface="Arial" panose="020B0604020202020204" pitchFamily="34" charset="0"/>
            </a:endParaRPr>
          </a:p>
        </p:txBody>
      </p:sp>
      <p:sp>
        <p:nvSpPr>
          <p:cNvPr id="28684" name="圆角矩形标注 23"/>
          <p:cNvSpPr/>
          <p:nvPr/>
        </p:nvSpPr>
        <p:spPr>
          <a:xfrm>
            <a:off x="4284663" y="5565775"/>
            <a:ext cx="1325562" cy="819150"/>
          </a:xfrm>
          <a:prstGeom prst="wedgeRoundRectCallout">
            <a:avLst>
              <a:gd name="adj1" fmla="val -107042"/>
              <a:gd name="adj2" fmla="val -141755"/>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algn="ctr" eaLnBrk="1" hangingPunct="1">
              <a:buNone/>
            </a:pPr>
            <a:r>
              <a:rPr lang="zh-CN" altLang="en-US" b="1" dirty="0">
                <a:solidFill>
                  <a:srgbClr val="FF0000"/>
                </a:solidFill>
                <a:latin typeface="Times New Roman" panose="02020603050405020304" pitchFamily="18" charset="0"/>
                <a:ea typeface="SimHei" panose="02010609060101010101" pitchFamily="49" charset="-122"/>
              </a:rPr>
              <a:t>腕部</a:t>
            </a:r>
            <a:endParaRPr lang="zh-CN" altLang="en-US" dirty="0">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29699" name="图片 3" descr="C:\Users\Administrator\AppData\Roaming\Tencent\Users\63058331\QQ\WinTemp\RichOle\@VS_BSUIBBQ$Z`LLHL6MGIP.png"/>
          <p:cNvPicPr>
            <a:picLocks noChangeAspect="1"/>
          </p:cNvPicPr>
          <p:nvPr/>
        </p:nvPicPr>
        <p:blipFill>
          <a:blip r:embed="rId1"/>
          <a:srcRect r="53735"/>
          <a:stretch>
            <a:fillRect/>
          </a:stretch>
        </p:blipFill>
        <p:spPr>
          <a:xfrm>
            <a:off x="303213" y="660400"/>
            <a:ext cx="4070350" cy="2220913"/>
          </a:xfrm>
          <a:prstGeom prst="rect">
            <a:avLst/>
          </a:prstGeom>
          <a:noFill/>
          <a:ln w="9525">
            <a:noFill/>
          </a:ln>
        </p:spPr>
      </p:pic>
      <p:pic>
        <p:nvPicPr>
          <p:cNvPr id="29700" name="图片 4" descr="C:\Users\Administrator\AppData\Roaming\Tencent\Users\63058331\QQ\WinTemp\RichOle\@VS_BSUIBBQ$Z`LLHL6MGIP.png"/>
          <p:cNvPicPr>
            <a:picLocks noChangeAspect="1"/>
          </p:cNvPicPr>
          <p:nvPr/>
        </p:nvPicPr>
        <p:blipFill>
          <a:blip r:embed="rId2"/>
          <a:srcRect l="62955"/>
          <a:stretch>
            <a:fillRect/>
          </a:stretch>
        </p:blipFill>
        <p:spPr>
          <a:xfrm>
            <a:off x="5294313" y="971550"/>
            <a:ext cx="3182937" cy="1909763"/>
          </a:xfrm>
          <a:prstGeom prst="rect">
            <a:avLst/>
          </a:prstGeom>
          <a:noFill/>
          <a:ln w="9525">
            <a:noFill/>
          </a:ln>
        </p:spPr>
      </p:pic>
      <p:pic>
        <p:nvPicPr>
          <p:cNvPr id="29701" name="图片 5" descr="C:\Users\Administrator\AppData\Roaming\Tencent\Users\63058331\QQ\WinTemp\RichOle\MLLCQ522Y$~D(8LGEFE@4IJ.png"/>
          <p:cNvPicPr>
            <a:picLocks noChangeAspect="1"/>
          </p:cNvPicPr>
          <p:nvPr/>
        </p:nvPicPr>
        <p:blipFill>
          <a:blip r:embed="rId3"/>
          <a:srcRect r="56950"/>
          <a:stretch>
            <a:fillRect/>
          </a:stretch>
        </p:blipFill>
        <p:spPr>
          <a:xfrm>
            <a:off x="571500" y="3424238"/>
            <a:ext cx="3533775" cy="2543175"/>
          </a:xfrm>
          <a:prstGeom prst="rect">
            <a:avLst/>
          </a:prstGeom>
          <a:noFill/>
          <a:ln w="9525">
            <a:noFill/>
          </a:ln>
        </p:spPr>
      </p:pic>
      <p:pic>
        <p:nvPicPr>
          <p:cNvPr id="29702" name="图片 6" descr="C:\Users\Administrator\AppData\Roaming\Tencent\Users\63058331\QQ\WinTemp\RichOle\MLLCQ522Y$~D(8LGEFE@4IJ.png"/>
          <p:cNvPicPr>
            <a:picLocks noChangeAspect="1"/>
          </p:cNvPicPr>
          <p:nvPr/>
        </p:nvPicPr>
        <p:blipFill>
          <a:blip r:embed="rId3"/>
          <a:srcRect l="55740"/>
          <a:stretch>
            <a:fillRect/>
          </a:stretch>
        </p:blipFill>
        <p:spPr>
          <a:xfrm>
            <a:off x="5138738" y="3424238"/>
            <a:ext cx="2954337" cy="2190750"/>
          </a:xfrm>
          <a:prstGeom prst="rect">
            <a:avLst/>
          </a:prstGeom>
          <a:noFill/>
          <a:ln w="9525">
            <a:noFill/>
          </a:ln>
        </p:spPr>
      </p:pic>
      <p:sp>
        <p:nvSpPr>
          <p:cNvPr id="2" name="矩形 1"/>
          <p:cNvSpPr/>
          <p:nvPr/>
        </p:nvSpPr>
        <p:spPr>
          <a:xfrm>
            <a:off x="941388" y="2790825"/>
            <a:ext cx="7261225" cy="430213"/>
          </a:xfrm>
          <a:prstGeom prst="rect">
            <a:avLst/>
          </a:prstGeom>
        </p:spPr>
        <p:txBody>
          <a:bodyPr wrap="none">
            <a:spAutoFit/>
          </a:bodyPr>
          <a:lstStyle/>
          <a:p>
            <a:pPr marL="0" marR="0" lvl="0" indent="190500" algn="ctr" defTabSz="914400" rtl="0" eaLnBrk="0" fontAlgn="base" latinLnBrk="0" hangingPunct="0">
              <a:lnSpc>
                <a:spcPct val="100000"/>
              </a:lnSpc>
              <a:spcBef>
                <a:spcPct val="0"/>
              </a:spcBef>
              <a:spcAft>
                <a:spcPts val="0"/>
              </a:spcAft>
              <a:buClrTx/>
              <a:buSzTx/>
              <a:buFontTx/>
              <a:buNone/>
              <a:defRPr/>
            </a:pPr>
            <a:r>
              <a:rPr kumimoji="0" lang="zh-CN" altLang="zh-CN" sz="22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2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a</a:t>
            </a:r>
            <a:r>
              <a:rPr kumimoji="0" lang="zh-CN" altLang="zh-CN" sz="22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）手腕的回转；</a:t>
            </a:r>
            <a:r>
              <a:rPr kumimoji="0" lang="en-US" altLang="zh-CN" sz="22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                              </a:t>
            </a:r>
            <a:r>
              <a:rPr kumimoji="0" lang="zh-CN" altLang="zh-CN" sz="22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2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b</a:t>
            </a:r>
            <a:r>
              <a:rPr kumimoji="0" lang="zh-CN" altLang="zh-CN" sz="22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）手腕的俯仰；</a:t>
            </a:r>
            <a:endPar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8" name="矩形 7"/>
          <p:cNvSpPr/>
          <p:nvPr/>
        </p:nvSpPr>
        <p:spPr>
          <a:xfrm>
            <a:off x="685800" y="5802313"/>
            <a:ext cx="8064500" cy="400050"/>
          </a:xfrm>
          <a:prstGeom prst="rect">
            <a:avLst/>
          </a:prstGeom>
        </p:spPr>
        <p:txBody>
          <a:bodyPr wrap="square">
            <a:spAutoFit/>
          </a:bodyPr>
          <a:lstStyle/>
          <a:p>
            <a:pPr marL="0" marR="0" lvl="0" indent="190500" algn="ctr" defTabSz="914400" rtl="0" eaLnBrk="0" fontAlgn="base" latinLnBrk="0" hangingPunct="0">
              <a:lnSpc>
                <a:spcPct val="100000"/>
              </a:lnSpc>
              <a:spcBef>
                <a:spcPct val="0"/>
              </a:spcBef>
              <a:spcAft>
                <a:spcPts val="0"/>
              </a:spcAft>
              <a:buClrTx/>
              <a:buSzTx/>
              <a:buFontTx/>
              <a:buNone/>
              <a:defRPr/>
            </a:pPr>
            <a:r>
              <a:rPr kumimoji="0" lang="zh-CN" altLang="zh-CN" sz="20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0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c</a:t>
            </a:r>
            <a:r>
              <a:rPr kumimoji="0" lang="zh-CN" altLang="zh-CN" sz="20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）手腕的偏转；</a:t>
            </a:r>
            <a:r>
              <a:rPr kumimoji="0" lang="en-US" altLang="zh-CN" sz="20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                          </a:t>
            </a:r>
            <a:r>
              <a:rPr kumimoji="0" lang="zh-CN" altLang="zh-CN" sz="20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0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d</a:t>
            </a:r>
            <a:r>
              <a:rPr kumimoji="0" lang="zh-CN" altLang="zh-CN" sz="2000" b="1" i="0" u="none" strike="noStrike" kern="100" cap="none" spc="0" normalizeH="0" baseline="0" noProof="0" dirty="0">
                <a:ln>
                  <a:noFill/>
                </a:ln>
                <a:solidFill>
                  <a:srgbClr val="000000"/>
                </a:solidFill>
                <a:effectLst/>
                <a:uLnTx/>
                <a:uFillTx/>
                <a:latin typeface="Times New Roman" panose="02020603050405020304" pitchFamily="18" charset="0"/>
                <a:ea typeface="SimSun" panose="02010600030101010101" pitchFamily="2" charset="-122"/>
                <a:cs typeface="Arial" panose="020B0604020202020204" pitchFamily="34" charset="0"/>
              </a:rPr>
              <a:t>）腕部的三个自由度</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0" y="873125"/>
            <a:ext cx="2773363"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手腕的分类</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2" name="矩形 1"/>
          <p:cNvSpPr/>
          <p:nvPr/>
        </p:nvSpPr>
        <p:spPr>
          <a:xfrm>
            <a:off x="612775" y="1455738"/>
            <a:ext cx="2378075" cy="400050"/>
          </a:xfrm>
          <a:prstGeom prst="rect">
            <a:avLst/>
          </a:prstGeom>
        </p:spPr>
        <p:txBody>
          <a:bodyPr wrap="none">
            <a:spAutoFit/>
          </a:bodyPr>
          <a:lstStyle/>
          <a:p>
            <a:pPr marL="0" marR="0" lvl="0" indent="266700" algn="just" defTabSz="914400" rtl="0" eaLnBrk="0" fontAlgn="base" latinLnBrk="0" hangingPunct="0">
              <a:lnSpc>
                <a:spcPct val="100000"/>
              </a:lnSpc>
              <a:spcBef>
                <a:spcPct val="0"/>
              </a:spcBef>
              <a:spcAft>
                <a:spcPts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）单自由度手腕</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30725" name="对象 5"/>
          <p:cNvGraphicFramePr>
            <a:graphicFrameLocks noChangeAspect="1"/>
          </p:cNvGraphicFramePr>
          <p:nvPr/>
        </p:nvGraphicFramePr>
        <p:xfrm>
          <a:off x="25400" y="2239963"/>
          <a:ext cx="9118600" cy="2451100"/>
        </p:xfrm>
        <a:graphic>
          <a:graphicData uri="http://schemas.openxmlformats.org/presentationml/2006/ole">
            <mc:AlternateContent xmlns:mc="http://schemas.openxmlformats.org/markup-compatibility/2006">
              <mc:Choice xmlns:v="urn:schemas-microsoft-com:vml" Requires="v">
                <p:oleObj spid="_x0000_s3123" name="" r:id="rId1" imgW="5215890" imgH="1403985" progId="Visio.Drawing.11">
                  <p:embed/>
                </p:oleObj>
              </mc:Choice>
              <mc:Fallback>
                <p:oleObj name="" r:id="rId1" imgW="5215890" imgH="1403985" progId="Visio.Drawing.11">
                  <p:embed/>
                  <p:pic>
                    <p:nvPicPr>
                      <p:cNvPr id="0" name="图片 3122"/>
                      <p:cNvPicPr/>
                      <p:nvPr/>
                    </p:nvPicPr>
                    <p:blipFill>
                      <a:blip r:embed="rId2"/>
                      <a:stretch>
                        <a:fillRect/>
                      </a:stretch>
                    </p:blipFill>
                    <p:spPr>
                      <a:xfrm>
                        <a:off x="25400" y="2239963"/>
                        <a:ext cx="9118600" cy="2451100"/>
                      </a:xfrm>
                      <a:prstGeom prst="rect">
                        <a:avLst/>
                      </a:prstGeom>
                      <a:noFill/>
                      <a:ln w="38100">
                        <a:noFill/>
                        <a:miter/>
                      </a:ln>
                    </p:spPr>
                  </p:pic>
                </p:oleObj>
              </mc:Fallback>
            </mc:AlternateContent>
          </a:graphicData>
        </a:graphic>
      </p:graphicFrame>
      <p:sp>
        <p:nvSpPr>
          <p:cNvPr id="8" name="矩形 7"/>
          <p:cNvSpPr/>
          <p:nvPr/>
        </p:nvSpPr>
        <p:spPr>
          <a:xfrm>
            <a:off x="7043738" y="4645025"/>
            <a:ext cx="1665288" cy="431800"/>
          </a:xfrm>
          <a:prstGeom prst="rect">
            <a:avLst/>
          </a:prstGeom>
        </p:spPr>
        <p:txBody>
          <a:bodyPr wrap="none">
            <a:spAutoFit/>
          </a:bodyPr>
          <a:p>
            <a:pPr>
              <a:buNone/>
            </a:pPr>
            <a:r>
              <a:rPr lang="zh-CN" altLang="zh-CN" sz="2200" b="1" dirty="0">
                <a:solidFill>
                  <a:srgbClr val="000000"/>
                </a:solidFill>
                <a:latin typeface="Times New Roman" panose="02020603050405020304" pitchFamily="18" charset="0"/>
                <a:ea typeface="SimSun" panose="02010600030101010101" pitchFamily="2" charset="-122"/>
              </a:rPr>
              <a:t>（</a:t>
            </a:r>
            <a:r>
              <a:rPr lang="en-US" altLang="zh-CN" sz="2200" b="1" dirty="0">
                <a:solidFill>
                  <a:srgbClr val="000000"/>
                </a:solidFill>
                <a:latin typeface="Times New Roman" panose="02020603050405020304" pitchFamily="18" charset="0"/>
                <a:ea typeface="SimSun" panose="02010600030101010101" pitchFamily="2" charset="-122"/>
              </a:rPr>
              <a:t>d</a:t>
            </a:r>
            <a:r>
              <a:rPr lang="zh-CN" altLang="zh-CN" sz="2200" b="1" dirty="0">
                <a:solidFill>
                  <a:srgbClr val="000000"/>
                </a:solidFill>
                <a:latin typeface="Times New Roman" panose="02020603050405020304" pitchFamily="18" charset="0"/>
                <a:ea typeface="SimSun" panose="02010600030101010101" pitchFamily="2" charset="-122"/>
              </a:rPr>
              <a:t>）</a:t>
            </a:r>
            <a:r>
              <a:rPr lang="en-US" altLang="zh-CN" sz="2200" b="1" dirty="0">
                <a:solidFill>
                  <a:srgbClr val="000000"/>
                </a:solidFill>
                <a:latin typeface="Times New Roman" panose="02020603050405020304" pitchFamily="18" charset="0"/>
                <a:ea typeface="SimSun" panose="02010600030101010101" pitchFamily="2" charset="-122"/>
              </a:rPr>
              <a:t>T</a:t>
            </a:r>
            <a:r>
              <a:rPr lang="zh-CN" altLang="zh-CN" sz="2200" b="1" dirty="0">
                <a:solidFill>
                  <a:srgbClr val="000000"/>
                </a:solidFill>
                <a:latin typeface="Times New Roman" panose="02020603050405020304" pitchFamily="18" charset="0"/>
                <a:ea typeface="SimSun" panose="02010600030101010101" pitchFamily="2" charset="-122"/>
              </a:rPr>
              <a:t>关节</a:t>
            </a:r>
            <a:endParaRPr lang="zh-CN" altLang="en-US" sz="2200" b="1" dirty="0">
              <a:latin typeface="Arial" panose="020B0604020202020204" pitchFamily="34" charset="0"/>
            </a:endParaRPr>
          </a:p>
        </p:txBody>
      </p:sp>
      <p:sp>
        <p:nvSpPr>
          <p:cNvPr id="9" name="矩形 8"/>
          <p:cNvSpPr/>
          <p:nvPr/>
        </p:nvSpPr>
        <p:spPr>
          <a:xfrm>
            <a:off x="430213" y="4718050"/>
            <a:ext cx="1789113" cy="400050"/>
          </a:xfrm>
          <a:prstGeom prst="rect">
            <a:avLst/>
          </a:prstGeom>
        </p:spPr>
        <p:txBody>
          <a:bodyPr wrap="none">
            <a:spAutoFit/>
          </a:bodyPr>
          <a:p>
            <a:pPr>
              <a:buNone/>
            </a:pPr>
            <a:r>
              <a:rPr lang="zh-CN" altLang="zh-CN" b="1" dirty="0">
                <a:solidFill>
                  <a:srgbClr val="000000"/>
                </a:solidFill>
                <a:latin typeface="Times New Roman" panose="02020603050405020304" pitchFamily="18" charset="0"/>
                <a:ea typeface="SimSun" panose="02010600030101010101" pitchFamily="2" charset="-122"/>
              </a:rPr>
              <a:t>（</a:t>
            </a:r>
            <a:r>
              <a:rPr lang="en-US" altLang="zh-CN" b="1" dirty="0">
                <a:solidFill>
                  <a:srgbClr val="000000"/>
                </a:solidFill>
                <a:latin typeface="Times New Roman" panose="02020603050405020304" pitchFamily="18" charset="0"/>
                <a:ea typeface="SimSun" panose="02010600030101010101" pitchFamily="2" charset="-122"/>
              </a:rPr>
              <a:t>a</a:t>
            </a:r>
            <a:r>
              <a:rPr lang="zh-CN" altLang="zh-CN" b="1" dirty="0">
                <a:solidFill>
                  <a:srgbClr val="000000"/>
                </a:solidFill>
                <a:latin typeface="Times New Roman" panose="02020603050405020304" pitchFamily="18" charset="0"/>
                <a:ea typeface="SimSun" panose="02010600030101010101" pitchFamily="2" charset="-122"/>
              </a:rPr>
              <a:t>）</a:t>
            </a:r>
            <a:r>
              <a:rPr lang="en-US" altLang="zh-CN" b="1" dirty="0">
                <a:solidFill>
                  <a:srgbClr val="000000"/>
                </a:solidFill>
                <a:latin typeface="Times New Roman" panose="02020603050405020304" pitchFamily="18" charset="0"/>
                <a:ea typeface="SimSun" panose="02010600030101010101" pitchFamily="2" charset="-122"/>
              </a:rPr>
              <a:t>R</a:t>
            </a:r>
            <a:r>
              <a:rPr lang="zh-CN" altLang="zh-CN" b="1" dirty="0">
                <a:solidFill>
                  <a:srgbClr val="000000"/>
                </a:solidFill>
                <a:latin typeface="Times New Roman" panose="02020603050405020304" pitchFamily="18" charset="0"/>
                <a:ea typeface="SimSun" panose="02010600030101010101" pitchFamily="2" charset="-122"/>
              </a:rPr>
              <a:t>关节；</a:t>
            </a:r>
            <a:endParaRPr lang="zh-CN" altLang="en-US" dirty="0">
              <a:latin typeface="Arial" panose="020B0604020202020204" pitchFamily="34" charset="0"/>
            </a:endParaRPr>
          </a:p>
        </p:txBody>
      </p:sp>
      <p:sp>
        <p:nvSpPr>
          <p:cNvPr id="10" name="矩形 9"/>
          <p:cNvSpPr/>
          <p:nvPr/>
        </p:nvSpPr>
        <p:spPr>
          <a:xfrm>
            <a:off x="3402013" y="4691063"/>
            <a:ext cx="2676525" cy="400050"/>
          </a:xfrm>
          <a:prstGeom prst="rect">
            <a:avLst/>
          </a:prstGeom>
        </p:spPr>
        <p:txBody>
          <a:bodyPr wrap="none">
            <a:spAutoFit/>
          </a:bodyPr>
          <a:p>
            <a:pPr>
              <a:buNone/>
            </a:pPr>
            <a:r>
              <a:rPr lang="zh-CN" altLang="zh-CN" b="1" dirty="0">
                <a:solidFill>
                  <a:srgbClr val="000000"/>
                </a:solidFill>
                <a:latin typeface="Times New Roman" panose="02020603050405020304" pitchFamily="18" charset="0"/>
                <a:ea typeface="SimSun" panose="02010600030101010101" pitchFamily="2" charset="-122"/>
              </a:rPr>
              <a:t>（</a:t>
            </a:r>
            <a:r>
              <a:rPr lang="en-US" altLang="zh-CN" b="1" dirty="0">
                <a:solidFill>
                  <a:srgbClr val="000000"/>
                </a:solidFill>
                <a:latin typeface="Times New Roman" panose="02020603050405020304" pitchFamily="18" charset="0"/>
                <a:ea typeface="SimSun" panose="02010600030101010101" pitchFamily="2" charset="-122"/>
              </a:rPr>
              <a:t>b</a:t>
            </a:r>
            <a:r>
              <a:rPr lang="zh-CN" altLang="zh-CN" b="1" dirty="0">
                <a:solidFill>
                  <a:srgbClr val="000000"/>
                </a:solidFill>
                <a:latin typeface="Times New Roman" panose="02020603050405020304" pitchFamily="18" charset="0"/>
                <a:ea typeface="SimSun" panose="02010600030101010101" pitchFamily="2" charset="-122"/>
              </a:rPr>
              <a:t>）、（</a:t>
            </a:r>
            <a:r>
              <a:rPr lang="en-US" altLang="zh-CN" b="1" dirty="0">
                <a:solidFill>
                  <a:srgbClr val="000000"/>
                </a:solidFill>
                <a:latin typeface="Times New Roman" panose="02020603050405020304" pitchFamily="18" charset="0"/>
                <a:ea typeface="SimSun" panose="02010600030101010101" pitchFamily="2" charset="-122"/>
              </a:rPr>
              <a:t>c</a:t>
            </a:r>
            <a:r>
              <a:rPr lang="zh-CN" altLang="zh-CN" b="1" dirty="0">
                <a:solidFill>
                  <a:srgbClr val="000000"/>
                </a:solidFill>
                <a:latin typeface="Times New Roman" panose="02020603050405020304" pitchFamily="18" charset="0"/>
                <a:ea typeface="SimSun" panose="02010600030101010101" pitchFamily="2" charset="-122"/>
              </a:rPr>
              <a:t>）</a:t>
            </a:r>
            <a:r>
              <a:rPr lang="en-US" altLang="zh-CN" b="1" dirty="0">
                <a:solidFill>
                  <a:srgbClr val="000000"/>
                </a:solidFill>
                <a:latin typeface="Times New Roman" panose="02020603050405020304" pitchFamily="18" charset="0"/>
                <a:ea typeface="SimSun" panose="02010600030101010101" pitchFamily="2" charset="-122"/>
              </a:rPr>
              <a:t>B</a:t>
            </a:r>
            <a:r>
              <a:rPr lang="zh-CN" altLang="zh-CN" b="1" dirty="0">
                <a:solidFill>
                  <a:srgbClr val="000000"/>
                </a:solidFill>
                <a:latin typeface="Times New Roman" panose="02020603050405020304" pitchFamily="18" charset="0"/>
                <a:ea typeface="SimSun" panose="02010600030101010101" pitchFamily="2" charset="-122"/>
              </a:rPr>
              <a:t>关节；</a:t>
            </a:r>
            <a:endParaRPr lang="zh-CN" altLang="en-US" dirty="0">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0" y="873125"/>
            <a:ext cx="2773363"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手腕的分类</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5" name="矩形 4"/>
          <p:cNvSpPr/>
          <p:nvPr/>
        </p:nvSpPr>
        <p:spPr>
          <a:xfrm>
            <a:off x="606425" y="1455738"/>
            <a:ext cx="2389188" cy="400050"/>
          </a:xfrm>
          <a:prstGeom prst="rect">
            <a:avLst/>
          </a:prstGeom>
        </p:spPr>
        <p:txBody>
          <a:bodyPr wrap="none">
            <a:spAutoFit/>
          </a:bodyPr>
          <a:lstStyle/>
          <a:p>
            <a:pPr marL="0" marR="0" lvl="0" indent="266700" algn="just" defTabSz="914400" rtl="0" eaLnBrk="0" fontAlgn="base" latinLnBrk="0" hangingPunct="0">
              <a:lnSpc>
                <a:spcPct val="100000"/>
              </a:lnSpc>
              <a:spcBef>
                <a:spcPct val="0"/>
              </a:spcBef>
              <a:spcAft>
                <a:spcPts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二</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自由度手腕</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31749" name="对象 5"/>
          <p:cNvGraphicFramePr>
            <a:graphicFrameLocks noChangeAspect="1"/>
          </p:cNvGraphicFramePr>
          <p:nvPr/>
        </p:nvGraphicFramePr>
        <p:xfrm>
          <a:off x="292100" y="1855788"/>
          <a:ext cx="7934325" cy="2678112"/>
        </p:xfrm>
        <a:graphic>
          <a:graphicData uri="http://schemas.openxmlformats.org/presentationml/2006/ole">
            <mc:AlternateContent xmlns:mc="http://schemas.openxmlformats.org/markup-compatibility/2006">
              <mc:Choice xmlns:v="urn:schemas-microsoft-com:vml" Requires="v">
                <p:oleObj spid="_x0000_s3120" name="" r:id="rId1" imgW="4018280" imgH="1101090" progId="Visio.Drawing.11">
                  <p:embed/>
                </p:oleObj>
              </mc:Choice>
              <mc:Fallback>
                <p:oleObj name="" r:id="rId1" imgW="4018280" imgH="1101090" progId="Visio.Drawing.11">
                  <p:embed/>
                  <p:pic>
                    <p:nvPicPr>
                      <p:cNvPr id="0" name="图片 3119"/>
                      <p:cNvPicPr/>
                      <p:nvPr/>
                    </p:nvPicPr>
                    <p:blipFill>
                      <a:blip r:embed="rId2"/>
                      <a:stretch>
                        <a:fillRect/>
                      </a:stretch>
                    </p:blipFill>
                    <p:spPr>
                      <a:xfrm>
                        <a:off x="292100" y="1855788"/>
                        <a:ext cx="7934325" cy="2678112"/>
                      </a:xfrm>
                      <a:prstGeom prst="rect">
                        <a:avLst/>
                      </a:prstGeom>
                      <a:noFill/>
                      <a:ln w="38100">
                        <a:noFill/>
                        <a:miter/>
                      </a:ln>
                    </p:spPr>
                  </p:pic>
                </p:oleObj>
              </mc:Fallback>
            </mc:AlternateContent>
          </a:graphicData>
        </a:graphic>
      </p:graphicFrame>
      <p:graphicFrame>
        <p:nvGraphicFramePr>
          <p:cNvPr id="31750" name="对象 7"/>
          <p:cNvGraphicFramePr>
            <a:graphicFrameLocks noChangeAspect="1"/>
          </p:cNvGraphicFramePr>
          <p:nvPr/>
        </p:nvGraphicFramePr>
        <p:xfrm>
          <a:off x="1935163" y="4827588"/>
          <a:ext cx="4973637" cy="1252537"/>
        </p:xfrm>
        <a:graphic>
          <a:graphicData uri="http://schemas.openxmlformats.org/presentationml/2006/ole">
            <mc:AlternateContent xmlns:mc="http://schemas.openxmlformats.org/markup-compatibility/2006">
              <mc:Choice xmlns:v="urn:schemas-microsoft-com:vml" Requires="v">
                <p:oleObj spid="_x0000_s3121" name="" r:id="rId3" imgW="2942590" imgH="592455" progId="Visio.Drawing.11">
                  <p:embed/>
                </p:oleObj>
              </mc:Choice>
              <mc:Fallback>
                <p:oleObj name="" r:id="rId3" imgW="2942590" imgH="592455" progId="Visio.Drawing.11">
                  <p:embed/>
                  <p:pic>
                    <p:nvPicPr>
                      <p:cNvPr id="0" name="图片 3120"/>
                      <p:cNvPicPr/>
                      <p:nvPr/>
                    </p:nvPicPr>
                    <p:blipFill>
                      <a:blip r:embed="rId4"/>
                      <a:stretch>
                        <a:fillRect/>
                      </a:stretch>
                    </p:blipFill>
                    <p:spPr>
                      <a:xfrm>
                        <a:off x="1935163" y="4827588"/>
                        <a:ext cx="4973637" cy="1252537"/>
                      </a:xfrm>
                      <a:prstGeom prst="rect">
                        <a:avLst/>
                      </a:prstGeom>
                      <a:noFill/>
                      <a:ln w="38100">
                        <a:noFill/>
                        <a:miter/>
                      </a:ln>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0" y="762000"/>
            <a:ext cx="2773363"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手腕的分类</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5" name="矩形 4"/>
          <p:cNvSpPr/>
          <p:nvPr/>
        </p:nvSpPr>
        <p:spPr>
          <a:xfrm>
            <a:off x="606425" y="1344613"/>
            <a:ext cx="2389188" cy="400050"/>
          </a:xfrm>
          <a:prstGeom prst="rect">
            <a:avLst/>
          </a:prstGeom>
        </p:spPr>
        <p:txBody>
          <a:bodyPr wrap="none">
            <a:spAutoFit/>
          </a:bodyPr>
          <a:lstStyle/>
          <a:p>
            <a:pPr marL="0" marR="0" lvl="0" indent="266700" algn="just" defTabSz="914400" rtl="0" eaLnBrk="0" fontAlgn="base" latinLnBrk="0" hangingPunct="0">
              <a:lnSpc>
                <a:spcPct val="100000"/>
              </a:lnSpc>
              <a:spcBef>
                <a:spcPct val="0"/>
              </a:spcBef>
              <a:spcAft>
                <a:spcPts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三</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自由度手腕</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32773" name="对象 5"/>
          <p:cNvGraphicFramePr>
            <a:graphicFrameLocks noChangeAspect="1"/>
          </p:cNvGraphicFramePr>
          <p:nvPr/>
        </p:nvGraphicFramePr>
        <p:xfrm>
          <a:off x="685800" y="1744663"/>
          <a:ext cx="7315200" cy="2387600"/>
        </p:xfrm>
        <a:graphic>
          <a:graphicData uri="http://schemas.openxmlformats.org/presentationml/2006/ole">
            <mc:AlternateContent xmlns:mc="http://schemas.openxmlformats.org/markup-compatibility/2006">
              <mc:Choice xmlns:v="urn:schemas-microsoft-com:vml" Requires="v">
                <p:oleObj spid="_x0000_s3119" name="" r:id="rId1" imgW="6825615" imgH="1693545" progId="Visio.Drawing.11">
                  <p:embed/>
                </p:oleObj>
              </mc:Choice>
              <mc:Fallback>
                <p:oleObj name="" r:id="rId1" imgW="6825615" imgH="1693545" progId="Visio.Drawing.11">
                  <p:embed/>
                  <p:pic>
                    <p:nvPicPr>
                      <p:cNvPr id="0" name="图片 3118"/>
                      <p:cNvPicPr/>
                      <p:nvPr/>
                    </p:nvPicPr>
                    <p:blipFill>
                      <a:blip r:embed="rId2"/>
                      <a:stretch>
                        <a:fillRect/>
                      </a:stretch>
                    </p:blipFill>
                    <p:spPr>
                      <a:xfrm>
                        <a:off x="685800" y="1744663"/>
                        <a:ext cx="7315200" cy="2387600"/>
                      </a:xfrm>
                      <a:prstGeom prst="rect">
                        <a:avLst/>
                      </a:prstGeom>
                      <a:noFill/>
                      <a:ln w="38100">
                        <a:noFill/>
                        <a:miter/>
                      </a:ln>
                    </p:spPr>
                  </p:pic>
                </p:oleObj>
              </mc:Fallback>
            </mc:AlternateContent>
          </a:graphicData>
        </a:graphic>
      </p:graphicFrame>
      <p:graphicFrame>
        <p:nvGraphicFramePr>
          <p:cNvPr id="32774" name="对象 7"/>
          <p:cNvGraphicFramePr>
            <a:graphicFrameLocks noChangeAspect="1"/>
          </p:cNvGraphicFramePr>
          <p:nvPr/>
        </p:nvGraphicFramePr>
        <p:xfrm>
          <a:off x="758825" y="4051300"/>
          <a:ext cx="7537450" cy="2405063"/>
        </p:xfrm>
        <a:graphic>
          <a:graphicData uri="http://schemas.openxmlformats.org/presentationml/2006/ole">
            <mc:AlternateContent xmlns:mc="http://schemas.openxmlformats.org/markup-compatibility/2006">
              <mc:Choice xmlns:v="urn:schemas-microsoft-com:vml" Requires="v">
                <p:oleObj spid="_x0000_s3122" name="" r:id="rId3" imgW="6684010" imgH="2099310" progId="Visio.Drawing.11">
                  <p:embed/>
                </p:oleObj>
              </mc:Choice>
              <mc:Fallback>
                <p:oleObj name="" r:id="rId3" imgW="6684010" imgH="2099310" progId="Visio.Drawing.11">
                  <p:embed/>
                  <p:pic>
                    <p:nvPicPr>
                      <p:cNvPr id="0" name="图片 3121"/>
                      <p:cNvPicPr/>
                      <p:nvPr/>
                    </p:nvPicPr>
                    <p:blipFill>
                      <a:blip r:embed="rId4"/>
                      <a:stretch>
                        <a:fillRect/>
                      </a:stretch>
                    </p:blipFill>
                    <p:spPr>
                      <a:xfrm>
                        <a:off x="758825" y="4051300"/>
                        <a:ext cx="7537450" cy="2405063"/>
                      </a:xfrm>
                      <a:prstGeom prst="rect">
                        <a:avLst/>
                      </a:prstGeom>
                      <a:noFill/>
                      <a:ln w="38100">
                        <a:noFill/>
                        <a:miter/>
                      </a:ln>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3796" name="矩形 4"/>
          <p:cNvSpPr/>
          <p:nvPr/>
        </p:nvSpPr>
        <p:spPr>
          <a:xfrm>
            <a:off x="65088" y="906463"/>
            <a:ext cx="2154237" cy="461962"/>
          </a:xfrm>
          <a:prstGeom prst="rect">
            <a:avLst/>
          </a:prstGeom>
          <a:noFill/>
          <a:ln w="9525">
            <a:noFill/>
          </a:ln>
        </p:spPr>
        <p:txBody>
          <a:bodyPr wrap="none">
            <a:spAutoFit/>
          </a:bodyPr>
          <a:p>
            <a:pPr indent="266700" algn="just">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．设计要求</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33797" name="矩形 5"/>
          <p:cNvSpPr/>
          <p:nvPr/>
        </p:nvSpPr>
        <p:spPr>
          <a:xfrm>
            <a:off x="403225" y="1514475"/>
            <a:ext cx="6500813" cy="2308225"/>
          </a:xfrm>
          <a:prstGeom prst="rect">
            <a:avLst/>
          </a:prstGeom>
          <a:noFill/>
          <a:ln w="9525">
            <a:noFill/>
          </a:ln>
        </p:spPr>
        <p:txBody>
          <a:bodyPr lIns="0" tIns="0" rIns="0" bIns="0"/>
          <a:p>
            <a:pPr indent="1905" eaLnBrk="1" hangingPunct="1">
              <a:lnSpc>
                <a:spcPts val="2875"/>
              </a:lnSpc>
              <a:spcBef>
                <a:spcPts val="600"/>
              </a:spcBef>
              <a:spcAft>
                <a:spcPct val="40000"/>
              </a:spcAft>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1</a:t>
            </a:r>
            <a:r>
              <a:rPr lang="zh-CN" altLang="zh-CN" sz="2400" b="1" dirty="0">
                <a:latin typeface="Times New Roman" panose="02020603050405020304" pitchFamily="18" charset="0"/>
                <a:ea typeface="SimHei" panose="02010609060101010101" pitchFamily="49" charset="-122"/>
              </a:rPr>
              <a:t>）结构紧凑</a:t>
            </a:r>
            <a:r>
              <a:rPr lang="zh-CN" altLang="en-US" sz="2400" b="1" dirty="0">
                <a:latin typeface="Times New Roman" panose="02020603050405020304" pitchFamily="18" charset="0"/>
                <a:ea typeface="SimHei" panose="02010609060101010101" pitchFamily="49" charset="-122"/>
              </a:rPr>
              <a:t>、</a:t>
            </a:r>
            <a:r>
              <a:rPr lang="zh-CN" altLang="zh-CN" sz="2400" b="1" dirty="0">
                <a:latin typeface="Times New Roman" panose="02020603050405020304" pitchFamily="18" charset="0"/>
                <a:ea typeface="SimHei" panose="02010609060101010101" pitchFamily="49" charset="-122"/>
              </a:rPr>
              <a:t>体积</a:t>
            </a:r>
            <a:r>
              <a:rPr lang="zh-CN" altLang="en-US" sz="2400" b="1" dirty="0">
                <a:latin typeface="Times New Roman" panose="02020603050405020304" pitchFamily="18" charset="0"/>
                <a:ea typeface="SimHei" panose="02010609060101010101" pitchFamily="49" charset="-122"/>
              </a:rPr>
              <a:t>小、</a:t>
            </a:r>
            <a:r>
              <a:rPr lang="zh-CN" altLang="zh-CN" sz="2400" b="1" dirty="0">
                <a:latin typeface="Times New Roman" panose="02020603050405020304" pitchFamily="18" charset="0"/>
                <a:ea typeface="SimHei" panose="02010609060101010101" pitchFamily="49" charset="-122"/>
              </a:rPr>
              <a:t>质量</a:t>
            </a:r>
            <a:r>
              <a:rPr lang="zh-CN" altLang="en-US" sz="2400" b="1" dirty="0">
                <a:latin typeface="Times New Roman" panose="02020603050405020304" pitchFamily="18" charset="0"/>
                <a:ea typeface="SimHei" panose="02010609060101010101" pitchFamily="49" charset="-122"/>
              </a:rPr>
              <a:t>轻；</a:t>
            </a:r>
            <a:endParaRPr lang="zh-CN" altLang="zh-CN" sz="2400" b="1" dirty="0">
              <a:latin typeface="Times New Roman" panose="02020603050405020304" pitchFamily="18" charset="0"/>
              <a:ea typeface="SimHei" panose="02010609060101010101" pitchFamily="49" charset="-122"/>
            </a:endParaRPr>
          </a:p>
          <a:p>
            <a:pPr indent="1905" eaLnBrk="1" hangingPunct="1">
              <a:lnSpc>
                <a:spcPts val="2875"/>
              </a:lnSpc>
              <a:spcBef>
                <a:spcPts val="600"/>
              </a:spcBef>
              <a:spcAft>
                <a:spcPct val="40000"/>
              </a:spcAft>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2</a:t>
            </a:r>
            <a:r>
              <a:rPr lang="zh-CN" altLang="zh-CN" sz="2400" b="1" dirty="0">
                <a:latin typeface="Times New Roman" panose="02020603050405020304" pitchFamily="18" charset="0"/>
                <a:ea typeface="SimHei" panose="02010609060101010101" pitchFamily="49" charset="-122"/>
              </a:rPr>
              <a:t>）不盲目增加手腕的自由度数</a:t>
            </a:r>
            <a:r>
              <a:rPr lang="zh-CN" altLang="en-US" sz="2400" b="1" dirty="0">
                <a:latin typeface="Times New Roman" panose="02020603050405020304" pitchFamily="18" charset="0"/>
                <a:ea typeface="SimHei" panose="02010609060101010101" pitchFamily="49" charset="-122"/>
              </a:rPr>
              <a:t>，简化结构；</a:t>
            </a:r>
            <a:endParaRPr lang="en-US" altLang="zh-CN" sz="2400" b="1" dirty="0">
              <a:latin typeface="Times New Roman" panose="02020603050405020304" pitchFamily="18" charset="0"/>
              <a:ea typeface="SimHei" panose="02010609060101010101" pitchFamily="49" charset="-122"/>
            </a:endParaRPr>
          </a:p>
          <a:p>
            <a:pPr indent="1905" eaLnBrk="1" hangingPunct="1">
              <a:lnSpc>
                <a:spcPts val="2875"/>
              </a:lnSpc>
              <a:spcBef>
                <a:spcPts val="600"/>
              </a:spcBef>
              <a:spcAft>
                <a:spcPct val="40000"/>
              </a:spcAft>
              <a:buNone/>
            </a:pPr>
            <a:r>
              <a:rPr lang="zh-CN" altLang="zh-CN"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3</a:t>
            </a:r>
            <a:r>
              <a:rPr lang="zh-CN" altLang="zh-CN" sz="2400" b="1" dirty="0">
                <a:latin typeface="Times New Roman" panose="02020603050405020304" pitchFamily="18" charset="0"/>
                <a:ea typeface="SimHei" panose="02010609060101010101" pitchFamily="49" charset="-122"/>
              </a:rPr>
              <a:t>）刚度</a:t>
            </a:r>
            <a:r>
              <a:rPr lang="zh-CN" altLang="en-US" sz="2400" b="1" dirty="0">
                <a:latin typeface="Times New Roman" panose="02020603050405020304" pitchFamily="18" charset="0"/>
                <a:ea typeface="SimHei" panose="02010609060101010101" pitchFamily="49" charset="-122"/>
              </a:rPr>
              <a:t>大</a:t>
            </a:r>
            <a:r>
              <a:rPr lang="zh-CN" altLang="zh-CN" sz="2400" b="1" dirty="0">
                <a:latin typeface="Times New Roman" panose="02020603050405020304" pitchFamily="18" charset="0"/>
                <a:ea typeface="SimHei" panose="02010609060101010101" pitchFamily="49" charset="-122"/>
              </a:rPr>
              <a:t>，反转回差</a:t>
            </a:r>
            <a:r>
              <a:rPr lang="zh-CN" altLang="en-US" sz="2400" b="1" dirty="0">
                <a:latin typeface="Times New Roman" panose="02020603050405020304" pitchFamily="18" charset="0"/>
                <a:ea typeface="SimHei" panose="02010609060101010101" pitchFamily="49" charset="-122"/>
              </a:rPr>
              <a:t>小；</a:t>
            </a:r>
            <a:endParaRPr lang="en-US" altLang="zh-CN" sz="2400" b="1" dirty="0">
              <a:latin typeface="Times New Roman" panose="02020603050405020304" pitchFamily="18" charset="0"/>
              <a:ea typeface="SimHei" panose="02010609060101010101" pitchFamily="49" charset="-122"/>
            </a:endParaRPr>
          </a:p>
          <a:p>
            <a:pPr indent="1905" eaLnBrk="1" hangingPunct="1">
              <a:lnSpc>
                <a:spcPts val="2875"/>
              </a:lnSpc>
              <a:spcBef>
                <a:spcPts val="600"/>
              </a:spcBef>
              <a:spcAft>
                <a:spcPct val="40000"/>
              </a:spcAft>
              <a:buNone/>
            </a:pPr>
            <a:r>
              <a:rPr lang="zh-CN" altLang="en-US" sz="2400" b="1" dirty="0">
                <a:latin typeface="Times New Roman" panose="02020603050405020304" pitchFamily="18" charset="0"/>
                <a:ea typeface="SimHei" panose="02010609060101010101" pitchFamily="49" charset="-122"/>
              </a:rPr>
              <a:t>（</a:t>
            </a:r>
            <a:r>
              <a:rPr lang="en-US" altLang="zh-CN" sz="2400" b="1" dirty="0">
                <a:latin typeface="Times New Roman" panose="02020603050405020304" pitchFamily="18" charset="0"/>
                <a:ea typeface="SimHei" panose="02010609060101010101" pitchFamily="49" charset="-122"/>
              </a:rPr>
              <a:t>4</a:t>
            </a:r>
            <a:r>
              <a:rPr lang="zh-CN" altLang="en-US" sz="2400" b="1" dirty="0">
                <a:latin typeface="Times New Roman" panose="02020603050405020304" pitchFamily="18" charset="0"/>
                <a:ea typeface="SimHei" panose="02010609060101010101" pitchFamily="49" charset="-122"/>
              </a:rPr>
              <a:t>）</a:t>
            </a:r>
            <a:r>
              <a:rPr lang="zh-CN" altLang="zh-CN" sz="2400" b="1" dirty="0">
                <a:latin typeface="Times New Roman" panose="02020603050405020304" pitchFamily="18" charset="0"/>
                <a:ea typeface="SimHei" panose="02010609060101010101" pitchFamily="49" charset="-122"/>
              </a:rPr>
              <a:t>设置限位开关和机械挡块，</a:t>
            </a:r>
            <a:r>
              <a:rPr lang="zh-CN" altLang="en-US" sz="2400" b="1" dirty="0">
                <a:latin typeface="Times New Roman" panose="02020603050405020304" pitchFamily="18" charset="0"/>
                <a:ea typeface="SimHei" panose="02010609060101010101" pitchFamily="49" charset="-122"/>
              </a:rPr>
              <a:t>防止</a:t>
            </a:r>
            <a:r>
              <a:rPr lang="zh-CN" altLang="zh-CN" sz="2400" b="1" dirty="0">
                <a:latin typeface="Times New Roman" panose="02020603050405020304" pitchFamily="18" charset="0"/>
                <a:ea typeface="SimHei" panose="02010609060101010101" pitchFamily="49" charset="-122"/>
              </a:rPr>
              <a:t>事故。</a:t>
            </a:r>
            <a:endParaRPr lang="zh-CN" altLang="zh-CN" sz="2400" b="1" dirty="0">
              <a:latin typeface="Times New Roman" panose="02020603050405020304" pitchFamily="18" charset="0"/>
              <a:ea typeface="SimHei" panose="02010609060101010101" pitchFamily="49" charset="-122"/>
            </a:endParaRPr>
          </a:p>
        </p:txBody>
      </p:sp>
      <p:pic>
        <p:nvPicPr>
          <p:cNvPr id="33798" name="Picture 2" descr="https://gimg2.baidu.com/image_search/src=http%3A%2F%2Fimg.xjishu.com%2Fimg%2Fzl%2F2017%2F10%2F22215524184344.gif&amp;refer=http%3A%2F%2Fimg.xjishu.com&amp;app=2002&amp;size=f9999,10000&amp;q=a80&amp;n=0&amp;g=0n&amp;fmt=jpeg?sec=1645363780&amp;t=fe633253a2cea48587a4fe54a0505196"/>
          <p:cNvPicPr>
            <a:picLocks noChangeAspect="1"/>
          </p:cNvPicPr>
          <p:nvPr/>
        </p:nvPicPr>
        <p:blipFill>
          <a:blip r:embed="rId1"/>
          <a:stretch>
            <a:fillRect/>
          </a:stretch>
        </p:blipFill>
        <p:spPr>
          <a:xfrm>
            <a:off x="0" y="3689350"/>
            <a:ext cx="4362450" cy="3171825"/>
          </a:xfrm>
          <a:prstGeom prst="rect">
            <a:avLst/>
          </a:prstGeom>
          <a:noFill/>
          <a:ln w="9525">
            <a:noFill/>
          </a:ln>
        </p:spPr>
      </p:pic>
      <p:pic>
        <p:nvPicPr>
          <p:cNvPr id="33799" name="图片 1"/>
          <p:cNvPicPr>
            <a:picLocks noChangeAspect="1"/>
          </p:cNvPicPr>
          <p:nvPr/>
        </p:nvPicPr>
        <p:blipFill>
          <a:blip r:embed="rId2"/>
          <a:srcRect l="5148"/>
          <a:stretch>
            <a:fillRect/>
          </a:stretch>
        </p:blipFill>
        <p:spPr>
          <a:xfrm>
            <a:off x="4835525" y="3968750"/>
            <a:ext cx="4135438" cy="2446338"/>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4821" name="矩形 5"/>
          <p:cNvSpPr/>
          <p:nvPr/>
        </p:nvSpPr>
        <p:spPr>
          <a:xfrm>
            <a:off x="149225" y="692150"/>
            <a:ext cx="2709863" cy="738188"/>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四、末端执行器</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34822" name="矩形 6"/>
          <p:cNvSpPr/>
          <p:nvPr/>
        </p:nvSpPr>
        <p:spPr>
          <a:xfrm>
            <a:off x="298450" y="1492250"/>
            <a:ext cx="3082925" cy="460375"/>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分类及设计要求</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9" name="矩形 8"/>
          <p:cNvSpPr/>
          <p:nvPr/>
        </p:nvSpPr>
        <p:spPr>
          <a:xfrm>
            <a:off x="1036638" y="2014538"/>
            <a:ext cx="7859713" cy="1108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200" cap="none" spc="0" normalizeH="0" baseline="0" noProof="0" dirty="0">
                <a:ln>
                  <a:noFill/>
                </a:ln>
                <a:solidFill>
                  <a:srgbClr val="7030A0"/>
                </a:solidFill>
                <a:effectLst/>
                <a:uLnTx/>
                <a:uFillTx/>
                <a:latin typeface="Times New Roman" panose="02020603050405020304" pitchFamily="18" charset="0"/>
                <a:ea typeface="SimHei" panose="02010609060101010101" pitchFamily="49" charset="-122"/>
                <a:cs typeface="Times New Roman" panose="02020603050405020304" pitchFamily="18" charset="0"/>
              </a:rPr>
              <a:t>分类：</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根据其用途和结构的不同，可分为</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机械式夹持器</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吸附式末端执行器</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和</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专用工具</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（如焊枪、喷嘴、电磨头等）三类</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34824" name="矩形 9"/>
          <p:cNvSpPr/>
          <p:nvPr/>
        </p:nvSpPr>
        <p:spPr>
          <a:xfrm>
            <a:off x="1039813" y="3246438"/>
            <a:ext cx="1601787" cy="430212"/>
          </a:xfrm>
          <a:prstGeom prst="rect">
            <a:avLst/>
          </a:prstGeom>
          <a:noFill/>
          <a:ln w="9525">
            <a:noFill/>
          </a:ln>
        </p:spPr>
        <p:txBody>
          <a:bodyPr wrap="none">
            <a:spAutoFit/>
          </a:bodyPr>
          <a:p>
            <a:pPr>
              <a:buNone/>
            </a:pPr>
            <a:r>
              <a:rPr lang="zh-CN" altLang="en-US" sz="2200" b="1" dirty="0">
                <a:solidFill>
                  <a:srgbClr val="7030A0"/>
                </a:solidFill>
                <a:latin typeface="Times New Roman" panose="02020603050405020304" pitchFamily="18" charset="0"/>
                <a:ea typeface="SimHei" panose="02010609060101010101" pitchFamily="49" charset="-122"/>
              </a:rPr>
              <a:t>设计要求：</a:t>
            </a:r>
            <a:endParaRPr lang="zh-CN" altLang="en-US" sz="2200" dirty="0">
              <a:latin typeface="Times New Roman" panose="02020603050405020304" pitchFamily="18" charset="0"/>
              <a:ea typeface="SimHei" panose="02010609060101010101" pitchFamily="49" charset="-122"/>
            </a:endParaRPr>
          </a:p>
        </p:txBody>
      </p:sp>
      <p:sp>
        <p:nvSpPr>
          <p:cNvPr id="34825" name="矩形 1"/>
          <p:cNvSpPr/>
          <p:nvPr/>
        </p:nvSpPr>
        <p:spPr>
          <a:xfrm>
            <a:off x="908050" y="3676650"/>
            <a:ext cx="7689850" cy="1616075"/>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a:t>
            </a:r>
            <a:r>
              <a:rPr lang="en-US" altLang="zh-CN" sz="2200" b="1" dirty="0">
                <a:latin typeface="SimSun" panose="02010600030101010101" pitchFamily="2" charset="-122"/>
                <a:ea typeface="SimSun" panose="02010600030101010101" pitchFamily="2" charset="-122"/>
              </a:rPr>
              <a:t>1</a:t>
            </a:r>
            <a:r>
              <a:rPr lang="zh-CN" altLang="zh-CN" sz="2200" b="1" dirty="0">
                <a:latin typeface="SimSun" panose="02010600030101010101" pitchFamily="2" charset="-122"/>
                <a:ea typeface="SimSun" panose="02010600030101010101" pitchFamily="2" charset="-122"/>
              </a:rPr>
              <a:t>）足够的</a:t>
            </a:r>
            <a:r>
              <a:rPr lang="zh-CN" altLang="zh-CN" sz="2200" b="1" dirty="0">
                <a:solidFill>
                  <a:srgbClr val="FF0000"/>
                </a:solidFill>
                <a:latin typeface="SimSun" panose="02010600030101010101" pitchFamily="2" charset="-122"/>
                <a:ea typeface="SimSun" panose="02010600030101010101" pitchFamily="2" charset="-122"/>
              </a:rPr>
              <a:t>夹持（吸附）力</a:t>
            </a:r>
            <a:r>
              <a:rPr lang="zh-CN" altLang="zh-CN" sz="2200" b="1" dirty="0">
                <a:latin typeface="SimSun" panose="02010600030101010101" pitchFamily="2" charset="-122"/>
                <a:ea typeface="SimSun" panose="02010600030101010101" pitchFamily="2" charset="-122"/>
              </a:rPr>
              <a:t>和所需的夹持</a:t>
            </a:r>
            <a:r>
              <a:rPr lang="zh-CN" altLang="zh-CN" sz="2200" b="1" dirty="0">
                <a:solidFill>
                  <a:srgbClr val="FF0000"/>
                </a:solidFill>
                <a:latin typeface="SimSun" panose="02010600030101010101" pitchFamily="2" charset="-122"/>
                <a:ea typeface="SimSun" panose="02010600030101010101" pitchFamily="2" charset="-122"/>
              </a:rPr>
              <a:t>位置精度</a:t>
            </a:r>
            <a:r>
              <a:rPr lang="zh-CN" altLang="zh-CN" sz="2200" b="1" dirty="0">
                <a:latin typeface="SimSun" panose="02010600030101010101" pitchFamily="2" charset="-122"/>
                <a:ea typeface="SimSun" panose="02010600030101010101" pitchFamily="2" charset="-122"/>
              </a:rPr>
              <a:t>。</a:t>
            </a:r>
            <a:endParaRPr lang="zh-CN" altLang="zh-CN" sz="2200" b="1" dirty="0">
              <a:latin typeface="SimSun" panose="02010600030101010101" pitchFamily="2" charset="-122"/>
              <a:ea typeface="SimSun" panose="02010600030101010101" pitchFamily="2" charset="-122"/>
            </a:endParaRPr>
          </a:p>
          <a:p>
            <a:pPr>
              <a:lnSpc>
                <a:spcPct val="150000"/>
              </a:lnSpc>
              <a:buNone/>
            </a:pPr>
            <a:r>
              <a:rPr lang="zh-CN" altLang="zh-CN" sz="2200" b="1" dirty="0">
                <a:latin typeface="SimSun" panose="02010600030101010101" pitchFamily="2" charset="-122"/>
                <a:ea typeface="SimSun" panose="02010600030101010101" pitchFamily="2" charset="-122"/>
              </a:rPr>
              <a:t>（</a:t>
            </a:r>
            <a:r>
              <a:rPr lang="en-US" altLang="zh-CN" sz="2200" b="1" dirty="0">
                <a:latin typeface="SimSun" panose="02010600030101010101" pitchFamily="2" charset="-122"/>
                <a:ea typeface="SimSun" panose="02010600030101010101" pitchFamily="2" charset="-122"/>
              </a:rPr>
              <a:t>2</a:t>
            </a:r>
            <a:r>
              <a:rPr lang="zh-CN" altLang="zh-CN" sz="2200" b="1" dirty="0">
                <a:latin typeface="SimSun" panose="02010600030101010101" pitchFamily="2" charset="-122"/>
                <a:ea typeface="SimSun" panose="02010600030101010101" pitchFamily="2" charset="-122"/>
              </a:rPr>
              <a:t>）结构简单、紧凑，重量轻，</a:t>
            </a:r>
            <a:r>
              <a:rPr lang="zh-CN" altLang="zh-CN" sz="2200" b="1" dirty="0">
                <a:solidFill>
                  <a:srgbClr val="FF0000"/>
                </a:solidFill>
                <a:latin typeface="SimSun" panose="02010600030101010101" pitchFamily="2" charset="-122"/>
                <a:ea typeface="SimSun" panose="02010600030101010101" pitchFamily="2" charset="-122"/>
              </a:rPr>
              <a:t>可快速更换</a:t>
            </a:r>
            <a:r>
              <a:rPr lang="zh-CN" altLang="en-US" sz="2200" b="1" dirty="0">
                <a:latin typeface="SimSun" panose="02010600030101010101" pitchFamily="2" charset="-122"/>
                <a:ea typeface="SimSun" panose="02010600030101010101" pitchFamily="2" charset="-122"/>
              </a:rPr>
              <a:t>，正向</a:t>
            </a:r>
            <a:r>
              <a:rPr lang="zh-CN" altLang="zh-CN" sz="2200" b="1" dirty="0">
                <a:latin typeface="SimSun" panose="02010600030101010101" pitchFamily="2" charset="-122"/>
                <a:ea typeface="SimSun" panose="02010600030101010101" pitchFamily="2" charset="-122"/>
              </a:rPr>
              <a:t>系列化、通用化</a:t>
            </a:r>
            <a:r>
              <a:rPr lang="zh-CN" altLang="en-US" sz="2200" b="1" dirty="0">
                <a:latin typeface="SimSun" panose="02010600030101010101" pitchFamily="2" charset="-122"/>
                <a:ea typeface="SimSun" panose="02010600030101010101" pitchFamily="2" charset="-122"/>
              </a:rPr>
              <a:t>发展</a:t>
            </a:r>
            <a:r>
              <a:rPr lang="zh-CN" altLang="zh-CN" sz="2200" b="1" dirty="0">
                <a:latin typeface="SimSun" panose="02010600030101010101" pitchFamily="2" charset="-122"/>
                <a:ea typeface="SimSun" panose="02010600030101010101" pitchFamily="2" charset="-122"/>
              </a:rPr>
              <a:t>。</a:t>
            </a:r>
            <a:endParaRPr lang="zh-CN" altLang="en-US" sz="2200" b="1" dirty="0">
              <a:latin typeface="SimSun" panose="02010600030101010101" pitchFamily="2" charset="-122"/>
              <a:ea typeface="SimSun"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5843" name="矩形 3"/>
          <p:cNvSpPr/>
          <p:nvPr/>
        </p:nvSpPr>
        <p:spPr>
          <a:xfrm>
            <a:off x="161925" y="989013"/>
            <a:ext cx="4629150" cy="461962"/>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．机械式夹持器的结构与设计</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35844" name="矩形 1"/>
          <p:cNvSpPr/>
          <p:nvPr/>
        </p:nvSpPr>
        <p:spPr>
          <a:xfrm>
            <a:off x="785813" y="1450975"/>
            <a:ext cx="8258175" cy="1042988"/>
          </a:xfrm>
          <a:prstGeom prst="rect">
            <a:avLst/>
          </a:prstGeom>
          <a:noFill/>
          <a:ln w="9525">
            <a:noFill/>
          </a:ln>
        </p:spPr>
        <p:txBody>
          <a:bodyPr>
            <a:spAutoFit/>
          </a:bodyPr>
          <a:p>
            <a:pPr>
              <a:lnSpc>
                <a:spcPct val="150000"/>
              </a:lnSpc>
              <a:buNone/>
            </a:pPr>
            <a:r>
              <a:rPr lang="zh-CN" altLang="zh-CN" sz="2200" b="1" dirty="0">
                <a:latin typeface="Times New Roman" panose="02020603050405020304" pitchFamily="18" charset="0"/>
                <a:ea typeface="SimHei" panose="02010609060101010101" pitchFamily="49" charset="-122"/>
              </a:rPr>
              <a:t>机械式夹持器多为双指手爪式，按其手爪的运动方式可分为</a:t>
            </a:r>
            <a:r>
              <a:rPr lang="zh-CN" altLang="zh-CN" sz="2200" b="1" dirty="0">
                <a:solidFill>
                  <a:srgbClr val="FF0000"/>
                </a:solidFill>
                <a:latin typeface="Times New Roman" panose="02020603050405020304" pitchFamily="18" charset="0"/>
                <a:ea typeface="SimHei" panose="02010609060101010101" pitchFamily="49" charset="-122"/>
              </a:rPr>
              <a:t>平移型</a:t>
            </a:r>
            <a:r>
              <a:rPr lang="zh-CN" altLang="zh-CN" sz="2200" b="1" dirty="0">
                <a:latin typeface="Times New Roman" panose="02020603050405020304" pitchFamily="18" charset="0"/>
                <a:ea typeface="SimHei" panose="02010609060101010101" pitchFamily="49" charset="-122"/>
              </a:rPr>
              <a:t>和</a:t>
            </a:r>
            <a:r>
              <a:rPr lang="zh-CN" altLang="zh-CN" sz="2200" b="1" dirty="0">
                <a:solidFill>
                  <a:srgbClr val="FF0000"/>
                </a:solidFill>
                <a:latin typeface="Times New Roman" panose="02020603050405020304" pitchFamily="18" charset="0"/>
                <a:ea typeface="SimHei" panose="02010609060101010101" pitchFamily="49" charset="-122"/>
              </a:rPr>
              <a:t>回转型</a:t>
            </a:r>
            <a:r>
              <a:rPr lang="zh-CN" altLang="zh-CN" sz="2200" b="1" dirty="0">
                <a:latin typeface="Times New Roman" panose="02020603050405020304" pitchFamily="18" charset="0"/>
                <a:ea typeface="SimHei" panose="02010609060101010101" pitchFamily="49" charset="-122"/>
              </a:rPr>
              <a:t>。</a:t>
            </a:r>
            <a:endParaRPr lang="zh-CN" altLang="en-US" sz="2200" b="1" dirty="0">
              <a:latin typeface="Times New Roman" panose="02020603050405020304" pitchFamily="18" charset="0"/>
              <a:ea typeface="SimHei" panose="02010609060101010101" pitchFamily="49" charset="-122"/>
            </a:endParaRPr>
          </a:p>
        </p:txBody>
      </p:sp>
      <p:graphicFrame>
        <p:nvGraphicFramePr>
          <p:cNvPr id="35845" name="对象 5"/>
          <p:cNvGraphicFramePr>
            <a:graphicFrameLocks noChangeAspect="1"/>
          </p:cNvGraphicFramePr>
          <p:nvPr/>
        </p:nvGraphicFramePr>
        <p:xfrm>
          <a:off x="2990850" y="2105025"/>
          <a:ext cx="5862638" cy="2146300"/>
        </p:xfrm>
        <a:graphic>
          <a:graphicData uri="http://schemas.openxmlformats.org/presentationml/2006/ole">
            <mc:AlternateContent xmlns:mc="http://schemas.openxmlformats.org/markup-compatibility/2006">
              <mc:Choice xmlns:v="urn:schemas-microsoft-com:vml" Requires="v">
                <p:oleObj spid="_x0000_s3124" name="" r:id="rId1" imgW="3567430" imgH="1294130" progId="Equation.DSMT4">
                  <p:embed/>
                </p:oleObj>
              </mc:Choice>
              <mc:Fallback>
                <p:oleObj name="" r:id="rId1" imgW="3567430" imgH="1294130" progId="Equation.DSMT4">
                  <p:embed/>
                  <p:pic>
                    <p:nvPicPr>
                      <p:cNvPr id="0" name="图片 3123"/>
                      <p:cNvPicPr/>
                      <p:nvPr/>
                    </p:nvPicPr>
                    <p:blipFill>
                      <a:blip r:embed="rId2"/>
                      <a:stretch>
                        <a:fillRect/>
                      </a:stretch>
                    </p:blipFill>
                    <p:spPr>
                      <a:xfrm>
                        <a:off x="2990850" y="2105025"/>
                        <a:ext cx="5862638" cy="2146300"/>
                      </a:xfrm>
                      <a:prstGeom prst="rect">
                        <a:avLst/>
                      </a:prstGeom>
                      <a:noFill/>
                      <a:ln w="38100">
                        <a:noFill/>
                        <a:miter/>
                      </a:ln>
                    </p:spPr>
                  </p:pic>
                </p:oleObj>
              </mc:Fallback>
            </mc:AlternateContent>
          </a:graphicData>
        </a:graphic>
      </p:graphicFrame>
      <p:graphicFrame>
        <p:nvGraphicFramePr>
          <p:cNvPr id="35846" name="对象 8"/>
          <p:cNvGraphicFramePr>
            <a:graphicFrameLocks noChangeAspect="1"/>
          </p:cNvGraphicFramePr>
          <p:nvPr/>
        </p:nvGraphicFramePr>
        <p:xfrm>
          <a:off x="2844800" y="4251325"/>
          <a:ext cx="6299200" cy="2606675"/>
        </p:xfrm>
        <a:graphic>
          <a:graphicData uri="http://schemas.openxmlformats.org/presentationml/2006/ole">
            <mc:AlternateContent xmlns:mc="http://schemas.openxmlformats.org/markup-compatibility/2006">
              <mc:Choice xmlns:v="urn:schemas-microsoft-com:vml" Requires="v">
                <p:oleObj spid="_x0000_s3126" name="" r:id="rId3" imgW="3618865" imgH="1500505" progId="Equation.DSMT4">
                  <p:embed/>
                </p:oleObj>
              </mc:Choice>
              <mc:Fallback>
                <p:oleObj name="" r:id="rId3" imgW="3618865" imgH="1500505" progId="Equation.DSMT4">
                  <p:embed/>
                  <p:pic>
                    <p:nvPicPr>
                      <p:cNvPr id="0" name="图片 3125"/>
                      <p:cNvPicPr/>
                      <p:nvPr/>
                    </p:nvPicPr>
                    <p:blipFill>
                      <a:blip r:embed="rId4"/>
                      <a:stretch>
                        <a:fillRect/>
                      </a:stretch>
                    </p:blipFill>
                    <p:spPr>
                      <a:xfrm>
                        <a:off x="2844800" y="4251325"/>
                        <a:ext cx="6299200" cy="2606675"/>
                      </a:xfrm>
                      <a:prstGeom prst="rect">
                        <a:avLst/>
                      </a:prstGeom>
                      <a:solidFill>
                        <a:schemeClr val="bg1"/>
                      </a:solidFill>
                      <a:ln w="38100">
                        <a:noFill/>
                        <a:miter/>
                      </a:ln>
                    </p:spPr>
                  </p:pic>
                </p:oleObj>
              </mc:Fallback>
            </mc:AlternateContent>
          </a:graphicData>
        </a:graphic>
      </p:graphicFrame>
      <p:sp>
        <p:nvSpPr>
          <p:cNvPr id="10" name="矩形 9"/>
          <p:cNvSpPr/>
          <p:nvPr/>
        </p:nvSpPr>
        <p:spPr>
          <a:xfrm>
            <a:off x="2990850" y="4138613"/>
            <a:ext cx="5486400" cy="369888"/>
          </a:xfrm>
          <a:prstGeom prst="rect">
            <a:avLst/>
          </a:prstGeom>
        </p:spPr>
        <p:txBody>
          <a:bodyPr wrap="square">
            <a:spAutoFit/>
          </a:bodyPr>
          <a:p>
            <a:pPr>
              <a:buNone/>
            </a:pPr>
            <a:r>
              <a:rPr lang="zh-CN" altLang="zh-CN" sz="1800" b="1" dirty="0">
                <a:latin typeface="Times New Roman" panose="02020603050405020304" pitchFamily="18" charset="0"/>
                <a:ea typeface="SimSun" panose="02010600030101010101" pitchFamily="2" charset="-122"/>
              </a:rPr>
              <a:t>（</a:t>
            </a:r>
            <a:r>
              <a:rPr lang="en-US" altLang="zh-CN" sz="1800" b="1" dirty="0">
                <a:latin typeface="Times New Roman" panose="02020603050405020304" pitchFamily="18" charset="0"/>
                <a:ea typeface="SimSun" panose="02010600030101010101" pitchFamily="2" charset="-122"/>
              </a:rPr>
              <a:t>a</a:t>
            </a:r>
            <a:r>
              <a:rPr lang="zh-CN" altLang="zh-CN" sz="1800" b="1" dirty="0">
                <a:latin typeface="Times New Roman" panose="02020603050405020304" pitchFamily="18" charset="0"/>
                <a:ea typeface="SimSun" panose="02010600030101010101" pitchFamily="2" charset="-122"/>
              </a:rPr>
              <a:t>）单支点回转型</a:t>
            </a:r>
            <a:r>
              <a:rPr lang="zh-CN" altLang="zh-CN" sz="1800" b="1" dirty="0">
                <a:latin typeface="Arial" panose="020B0604020202020204" pitchFamily="34" charset="0"/>
                <a:cs typeface="Times New Roman" panose="02020603050405020304" pitchFamily="18" charset="0"/>
              </a:rPr>
              <a:t> </a:t>
            </a:r>
            <a:r>
              <a:rPr lang="en-US" altLang="zh-CN" sz="1800" b="1" dirty="0">
                <a:latin typeface="Arial" panose="020B0604020202020204" pitchFamily="34" charset="0"/>
                <a:cs typeface="Times New Roman" panose="02020603050405020304" pitchFamily="18" charset="0"/>
              </a:rPr>
              <a:t>                </a:t>
            </a:r>
            <a:r>
              <a:rPr lang="zh-CN" altLang="zh-CN" sz="1800" b="1" dirty="0">
                <a:latin typeface="Times New Roman" panose="02020603050405020304" pitchFamily="18" charset="0"/>
                <a:ea typeface="SimSun" panose="02010600030101010101" pitchFamily="2" charset="-122"/>
              </a:rPr>
              <a:t>（</a:t>
            </a:r>
            <a:r>
              <a:rPr lang="en-US" altLang="zh-CN" sz="1800" b="1" dirty="0">
                <a:latin typeface="Times New Roman" panose="02020603050405020304" pitchFamily="18" charset="0"/>
                <a:ea typeface="SimSun" panose="02010600030101010101" pitchFamily="2" charset="-122"/>
              </a:rPr>
              <a:t>b</a:t>
            </a:r>
            <a:r>
              <a:rPr lang="zh-CN" altLang="zh-CN" sz="1800" b="1" dirty="0">
                <a:latin typeface="Times New Roman" panose="02020603050405020304" pitchFamily="18" charset="0"/>
                <a:ea typeface="SimSun" panose="02010600030101010101" pitchFamily="2" charset="-122"/>
              </a:rPr>
              <a:t>）双支点回转型</a:t>
            </a:r>
            <a:endParaRPr lang="zh-CN" altLang="en-US" sz="1800" b="1" dirty="0">
              <a:latin typeface="Arial" panose="020B0604020202020204" pitchFamily="34" charset="0"/>
            </a:endParaRPr>
          </a:p>
        </p:txBody>
      </p:sp>
      <p:sp>
        <p:nvSpPr>
          <p:cNvPr id="35848" name="矩形 10"/>
          <p:cNvSpPr/>
          <p:nvPr/>
        </p:nvSpPr>
        <p:spPr>
          <a:xfrm>
            <a:off x="3309938" y="6469063"/>
            <a:ext cx="5068887" cy="368300"/>
          </a:xfrm>
          <a:prstGeom prst="rect">
            <a:avLst/>
          </a:prstGeom>
          <a:noFill/>
          <a:ln w="9525">
            <a:noFill/>
          </a:ln>
        </p:spPr>
        <p:txBody>
          <a:bodyPr>
            <a:spAutoFit/>
          </a:bodyPr>
          <a:p>
            <a:pPr>
              <a:buNone/>
            </a:pPr>
            <a:r>
              <a:rPr lang="zh-CN" altLang="zh-CN" sz="1800" b="1" dirty="0">
                <a:latin typeface="Times New Roman" panose="02020603050405020304" pitchFamily="18" charset="0"/>
                <a:ea typeface="SimSun" panose="02010600030101010101" pitchFamily="2" charset="-122"/>
              </a:rPr>
              <a:t>（</a:t>
            </a:r>
            <a:r>
              <a:rPr lang="en-US" altLang="zh-CN" sz="1800" b="1" dirty="0">
                <a:latin typeface="Times New Roman" panose="02020603050405020304" pitchFamily="18" charset="0"/>
                <a:ea typeface="SimSun" panose="02010600030101010101" pitchFamily="2" charset="-122"/>
              </a:rPr>
              <a:t>c</a:t>
            </a:r>
            <a:r>
              <a:rPr lang="zh-CN" altLang="zh-CN" sz="1800" b="1" dirty="0">
                <a:latin typeface="Times New Roman" panose="02020603050405020304" pitchFamily="18" charset="0"/>
                <a:ea typeface="SimSun" panose="02010600030101010101" pitchFamily="2" charset="-122"/>
              </a:rPr>
              <a:t>）平移型 </a:t>
            </a:r>
            <a:r>
              <a:rPr lang="en-US" altLang="zh-CN" sz="1800" b="1" dirty="0">
                <a:latin typeface="Times New Roman" panose="02020603050405020304" pitchFamily="18" charset="0"/>
                <a:ea typeface="SimSun" panose="02010600030101010101" pitchFamily="2" charset="-122"/>
              </a:rPr>
              <a:t>                                   </a:t>
            </a:r>
            <a:r>
              <a:rPr lang="zh-CN" altLang="zh-CN" sz="1800" b="1" dirty="0">
                <a:latin typeface="Times New Roman" panose="02020603050405020304" pitchFamily="18" charset="0"/>
                <a:ea typeface="SimSun" panose="02010600030101010101" pitchFamily="2" charset="-122"/>
              </a:rPr>
              <a:t>（</a:t>
            </a:r>
            <a:r>
              <a:rPr lang="en-US" altLang="zh-CN" sz="1800" b="1" dirty="0">
                <a:latin typeface="Times New Roman" panose="02020603050405020304" pitchFamily="18" charset="0"/>
                <a:ea typeface="SimSun" panose="02010600030101010101" pitchFamily="2" charset="-122"/>
              </a:rPr>
              <a:t>d</a:t>
            </a:r>
            <a:r>
              <a:rPr lang="zh-CN" altLang="zh-CN" sz="1800" b="1" dirty="0">
                <a:latin typeface="Times New Roman" panose="02020603050405020304" pitchFamily="18" charset="0"/>
                <a:ea typeface="SimSun" panose="02010600030101010101" pitchFamily="2" charset="-122"/>
              </a:rPr>
              <a:t>）内撑式</a:t>
            </a:r>
            <a:endParaRPr lang="zh-CN" altLang="en-US" sz="1800" b="1" dirty="0">
              <a:latin typeface="Times New Roman" panose="02020603050405020304" pitchFamily="18" charset="0"/>
              <a:ea typeface="SimSun"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71438" y="946150"/>
            <a:ext cx="4630738"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）楔块杠杆式回转型夹持器</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pic>
        <p:nvPicPr>
          <p:cNvPr id="36868" name="图片 4"/>
          <p:cNvPicPr>
            <a:picLocks noChangeAspect="1"/>
          </p:cNvPicPr>
          <p:nvPr/>
        </p:nvPicPr>
        <p:blipFill>
          <a:blip r:embed="rId1"/>
          <a:stretch>
            <a:fillRect/>
          </a:stretch>
        </p:blipFill>
        <p:spPr>
          <a:xfrm>
            <a:off x="1187450" y="1512888"/>
            <a:ext cx="3152775" cy="3833812"/>
          </a:xfrm>
          <a:prstGeom prst="rect">
            <a:avLst/>
          </a:prstGeom>
          <a:noFill/>
          <a:ln w="9525">
            <a:noFill/>
          </a:ln>
        </p:spPr>
      </p:pic>
      <p:sp>
        <p:nvSpPr>
          <p:cNvPr id="2" name="矩形 1"/>
          <p:cNvSpPr/>
          <p:nvPr/>
        </p:nvSpPr>
        <p:spPr>
          <a:xfrm>
            <a:off x="-166687" y="5619750"/>
            <a:ext cx="5861050" cy="785813"/>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楔块杠杆式回转型夹持器</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a:p>
            <a:pPr marL="0" marR="0" lvl="0" indent="63500" algn="ctr" defTabSz="914400" rtl="0" eaLnBrk="0" fontAlgn="base" latinLnBrk="0" hangingPunct="0">
              <a:lnSpc>
                <a:spcPct val="100000"/>
              </a:lnSpc>
              <a:spcBef>
                <a:spcPct val="0"/>
              </a:spcBef>
              <a:spcAft>
                <a:spcPts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杠杆；</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弹簧；</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滚子；</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楔块；</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5—</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气缸</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6" name="矩形 5"/>
          <p:cNvSpPr/>
          <p:nvPr/>
        </p:nvSpPr>
        <p:spPr>
          <a:xfrm>
            <a:off x="4340225" y="2154238"/>
            <a:ext cx="3833813" cy="400050"/>
          </a:xfrm>
          <a:prstGeom prst="rect">
            <a:avLst/>
          </a:prstGeom>
        </p:spPr>
        <p:txBody>
          <a:bodyPr wrap="none">
            <a:spAutoFit/>
          </a:bodyPr>
          <a:p>
            <a:pPr>
              <a:buNone/>
            </a:pPr>
            <a:r>
              <a:rPr lang="zh-CN" altLang="zh-CN" b="1" dirty="0">
                <a:latin typeface="Times New Roman" panose="02020603050405020304" pitchFamily="18" charset="0"/>
                <a:ea typeface="SimSun" panose="02010600030101010101" pitchFamily="2" charset="-122"/>
              </a:rPr>
              <a:t>夹紧力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N</a:t>
            </a:r>
            <a:r>
              <a:rPr lang="zh-CN" altLang="zh-CN" b="1" dirty="0">
                <a:latin typeface="Times New Roman" panose="02020603050405020304" pitchFamily="18" charset="0"/>
                <a:ea typeface="SimSun" panose="02010600030101010101" pitchFamily="2" charset="-122"/>
              </a:rPr>
              <a:t>和驱动力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p</a:t>
            </a:r>
            <a:r>
              <a:rPr lang="zh-CN" altLang="zh-CN" b="1" dirty="0">
                <a:latin typeface="Times New Roman" panose="02020603050405020304" pitchFamily="18" charset="0"/>
                <a:ea typeface="SimSun" panose="02010600030101010101" pitchFamily="2" charset="-122"/>
              </a:rPr>
              <a:t>之间</a:t>
            </a:r>
            <a:r>
              <a:rPr lang="zh-CN" altLang="en-US" b="1" dirty="0">
                <a:latin typeface="Times New Roman" panose="02020603050405020304" pitchFamily="18" charset="0"/>
                <a:ea typeface="SimSun" panose="02010600030101010101" pitchFamily="2" charset="-122"/>
              </a:rPr>
              <a:t>关系：</a:t>
            </a:r>
            <a:endParaRPr lang="zh-CN" altLang="en-US" b="1" dirty="0">
              <a:latin typeface="Arial" panose="020B0604020202020204" pitchFamily="34" charset="0"/>
            </a:endParaRPr>
          </a:p>
        </p:txBody>
      </p:sp>
      <p:graphicFrame>
        <p:nvGraphicFramePr>
          <p:cNvPr id="36871" name="对象 7"/>
          <p:cNvGraphicFramePr>
            <a:graphicFrameLocks noChangeAspect="1"/>
          </p:cNvGraphicFramePr>
          <p:nvPr/>
        </p:nvGraphicFramePr>
        <p:xfrm>
          <a:off x="4937125" y="2573338"/>
          <a:ext cx="2220913" cy="1079500"/>
        </p:xfrm>
        <a:graphic>
          <a:graphicData uri="http://schemas.openxmlformats.org/presentationml/2006/ole">
            <mc:AlternateContent xmlns:mc="http://schemas.openxmlformats.org/markup-compatibility/2006">
              <mc:Choice xmlns:v="urn:schemas-microsoft-com:vml" Requires="v">
                <p:oleObj spid="_x0000_s3125" name="" r:id="rId2" imgW="812165" imgH="419100" progId="Equation.DSMT4">
                  <p:embed/>
                </p:oleObj>
              </mc:Choice>
              <mc:Fallback>
                <p:oleObj name="" r:id="rId2" imgW="812165" imgH="419100" progId="Equation.DSMT4">
                  <p:embed/>
                  <p:pic>
                    <p:nvPicPr>
                      <p:cNvPr id="0" name="图片 3124"/>
                      <p:cNvPicPr/>
                      <p:nvPr/>
                    </p:nvPicPr>
                    <p:blipFill>
                      <a:blip r:embed="rId3"/>
                      <a:stretch>
                        <a:fillRect/>
                      </a:stretch>
                    </p:blipFill>
                    <p:spPr>
                      <a:xfrm>
                        <a:off x="4937125" y="2573338"/>
                        <a:ext cx="2220913" cy="1079500"/>
                      </a:xfrm>
                      <a:prstGeom prst="rect">
                        <a:avLst/>
                      </a:prstGeom>
                      <a:noFill/>
                      <a:ln w="38100">
                        <a:noFill/>
                        <a:miter/>
                      </a:ln>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矩形 4"/>
          <p:cNvSpPr/>
          <p:nvPr/>
        </p:nvSpPr>
        <p:spPr>
          <a:xfrm>
            <a:off x="71438" y="946150"/>
            <a:ext cx="4630738"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）滑槽杠杆式回转型夹持器</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7" name="矩形 6"/>
          <p:cNvSpPr/>
          <p:nvPr/>
        </p:nvSpPr>
        <p:spPr>
          <a:xfrm>
            <a:off x="-139700" y="5391150"/>
            <a:ext cx="4841875"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滑槽杠杆式回转型夹</a:t>
            </a:r>
            <a:r>
              <a:rPr kumimoji="0" lang="zh-CN" altLang="zh-CN" sz="2000" b="1" i="0" u="none" strike="noStrike" kern="100" cap="none" spc="0" normalizeH="0" baseline="0" noProof="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持器</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8" name="矩形 7"/>
          <p:cNvSpPr/>
          <p:nvPr/>
        </p:nvSpPr>
        <p:spPr>
          <a:xfrm>
            <a:off x="4340225" y="2154238"/>
            <a:ext cx="3833813" cy="400050"/>
          </a:xfrm>
          <a:prstGeom prst="rect">
            <a:avLst/>
          </a:prstGeom>
        </p:spPr>
        <p:txBody>
          <a:bodyPr wrap="none">
            <a:spAutoFit/>
          </a:bodyPr>
          <a:p>
            <a:pPr>
              <a:buNone/>
            </a:pPr>
            <a:r>
              <a:rPr lang="zh-CN" altLang="zh-CN" b="1" dirty="0">
                <a:latin typeface="Times New Roman" panose="02020603050405020304" pitchFamily="18" charset="0"/>
                <a:ea typeface="SimSun" panose="02010600030101010101" pitchFamily="2" charset="-122"/>
              </a:rPr>
              <a:t>夹紧力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N</a:t>
            </a:r>
            <a:r>
              <a:rPr lang="zh-CN" altLang="zh-CN" b="1" dirty="0">
                <a:latin typeface="Times New Roman" panose="02020603050405020304" pitchFamily="18" charset="0"/>
                <a:ea typeface="SimSun" panose="02010600030101010101" pitchFamily="2" charset="-122"/>
              </a:rPr>
              <a:t>和驱动力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p</a:t>
            </a:r>
            <a:r>
              <a:rPr lang="zh-CN" altLang="zh-CN" b="1" dirty="0">
                <a:latin typeface="Times New Roman" panose="02020603050405020304" pitchFamily="18" charset="0"/>
                <a:ea typeface="SimSun" panose="02010600030101010101" pitchFamily="2" charset="-122"/>
              </a:rPr>
              <a:t>之间</a:t>
            </a:r>
            <a:r>
              <a:rPr lang="zh-CN" altLang="en-US" b="1" dirty="0">
                <a:latin typeface="Times New Roman" panose="02020603050405020304" pitchFamily="18" charset="0"/>
                <a:ea typeface="SimSun" panose="02010600030101010101" pitchFamily="2" charset="-122"/>
              </a:rPr>
              <a:t>关系：</a:t>
            </a:r>
            <a:endParaRPr lang="zh-CN" altLang="en-US" b="1" dirty="0">
              <a:latin typeface="Arial" panose="020B0604020202020204" pitchFamily="34" charset="0"/>
            </a:endParaRPr>
          </a:p>
        </p:txBody>
      </p:sp>
      <p:graphicFrame>
        <p:nvGraphicFramePr>
          <p:cNvPr id="37895" name="对象 9"/>
          <p:cNvGraphicFramePr>
            <a:graphicFrameLocks noChangeAspect="1"/>
          </p:cNvGraphicFramePr>
          <p:nvPr/>
        </p:nvGraphicFramePr>
        <p:xfrm>
          <a:off x="4903788" y="2724150"/>
          <a:ext cx="2325687" cy="1062038"/>
        </p:xfrm>
        <a:graphic>
          <a:graphicData uri="http://schemas.openxmlformats.org/presentationml/2006/ole">
            <mc:AlternateContent xmlns:mc="http://schemas.openxmlformats.org/markup-compatibility/2006">
              <mc:Choice xmlns:v="urn:schemas-microsoft-com:vml" Requires="v">
                <p:oleObj spid="_x0000_s3085" name="" r:id="rId1" imgW="876300" imgH="419100" progId="Equation.DSMT4">
                  <p:embed/>
                </p:oleObj>
              </mc:Choice>
              <mc:Fallback>
                <p:oleObj name="" r:id="rId1" imgW="876300" imgH="419100" progId="Equation.DSMT4">
                  <p:embed/>
                  <p:pic>
                    <p:nvPicPr>
                      <p:cNvPr id="0" name="图片 3084"/>
                      <p:cNvPicPr/>
                      <p:nvPr/>
                    </p:nvPicPr>
                    <p:blipFill>
                      <a:blip r:embed="rId2"/>
                      <a:stretch>
                        <a:fillRect/>
                      </a:stretch>
                    </p:blipFill>
                    <p:spPr>
                      <a:xfrm>
                        <a:off x="4903788" y="2724150"/>
                        <a:ext cx="2325687" cy="1062038"/>
                      </a:xfrm>
                      <a:prstGeom prst="rect">
                        <a:avLst/>
                      </a:prstGeom>
                      <a:noFill/>
                      <a:ln w="38100">
                        <a:noFill/>
                        <a:miter/>
                      </a:ln>
                    </p:spPr>
                  </p:pic>
                </p:oleObj>
              </mc:Fallback>
            </mc:AlternateContent>
          </a:graphicData>
        </a:graphic>
      </p:graphicFrame>
      <p:pic>
        <p:nvPicPr>
          <p:cNvPr id="37896" name="图片 10"/>
          <p:cNvPicPr>
            <a:picLocks noChangeAspect="1"/>
          </p:cNvPicPr>
          <p:nvPr/>
        </p:nvPicPr>
        <p:blipFill>
          <a:blip r:embed="rId3"/>
          <a:stretch>
            <a:fillRect/>
          </a:stretch>
        </p:blipFill>
        <p:spPr>
          <a:xfrm>
            <a:off x="561975" y="1500188"/>
            <a:ext cx="3387725" cy="3721100"/>
          </a:xfrm>
          <a:prstGeom prst="rect">
            <a:avLst/>
          </a:prstGeom>
          <a:noFill/>
          <a:ln w="9525">
            <a:noFill/>
          </a:ln>
        </p:spPr>
      </p:pic>
      <p:sp>
        <p:nvSpPr>
          <p:cNvPr id="12" name="矩形 11"/>
          <p:cNvSpPr/>
          <p:nvPr/>
        </p:nvSpPr>
        <p:spPr>
          <a:xfrm>
            <a:off x="0" y="5824538"/>
            <a:ext cx="5376863"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支架；</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杆；</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圆柱销；</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杠杆；</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矩形 5"/>
          <p:cNvSpPr/>
          <p:nvPr/>
        </p:nvSpPr>
        <p:spPr>
          <a:xfrm>
            <a:off x="71438" y="946150"/>
            <a:ext cx="4630738"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）连杆杠杆式回转型夹持器</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7" name="矩形 6"/>
          <p:cNvSpPr/>
          <p:nvPr/>
        </p:nvSpPr>
        <p:spPr>
          <a:xfrm>
            <a:off x="-139700" y="5656263"/>
            <a:ext cx="4841875"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连杆</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杠杆式回转型夹持器</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8" name="矩形 7"/>
          <p:cNvSpPr/>
          <p:nvPr/>
        </p:nvSpPr>
        <p:spPr>
          <a:xfrm>
            <a:off x="4340225" y="2154238"/>
            <a:ext cx="3833813" cy="400050"/>
          </a:xfrm>
          <a:prstGeom prst="rect">
            <a:avLst/>
          </a:prstGeom>
        </p:spPr>
        <p:txBody>
          <a:bodyPr wrap="none">
            <a:spAutoFit/>
          </a:bodyPr>
          <a:p>
            <a:pPr>
              <a:buNone/>
            </a:pPr>
            <a:r>
              <a:rPr lang="zh-CN" altLang="zh-CN" b="1" dirty="0">
                <a:latin typeface="Times New Roman" panose="02020603050405020304" pitchFamily="18" charset="0"/>
                <a:ea typeface="SimSun" panose="02010600030101010101" pitchFamily="2" charset="-122"/>
              </a:rPr>
              <a:t>夹紧力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N</a:t>
            </a:r>
            <a:r>
              <a:rPr lang="zh-CN" altLang="zh-CN" b="1" dirty="0">
                <a:latin typeface="Times New Roman" panose="02020603050405020304" pitchFamily="18" charset="0"/>
                <a:ea typeface="SimSun" panose="02010600030101010101" pitchFamily="2" charset="-122"/>
              </a:rPr>
              <a:t>和驱动力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p</a:t>
            </a:r>
            <a:r>
              <a:rPr lang="zh-CN" altLang="zh-CN" b="1" dirty="0">
                <a:latin typeface="Times New Roman" panose="02020603050405020304" pitchFamily="18" charset="0"/>
                <a:ea typeface="SimSun" panose="02010600030101010101" pitchFamily="2" charset="-122"/>
              </a:rPr>
              <a:t>之间</a:t>
            </a:r>
            <a:r>
              <a:rPr lang="zh-CN" altLang="en-US" b="1" dirty="0">
                <a:latin typeface="Times New Roman" panose="02020603050405020304" pitchFamily="18" charset="0"/>
                <a:ea typeface="SimSun" panose="02010600030101010101" pitchFamily="2" charset="-122"/>
              </a:rPr>
              <a:t>关系：</a:t>
            </a:r>
            <a:endParaRPr lang="zh-CN" altLang="en-US" b="1" dirty="0">
              <a:latin typeface="Arial" panose="020B0604020202020204" pitchFamily="34" charset="0"/>
            </a:endParaRPr>
          </a:p>
        </p:txBody>
      </p:sp>
      <p:sp>
        <p:nvSpPr>
          <p:cNvPr id="11" name="矩形 10"/>
          <p:cNvSpPr/>
          <p:nvPr/>
        </p:nvSpPr>
        <p:spPr>
          <a:xfrm>
            <a:off x="0" y="6089650"/>
            <a:ext cx="5715000" cy="400050"/>
          </a:xfrm>
          <a:prstGeom prst="rect">
            <a:avLst/>
          </a:prstGeom>
        </p:spPr>
        <p:txBody>
          <a:bodyPr wrap="square">
            <a:spAutoFit/>
          </a:bodyPr>
          <a:lstStyle/>
          <a:p>
            <a:pPr marL="0" marR="0" lvl="0" indent="127000" algn="l" defTabSz="914400" rtl="0" eaLnBrk="0" fontAlgn="base" latinLnBrk="0" hangingPunct="0">
              <a:lnSpc>
                <a:spcPct val="100000"/>
              </a:lnSpc>
              <a:spcBef>
                <a:spcPts val="600"/>
              </a:spcBef>
              <a:spcAft>
                <a:spcPts val="60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杆；</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连杆；</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摆动钳爪；</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调整垫片</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38921" name="对象 11"/>
          <p:cNvGraphicFramePr>
            <a:graphicFrameLocks noChangeAspect="1"/>
          </p:cNvGraphicFramePr>
          <p:nvPr/>
        </p:nvGraphicFramePr>
        <p:xfrm>
          <a:off x="5029200" y="2900363"/>
          <a:ext cx="2259013" cy="1160462"/>
        </p:xfrm>
        <a:graphic>
          <a:graphicData uri="http://schemas.openxmlformats.org/presentationml/2006/ole">
            <mc:AlternateContent xmlns:mc="http://schemas.openxmlformats.org/markup-compatibility/2006">
              <mc:Choice xmlns:v="urn:schemas-microsoft-com:vml" Requires="v">
                <p:oleObj spid="_x0000_s3128" name="" r:id="rId1" imgW="812165" imgH="419100" progId="Equation.DSMT4">
                  <p:embed/>
                </p:oleObj>
              </mc:Choice>
              <mc:Fallback>
                <p:oleObj name="" r:id="rId1" imgW="812165" imgH="419100" progId="Equation.DSMT4">
                  <p:embed/>
                  <p:pic>
                    <p:nvPicPr>
                      <p:cNvPr id="0" name="图片 3127"/>
                      <p:cNvPicPr/>
                      <p:nvPr/>
                    </p:nvPicPr>
                    <p:blipFill>
                      <a:blip r:embed="rId2"/>
                      <a:stretch>
                        <a:fillRect/>
                      </a:stretch>
                    </p:blipFill>
                    <p:spPr>
                      <a:xfrm>
                        <a:off x="5029200" y="2900363"/>
                        <a:ext cx="2259013" cy="1160462"/>
                      </a:xfrm>
                      <a:prstGeom prst="rect">
                        <a:avLst/>
                      </a:prstGeom>
                      <a:noFill/>
                      <a:ln w="38100">
                        <a:noFill/>
                        <a:miter/>
                      </a:ln>
                    </p:spPr>
                  </p:pic>
                </p:oleObj>
              </mc:Fallback>
            </mc:AlternateContent>
          </a:graphicData>
        </a:graphic>
      </p:graphicFrame>
      <p:pic>
        <p:nvPicPr>
          <p:cNvPr id="38922" name="图片 12"/>
          <p:cNvPicPr>
            <a:picLocks noChangeAspect="1"/>
          </p:cNvPicPr>
          <p:nvPr/>
        </p:nvPicPr>
        <p:blipFill>
          <a:blip r:embed="rId3"/>
          <a:stretch>
            <a:fillRect/>
          </a:stretch>
        </p:blipFill>
        <p:spPr>
          <a:xfrm>
            <a:off x="800100" y="1481138"/>
            <a:ext cx="2867025" cy="4175125"/>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矩形 6"/>
          <p:cNvSpPr/>
          <p:nvPr/>
        </p:nvSpPr>
        <p:spPr>
          <a:xfrm>
            <a:off x="71438" y="946150"/>
            <a:ext cx="5867400"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4</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）齿轮齿条平行连杆式平移型夹持器</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8" name="矩形 7"/>
          <p:cNvSpPr/>
          <p:nvPr/>
        </p:nvSpPr>
        <p:spPr>
          <a:xfrm>
            <a:off x="-139700" y="5656263"/>
            <a:ext cx="4841875"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齿轮齿条平行连杆式平移型夹持器</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9" name="矩形 8"/>
          <p:cNvSpPr/>
          <p:nvPr/>
        </p:nvSpPr>
        <p:spPr>
          <a:xfrm>
            <a:off x="4340225" y="2154238"/>
            <a:ext cx="3833813" cy="400050"/>
          </a:xfrm>
          <a:prstGeom prst="rect">
            <a:avLst/>
          </a:prstGeom>
        </p:spPr>
        <p:txBody>
          <a:bodyPr wrap="none">
            <a:spAutoFit/>
          </a:bodyPr>
          <a:p>
            <a:pPr>
              <a:buNone/>
            </a:pPr>
            <a:r>
              <a:rPr lang="zh-CN" altLang="zh-CN" b="1" dirty="0">
                <a:latin typeface="Times New Roman" panose="02020603050405020304" pitchFamily="18" charset="0"/>
                <a:ea typeface="SimSun" panose="02010600030101010101" pitchFamily="2" charset="-122"/>
              </a:rPr>
              <a:t>夹紧力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N</a:t>
            </a:r>
            <a:r>
              <a:rPr lang="zh-CN" altLang="zh-CN" b="1" dirty="0">
                <a:latin typeface="Times New Roman" panose="02020603050405020304" pitchFamily="18" charset="0"/>
                <a:ea typeface="SimSun" panose="02010600030101010101" pitchFamily="2" charset="-122"/>
              </a:rPr>
              <a:t>和驱动力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p</a:t>
            </a:r>
            <a:r>
              <a:rPr lang="zh-CN" altLang="zh-CN" b="1" dirty="0">
                <a:latin typeface="Times New Roman" panose="02020603050405020304" pitchFamily="18" charset="0"/>
                <a:ea typeface="SimSun" panose="02010600030101010101" pitchFamily="2" charset="-122"/>
              </a:rPr>
              <a:t>之间</a:t>
            </a:r>
            <a:r>
              <a:rPr lang="zh-CN" altLang="en-US" b="1" dirty="0">
                <a:latin typeface="Times New Roman" panose="02020603050405020304" pitchFamily="18" charset="0"/>
                <a:ea typeface="SimSun" panose="02010600030101010101" pitchFamily="2" charset="-122"/>
              </a:rPr>
              <a:t>关系：</a:t>
            </a:r>
            <a:endParaRPr lang="zh-CN" altLang="en-US" b="1" dirty="0">
              <a:latin typeface="Arial" panose="020B0604020202020204" pitchFamily="34" charset="0"/>
            </a:endParaRPr>
          </a:p>
        </p:txBody>
      </p:sp>
      <p:sp>
        <p:nvSpPr>
          <p:cNvPr id="10" name="矩形 9"/>
          <p:cNvSpPr/>
          <p:nvPr/>
        </p:nvSpPr>
        <p:spPr>
          <a:xfrm>
            <a:off x="0" y="6043613"/>
            <a:ext cx="9144000"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扇形齿轮；</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齿条杆；</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电磁式驱动器；</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机座；</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5</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6—</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连杆；</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7—</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钳爪</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pic>
        <p:nvPicPr>
          <p:cNvPr id="39946" name="图片 12"/>
          <p:cNvPicPr>
            <a:picLocks noChangeAspect="1"/>
          </p:cNvPicPr>
          <p:nvPr/>
        </p:nvPicPr>
        <p:blipFill>
          <a:blip r:embed="rId1"/>
          <a:stretch>
            <a:fillRect/>
          </a:stretch>
        </p:blipFill>
        <p:spPr>
          <a:xfrm>
            <a:off x="404813" y="1439863"/>
            <a:ext cx="3481387" cy="4184650"/>
          </a:xfrm>
          <a:prstGeom prst="rect">
            <a:avLst/>
          </a:prstGeom>
          <a:noFill/>
          <a:ln w="9525">
            <a:noFill/>
          </a:ln>
        </p:spPr>
      </p:pic>
      <p:graphicFrame>
        <p:nvGraphicFramePr>
          <p:cNvPr id="39947" name="对象 13"/>
          <p:cNvGraphicFramePr>
            <a:graphicFrameLocks noChangeAspect="1"/>
          </p:cNvGraphicFramePr>
          <p:nvPr/>
        </p:nvGraphicFramePr>
        <p:xfrm>
          <a:off x="4799013" y="2913063"/>
          <a:ext cx="2454275" cy="1181100"/>
        </p:xfrm>
        <a:graphic>
          <a:graphicData uri="http://schemas.openxmlformats.org/presentationml/2006/ole">
            <mc:AlternateContent xmlns:mc="http://schemas.openxmlformats.org/markup-compatibility/2006">
              <mc:Choice xmlns:v="urn:schemas-microsoft-com:vml" Requires="v">
                <p:oleObj spid="_x0000_s3127" name="" r:id="rId2" imgW="850265" imgH="419100" progId="Equation.DSMT4">
                  <p:embed/>
                </p:oleObj>
              </mc:Choice>
              <mc:Fallback>
                <p:oleObj name="" r:id="rId2" imgW="850265" imgH="419100" progId="Equation.DSMT4">
                  <p:embed/>
                  <p:pic>
                    <p:nvPicPr>
                      <p:cNvPr id="0" name="图片 3126"/>
                      <p:cNvPicPr/>
                      <p:nvPr/>
                    </p:nvPicPr>
                    <p:blipFill>
                      <a:blip r:embed="rId3"/>
                      <a:stretch>
                        <a:fillRect/>
                      </a:stretch>
                    </p:blipFill>
                    <p:spPr>
                      <a:xfrm>
                        <a:off x="4799013" y="2913063"/>
                        <a:ext cx="2454275" cy="1181100"/>
                      </a:xfrm>
                      <a:prstGeom prst="rect">
                        <a:avLst/>
                      </a:prstGeom>
                      <a:noFill/>
                      <a:ln w="38100">
                        <a:noFill/>
                        <a:miter/>
                      </a:ln>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矩形 7"/>
          <p:cNvSpPr/>
          <p:nvPr/>
        </p:nvSpPr>
        <p:spPr>
          <a:xfrm>
            <a:off x="71438" y="946150"/>
            <a:ext cx="4630738"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5</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）左右旋丝杠平移型夹持器</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9" name="矩形 8"/>
          <p:cNvSpPr/>
          <p:nvPr/>
        </p:nvSpPr>
        <p:spPr>
          <a:xfrm>
            <a:off x="-139700" y="5656263"/>
            <a:ext cx="4841875"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左右旋丝杠平移型夹持器</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10" name="矩形 9"/>
          <p:cNvSpPr/>
          <p:nvPr/>
        </p:nvSpPr>
        <p:spPr>
          <a:xfrm>
            <a:off x="4340225" y="2154238"/>
            <a:ext cx="3833813" cy="400050"/>
          </a:xfrm>
          <a:prstGeom prst="rect">
            <a:avLst/>
          </a:prstGeom>
        </p:spPr>
        <p:txBody>
          <a:bodyPr wrap="none">
            <a:spAutoFit/>
          </a:bodyPr>
          <a:p>
            <a:pPr>
              <a:buNone/>
            </a:pPr>
            <a:r>
              <a:rPr lang="zh-CN" altLang="zh-CN" b="1" dirty="0">
                <a:latin typeface="Times New Roman" panose="02020603050405020304" pitchFamily="18" charset="0"/>
                <a:ea typeface="SimSun" panose="02010600030101010101" pitchFamily="2" charset="-122"/>
              </a:rPr>
              <a:t>夹紧力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N</a:t>
            </a:r>
            <a:r>
              <a:rPr lang="zh-CN" altLang="zh-CN" b="1" dirty="0">
                <a:latin typeface="Times New Roman" panose="02020603050405020304" pitchFamily="18" charset="0"/>
                <a:ea typeface="SimSun" panose="02010600030101010101" pitchFamily="2" charset="-122"/>
              </a:rPr>
              <a:t>和驱动力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p</a:t>
            </a:r>
            <a:r>
              <a:rPr lang="zh-CN" altLang="zh-CN" b="1" dirty="0">
                <a:latin typeface="Times New Roman" panose="02020603050405020304" pitchFamily="18" charset="0"/>
                <a:ea typeface="SimSun" panose="02010600030101010101" pitchFamily="2" charset="-122"/>
              </a:rPr>
              <a:t>之间</a:t>
            </a:r>
            <a:r>
              <a:rPr lang="zh-CN" altLang="en-US" b="1" dirty="0">
                <a:latin typeface="Times New Roman" panose="02020603050405020304" pitchFamily="18" charset="0"/>
                <a:ea typeface="SimSun" panose="02010600030101010101" pitchFamily="2" charset="-122"/>
              </a:rPr>
              <a:t>关系：</a:t>
            </a:r>
            <a:endParaRPr lang="zh-CN" altLang="en-US" b="1" dirty="0">
              <a:latin typeface="Arial" panose="020B0604020202020204" pitchFamily="34" charset="0"/>
            </a:endParaRPr>
          </a:p>
        </p:txBody>
      </p:sp>
      <p:sp>
        <p:nvSpPr>
          <p:cNvPr id="11" name="矩形 10"/>
          <p:cNvSpPr/>
          <p:nvPr/>
        </p:nvSpPr>
        <p:spPr>
          <a:xfrm>
            <a:off x="0" y="6043613"/>
            <a:ext cx="5340350"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zh-TW"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电动机；</a:t>
            </a:r>
            <a:r>
              <a:rPr kumimoji="0" lang="zh-TW"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丝</a:t>
            </a:r>
            <a:r>
              <a:rPr kumimoji="0" lang="zh-TW"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杆</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TW"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导轨；</a:t>
            </a:r>
            <a:r>
              <a:rPr kumimoji="0" lang="zh-TW"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钳爪杆</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pic>
        <p:nvPicPr>
          <p:cNvPr id="40971" name="图片 16"/>
          <p:cNvPicPr>
            <a:picLocks noChangeAspect="1"/>
          </p:cNvPicPr>
          <p:nvPr/>
        </p:nvPicPr>
        <p:blipFill>
          <a:blip r:embed="rId1"/>
          <a:stretch>
            <a:fillRect/>
          </a:stretch>
        </p:blipFill>
        <p:spPr>
          <a:xfrm>
            <a:off x="490538" y="1477963"/>
            <a:ext cx="3849687" cy="4178300"/>
          </a:xfrm>
          <a:prstGeom prst="rect">
            <a:avLst/>
          </a:prstGeom>
          <a:noFill/>
          <a:ln w="9525">
            <a:noFill/>
          </a:ln>
        </p:spPr>
      </p:pic>
      <p:graphicFrame>
        <p:nvGraphicFramePr>
          <p:cNvPr id="40972" name="对象 18"/>
          <p:cNvGraphicFramePr>
            <a:graphicFrameLocks noChangeAspect="1"/>
          </p:cNvGraphicFramePr>
          <p:nvPr/>
        </p:nvGraphicFramePr>
        <p:xfrm>
          <a:off x="4702175" y="2913063"/>
          <a:ext cx="2230438" cy="1147762"/>
        </p:xfrm>
        <a:graphic>
          <a:graphicData uri="http://schemas.openxmlformats.org/presentationml/2006/ole">
            <mc:AlternateContent xmlns:mc="http://schemas.openxmlformats.org/markup-compatibility/2006">
              <mc:Choice xmlns:v="urn:schemas-microsoft-com:vml" Requires="v">
                <p:oleObj spid="_x0000_s3129" name="" r:id="rId2" imgW="825500" imgH="431800" progId="Equation.DSMT4">
                  <p:embed/>
                </p:oleObj>
              </mc:Choice>
              <mc:Fallback>
                <p:oleObj name="" r:id="rId2" imgW="825500" imgH="431800" progId="Equation.DSMT4">
                  <p:embed/>
                  <p:pic>
                    <p:nvPicPr>
                      <p:cNvPr id="0" name="图片 3128"/>
                      <p:cNvPicPr/>
                      <p:nvPr/>
                    </p:nvPicPr>
                    <p:blipFill>
                      <a:blip r:embed="rId3"/>
                      <a:stretch>
                        <a:fillRect/>
                      </a:stretch>
                    </p:blipFill>
                    <p:spPr>
                      <a:xfrm>
                        <a:off x="4702175" y="2913063"/>
                        <a:ext cx="2230438" cy="1147762"/>
                      </a:xfrm>
                      <a:prstGeom prst="rect">
                        <a:avLst/>
                      </a:prstGeom>
                      <a:noFill/>
                      <a:ln w="38100">
                        <a:noFill/>
                        <a:miter/>
                      </a:ln>
                    </p:spPr>
                  </p:pic>
                </p:oleObj>
              </mc:Fallback>
            </mc:AlternateContent>
          </a:graphicData>
        </a:graphic>
      </p:graphicFrame>
      <p:sp>
        <p:nvSpPr>
          <p:cNvPr id="20" name="矩形 19"/>
          <p:cNvSpPr/>
          <p:nvPr/>
        </p:nvSpPr>
        <p:spPr>
          <a:xfrm>
            <a:off x="4800600" y="4476750"/>
            <a:ext cx="4572000" cy="957263"/>
          </a:xfrm>
          <a:prstGeom prst="rect">
            <a:avLst/>
          </a:prstGeom>
        </p:spPr>
        <p:txBody>
          <a:bodyPr>
            <a:spAutoFit/>
          </a:bodyPr>
          <a:lstStyle/>
          <a:p>
            <a:pPr marL="0" marR="0" lvl="0" indent="127000" algn="just" defTabSz="914400" rtl="0" eaLnBrk="0" fontAlgn="base" latinLnBrk="0" hangingPunct="0">
              <a:lnSpc>
                <a:spcPct val="150000"/>
              </a:lnSpc>
              <a:spcBef>
                <a:spcPct val="0"/>
              </a:spcBef>
              <a:spcAft>
                <a:spcPts val="0"/>
              </a:spcAft>
              <a:buClrTx/>
              <a:buSzTx/>
              <a:buFontTx/>
              <a:buNone/>
              <a:defRPr/>
            </a:pPr>
            <a:r>
              <a:rPr kumimoji="0" lang="en-US" altLang="zh-CN" sz="2000" b="1" i="1"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d</a:t>
            </a:r>
            <a:r>
              <a:rPr kumimoji="0" lang="en-US" altLang="zh-CN" sz="2000" b="1" i="1" u="none" strike="noStrike" kern="100" cap="none" spc="0" normalizeH="0" baseline="-2500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0</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丝杠螺纹的中径（</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mm</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a:p>
            <a:pPr marL="0" marR="0" lvl="0" indent="92075" algn="just" defTabSz="914400" rtl="0" eaLnBrk="0" fontAlgn="base" latinLnBrk="0" hangingPunct="0">
              <a:lnSpc>
                <a:spcPct val="150000"/>
              </a:lnSpc>
              <a:spcBef>
                <a:spcPct val="0"/>
              </a:spcBef>
              <a:spcAft>
                <a:spcPts val="0"/>
              </a:spcAft>
              <a:buClrTx/>
              <a:buSzTx/>
              <a:buFontTx/>
              <a:buNone/>
              <a:defRPr/>
            </a:pPr>
            <a:r>
              <a:rPr kumimoji="0" lang="en-US" altLang="zh-CN" sz="2000" b="1" i="1"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β</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螺纹的螺旋角。</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9" name="矩形 8"/>
          <p:cNvSpPr/>
          <p:nvPr/>
        </p:nvSpPr>
        <p:spPr>
          <a:xfrm>
            <a:off x="71438" y="946150"/>
            <a:ext cx="4321175"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6</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）内撑连杆杠杆式夹持器</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10" name="矩形 9"/>
          <p:cNvSpPr/>
          <p:nvPr/>
        </p:nvSpPr>
        <p:spPr>
          <a:xfrm>
            <a:off x="436563" y="5602288"/>
            <a:ext cx="3240088"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内撑连杆杠杆式夹持器</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11" name="矩形 10"/>
          <p:cNvSpPr/>
          <p:nvPr/>
        </p:nvSpPr>
        <p:spPr>
          <a:xfrm>
            <a:off x="4340225" y="2154238"/>
            <a:ext cx="3833813" cy="400050"/>
          </a:xfrm>
          <a:prstGeom prst="rect">
            <a:avLst/>
          </a:prstGeom>
        </p:spPr>
        <p:txBody>
          <a:bodyPr wrap="none">
            <a:spAutoFit/>
          </a:bodyPr>
          <a:p>
            <a:pPr>
              <a:buNone/>
            </a:pPr>
            <a:r>
              <a:rPr lang="zh-CN" altLang="zh-CN" b="1" dirty="0">
                <a:latin typeface="Times New Roman" panose="02020603050405020304" pitchFamily="18" charset="0"/>
                <a:ea typeface="SimSun" panose="02010600030101010101" pitchFamily="2" charset="-122"/>
              </a:rPr>
              <a:t>夹紧力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N</a:t>
            </a:r>
            <a:r>
              <a:rPr lang="zh-CN" altLang="zh-CN" b="1" dirty="0">
                <a:latin typeface="Times New Roman" panose="02020603050405020304" pitchFamily="18" charset="0"/>
                <a:ea typeface="SimSun" panose="02010600030101010101" pitchFamily="2" charset="-122"/>
              </a:rPr>
              <a:t>和驱动力</a:t>
            </a:r>
            <a:r>
              <a:rPr lang="en-US" altLang="zh-CN" b="1" i="1" dirty="0">
                <a:latin typeface="Times New Roman" panose="02020603050405020304" pitchFamily="18" charset="0"/>
                <a:ea typeface="SimSun" panose="02010600030101010101" pitchFamily="2" charset="-122"/>
              </a:rPr>
              <a:t>F</a:t>
            </a:r>
            <a:r>
              <a:rPr lang="en-US" altLang="zh-CN" b="1" i="1" baseline="-25000" dirty="0">
                <a:latin typeface="Times New Roman" panose="02020603050405020304" pitchFamily="18" charset="0"/>
                <a:ea typeface="SimSun" panose="02010600030101010101" pitchFamily="2" charset="-122"/>
              </a:rPr>
              <a:t>p</a:t>
            </a:r>
            <a:r>
              <a:rPr lang="zh-CN" altLang="zh-CN" b="1" dirty="0">
                <a:latin typeface="Times New Roman" panose="02020603050405020304" pitchFamily="18" charset="0"/>
                <a:ea typeface="SimSun" panose="02010600030101010101" pitchFamily="2" charset="-122"/>
              </a:rPr>
              <a:t>之间</a:t>
            </a:r>
            <a:r>
              <a:rPr lang="zh-CN" altLang="en-US" b="1" dirty="0">
                <a:latin typeface="Times New Roman" panose="02020603050405020304" pitchFamily="18" charset="0"/>
                <a:ea typeface="SimSun" panose="02010600030101010101" pitchFamily="2" charset="-122"/>
              </a:rPr>
              <a:t>关系：</a:t>
            </a:r>
            <a:endParaRPr lang="zh-CN" altLang="en-US" b="1" dirty="0">
              <a:latin typeface="Arial" panose="020B0604020202020204" pitchFamily="34" charset="0"/>
            </a:endParaRPr>
          </a:p>
        </p:txBody>
      </p:sp>
      <p:sp>
        <p:nvSpPr>
          <p:cNvPr id="12" name="矩形 11"/>
          <p:cNvSpPr/>
          <p:nvPr/>
        </p:nvSpPr>
        <p:spPr>
          <a:xfrm>
            <a:off x="0" y="6043613"/>
            <a:ext cx="4014788" cy="400050"/>
          </a:xfrm>
          <a:prstGeom prst="rect">
            <a:avLst/>
          </a:prstGeom>
        </p:spPr>
        <p:txBody>
          <a:bodyPr wrap="square">
            <a:spAutoFit/>
          </a:bodyPr>
          <a:lstStyle/>
          <a:p>
            <a:pPr marL="0" marR="0" lvl="0" indent="127000" algn="ctr" defTabSz="914400" rtl="0" eaLnBrk="0" fontAlgn="base" latinLnBrk="0" hangingPunct="0">
              <a:lnSpc>
                <a:spcPct val="100000"/>
              </a:lnSpc>
              <a:spcBef>
                <a:spcPts val="600"/>
              </a:spcBef>
              <a:spcAft>
                <a:spcPts val="600"/>
              </a:spcAft>
              <a:buClrTx/>
              <a:buSzTx/>
              <a:buFontTx/>
              <a:buNone/>
              <a:defRPr/>
            </a:pPr>
            <a:r>
              <a:rPr kumimoji="0" lang="zh-TW"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驱动器；</a:t>
            </a:r>
            <a:r>
              <a:rPr kumimoji="0" lang="zh-TW"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杆；</a:t>
            </a:r>
            <a:r>
              <a:rPr kumimoji="0" lang="zh-TW"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rPr>
              <a:t>钳爪</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pic>
        <p:nvPicPr>
          <p:cNvPr id="41996" name="图片 15"/>
          <p:cNvPicPr>
            <a:picLocks noChangeAspect="1"/>
          </p:cNvPicPr>
          <p:nvPr/>
        </p:nvPicPr>
        <p:blipFill>
          <a:blip r:embed="rId1"/>
          <a:stretch>
            <a:fillRect/>
          </a:stretch>
        </p:blipFill>
        <p:spPr>
          <a:xfrm>
            <a:off x="436563" y="1495425"/>
            <a:ext cx="3240087" cy="4073525"/>
          </a:xfrm>
          <a:prstGeom prst="rect">
            <a:avLst/>
          </a:prstGeom>
          <a:noFill/>
          <a:ln w="9525">
            <a:noFill/>
          </a:ln>
        </p:spPr>
      </p:pic>
      <p:graphicFrame>
        <p:nvGraphicFramePr>
          <p:cNvPr id="41997" name="对象 16"/>
          <p:cNvGraphicFramePr>
            <a:graphicFrameLocks noChangeAspect="1"/>
          </p:cNvGraphicFramePr>
          <p:nvPr/>
        </p:nvGraphicFramePr>
        <p:xfrm>
          <a:off x="4800600" y="2898775"/>
          <a:ext cx="2165350" cy="1050925"/>
        </p:xfrm>
        <a:graphic>
          <a:graphicData uri="http://schemas.openxmlformats.org/presentationml/2006/ole">
            <mc:AlternateContent xmlns:mc="http://schemas.openxmlformats.org/markup-compatibility/2006">
              <mc:Choice xmlns:v="urn:schemas-microsoft-com:vml" Requires="v">
                <p:oleObj spid="_x0000_s3130" name="" r:id="rId2" imgW="824865" imgH="406400" progId="Equation.DSMT4">
                  <p:embed/>
                </p:oleObj>
              </mc:Choice>
              <mc:Fallback>
                <p:oleObj name="" r:id="rId2" imgW="824865" imgH="406400" progId="Equation.DSMT4">
                  <p:embed/>
                  <p:pic>
                    <p:nvPicPr>
                      <p:cNvPr id="0" name="图片 3129"/>
                      <p:cNvPicPr/>
                      <p:nvPr/>
                    </p:nvPicPr>
                    <p:blipFill>
                      <a:blip r:embed="rId3"/>
                      <a:stretch>
                        <a:fillRect/>
                      </a:stretch>
                    </p:blipFill>
                    <p:spPr>
                      <a:xfrm>
                        <a:off x="4800600" y="2898775"/>
                        <a:ext cx="2165350" cy="1050925"/>
                      </a:xfrm>
                      <a:prstGeom prst="rect">
                        <a:avLst/>
                      </a:prstGeom>
                      <a:noFill/>
                      <a:ln w="38100">
                        <a:noFill/>
                        <a:miter/>
                      </a:ln>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3011" name="矩形 4"/>
          <p:cNvSpPr/>
          <p:nvPr/>
        </p:nvSpPr>
        <p:spPr>
          <a:xfrm>
            <a:off x="98425" y="806450"/>
            <a:ext cx="5248275" cy="460375"/>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．吸附式末端执行器的结构与设计</a:t>
            </a:r>
            <a:endParaRPr lang="zh-CN" altLang="zh-CN" sz="2400" b="1" dirty="0">
              <a:solidFill>
                <a:srgbClr val="7030A0"/>
              </a:solidFill>
              <a:latin typeface="Times New Roman" panose="02020603050405020304" pitchFamily="18" charset="0"/>
              <a:ea typeface="SimHei" panose="02010609060101010101" pitchFamily="49" charset="-122"/>
            </a:endParaRPr>
          </a:p>
        </p:txBody>
      </p:sp>
      <p:pic>
        <p:nvPicPr>
          <p:cNvPr id="43012" name="图片 10"/>
          <p:cNvPicPr>
            <a:picLocks noChangeAspect="1"/>
          </p:cNvPicPr>
          <p:nvPr/>
        </p:nvPicPr>
        <p:blipFill>
          <a:blip r:embed="rId1"/>
          <a:srcRect b="9227"/>
          <a:stretch>
            <a:fillRect/>
          </a:stretch>
        </p:blipFill>
        <p:spPr>
          <a:xfrm>
            <a:off x="731838" y="2135188"/>
            <a:ext cx="7442200" cy="3305175"/>
          </a:xfrm>
          <a:prstGeom prst="rect">
            <a:avLst/>
          </a:prstGeom>
          <a:noFill/>
          <a:ln w="9525">
            <a:noFill/>
          </a:ln>
        </p:spPr>
      </p:pic>
      <p:sp>
        <p:nvSpPr>
          <p:cNvPr id="12" name="矩形 11"/>
          <p:cNvSpPr/>
          <p:nvPr/>
        </p:nvSpPr>
        <p:spPr>
          <a:xfrm>
            <a:off x="254000" y="1360488"/>
            <a:ext cx="2773363"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气吸式吸盘</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43014" name="矩形 1"/>
          <p:cNvSpPr/>
          <p:nvPr/>
        </p:nvSpPr>
        <p:spPr>
          <a:xfrm>
            <a:off x="642938" y="5553075"/>
            <a:ext cx="7031037" cy="400050"/>
          </a:xfrm>
          <a:prstGeom prst="rect">
            <a:avLst/>
          </a:prstGeom>
          <a:noFill/>
          <a:ln w="9525">
            <a:noFill/>
          </a:ln>
        </p:spPr>
        <p:txBody>
          <a:bodyPr wrap="none">
            <a:spAutoFit/>
          </a:bodyPr>
          <a:p>
            <a:pPr>
              <a:buNone/>
            </a:pPr>
            <a:r>
              <a:rPr lang="zh-TW" altLang="zh-CN" b="1" dirty="0">
                <a:latin typeface="SimSun" panose="02010600030101010101" pitchFamily="2" charset="-122"/>
                <a:ea typeface="SimSun" panose="02010600030101010101" pitchFamily="2" charset="-122"/>
              </a:rPr>
              <a:t>（a）</a:t>
            </a:r>
            <a:r>
              <a:rPr lang="zh-TW" altLang="zh-CN" b="1" dirty="0">
                <a:solidFill>
                  <a:srgbClr val="000000"/>
                </a:solidFill>
                <a:latin typeface="SimSun" panose="02010600030101010101" pitchFamily="2" charset="-122"/>
                <a:ea typeface="SimSun" panose="02010600030101010101" pitchFamily="2" charset="-122"/>
              </a:rPr>
              <a:t>挤压排气式 </a:t>
            </a:r>
            <a:r>
              <a:rPr lang="en-US" altLang="zh-TW" b="1" dirty="0">
                <a:solidFill>
                  <a:srgbClr val="000000"/>
                </a:solidFill>
                <a:latin typeface="SimSun" panose="02010600030101010101" pitchFamily="2" charset="-122"/>
                <a:ea typeface="SimSun" panose="02010600030101010101" pitchFamily="2" charset="-122"/>
              </a:rPr>
              <a:t> </a:t>
            </a:r>
            <a:r>
              <a:rPr lang="zh-TW" altLang="zh-CN" b="1" dirty="0">
                <a:latin typeface="SimSun" panose="02010600030101010101" pitchFamily="2" charset="-122"/>
                <a:ea typeface="SimSun" panose="02010600030101010101" pitchFamily="2" charset="-122"/>
              </a:rPr>
              <a:t>（b）</a:t>
            </a:r>
            <a:r>
              <a:rPr lang="zh-TW" altLang="zh-CN" b="1" dirty="0">
                <a:solidFill>
                  <a:srgbClr val="000000"/>
                </a:solidFill>
                <a:latin typeface="SimSun" panose="02010600030101010101" pitchFamily="2" charset="-122"/>
                <a:ea typeface="SimSun" panose="02010600030101010101" pitchFamily="2" charset="-122"/>
              </a:rPr>
              <a:t>真空泵排气式   </a:t>
            </a:r>
            <a:r>
              <a:rPr lang="en-US" altLang="zh-TW" b="1" dirty="0">
                <a:solidFill>
                  <a:srgbClr val="000000"/>
                </a:solidFill>
                <a:latin typeface="SimSun" panose="02010600030101010101" pitchFamily="2" charset="-122"/>
                <a:ea typeface="SimSun" panose="02010600030101010101" pitchFamily="2" charset="-122"/>
              </a:rPr>
              <a:t> </a:t>
            </a:r>
            <a:r>
              <a:rPr lang="zh-TW" altLang="zh-CN" b="1" dirty="0">
                <a:latin typeface="SimSun" panose="02010600030101010101" pitchFamily="2" charset="-122"/>
                <a:ea typeface="SimSun" panose="02010600030101010101" pitchFamily="2" charset="-122"/>
              </a:rPr>
              <a:t>（c）</a:t>
            </a:r>
            <a:r>
              <a:rPr lang="zh-TW" altLang="zh-CN" b="1" dirty="0">
                <a:solidFill>
                  <a:srgbClr val="000000"/>
                </a:solidFill>
                <a:latin typeface="SimSun" panose="02010600030101010101" pitchFamily="2" charset="-122"/>
                <a:ea typeface="SimSun" panose="02010600030101010101" pitchFamily="2" charset="-122"/>
              </a:rPr>
              <a:t>气流负压式</a:t>
            </a:r>
            <a:endParaRPr lang="zh-CN" altLang="en-US" b="1" dirty="0">
              <a:latin typeface="SimSun" panose="02010600030101010101" pitchFamily="2" charset="-122"/>
              <a:ea typeface="SimSun" panose="02010600030101010101" pitchFamily="2" charset="-122"/>
            </a:endParaRPr>
          </a:p>
        </p:txBody>
      </p:sp>
      <p:sp>
        <p:nvSpPr>
          <p:cNvPr id="43015" name="矩形 13"/>
          <p:cNvSpPr/>
          <p:nvPr/>
        </p:nvSpPr>
        <p:spPr>
          <a:xfrm>
            <a:off x="3109913" y="6067425"/>
            <a:ext cx="2236787" cy="400050"/>
          </a:xfrm>
          <a:prstGeom prst="rect">
            <a:avLst/>
          </a:prstGeom>
          <a:noFill/>
          <a:ln w="9525">
            <a:noFill/>
          </a:ln>
        </p:spPr>
        <p:txBody>
          <a:bodyPr>
            <a:spAutoFit/>
          </a:bodyPr>
          <a:p>
            <a:pPr>
              <a:buNone/>
            </a:pPr>
            <a:r>
              <a:rPr lang="zh-CN" altLang="zh-CN" b="1" dirty="0">
                <a:latin typeface="SimSun" panose="02010600030101010101" pitchFamily="2" charset="-122"/>
                <a:ea typeface="SimSun" panose="02010600030101010101" pitchFamily="2" charset="-122"/>
              </a:rPr>
              <a:t>气吸式吸盘的结构</a:t>
            </a:r>
            <a:endParaRPr lang="zh-CN" altLang="en-US" b="1" dirty="0">
              <a:latin typeface="SimSun" panose="02010600030101010101" pitchFamily="2" charset="-122"/>
              <a:ea typeface="SimSun" panose="02010600030101010101" pitchFamily="2" charset="-122"/>
            </a:endParaRPr>
          </a:p>
        </p:txBody>
      </p:sp>
      <p:pic>
        <p:nvPicPr>
          <p:cNvPr id="43016" name="Picture 2" descr="https://gimg2.baidu.com/image_search/src=http%3A%2F%2Fimg005.hc360.cn%2Fk2%2FM00%2F89%2FDB%2FwKhQxVot5imEUQpbAAAAAF1KI4I255.jpg&amp;refer=http%3A%2F%2Fimg005.hc360.cn&amp;app=2002&amp;size=f9999,10000&amp;q=a80&amp;n=0&amp;g=0n&amp;fmt=jpeg?sec=1645412610&amp;t=1836fd98d448d0ace7bfcf1720d0f3e2"/>
          <p:cNvPicPr>
            <a:picLocks noChangeAspect="1"/>
          </p:cNvPicPr>
          <p:nvPr/>
        </p:nvPicPr>
        <p:blipFill>
          <a:blip r:embed="rId2"/>
          <a:srcRect b="20967"/>
          <a:stretch>
            <a:fillRect/>
          </a:stretch>
        </p:blipFill>
        <p:spPr>
          <a:xfrm>
            <a:off x="5246688" y="831850"/>
            <a:ext cx="3897312" cy="2052638"/>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44035" name="图片 3"/>
          <p:cNvPicPr>
            <a:picLocks noChangeAspect="1"/>
          </p:cNvPicPr>
          <p:nvPr/>
        </p:nvPicPr>
        <p:blipFill>
          <a:blip r:embed="rId1"/>
          <a:srcRect b="19936"/>
          <a:stretch>
            <a:fillRect/>
          </a:stretch>
        </p:blipFill>
        <p:spPr>
          <a:xfrm>
            <a:off x="385763" y="2151063"/>
            <a:ext cx="5530850" cy="2357437"/>
          </a:xfrm>
          <a:prstGeom prst="rect">
            <a:avLst/>
          </a:prstGeom>
          <a:noFill/>
          <a:ln w="9525">
            <a:noFill/>
          </a:ln>
        </p:spPr>
      </p:pic>
      <p:sp>
        <p:nvSpPr>
          <p:cNvPr id="44036" name="矩形 4"/>
          <p:cNvSpPr/>
          <p:nvPr/>
        </p:nvSpPr>
        <p:spPr>
          <a:xfrm>
            <a:off x="98425" y="806450"/>
            <a:ext cx="5248275" cy="460375"/>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．吸附式末端执行器的结构与设计</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6" name="矩形 5"/>
          <p:cNvSpPr/>
          <p:nvPr/>
        </p:nvSpPr>
        <p:spPr>
          <a:xfrm>
            <a:off x="254000" y="1360488"/>
            <a:ext cx="2773363"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气吸式吸盘</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44038" name="矩形 1"/>
          <p:cNvSpPr/>
          <p:nvPr/>
        </p:nvSpPr>
        <p:spPr>
          <a:xfrm>
            <a:off x="549275" y="4637088"/>
            <a:ext cx="5467350" cy="400050"/>
          </a:xfrm>
          <a:prstGeom prst="rect">
            <a:avLst/>
          </a:prstGeom>
          <a:noFill/>
          <a:ln w="9525">
            <a:noFill/>
          </a:ln>
        </p:spPr>
        <p:txBody>
          <a:bodyPr>
            <a:spAutoFit/>
          </a:bodyPr>
          <a:p>
            <a:pPr>
              <a:buNone/>
            </a:pPr>
            <a:r>
              <a:rPr lang="zh-CN" altLang="zh-CN" b="1" dirty="0">
                <a:latin typeface="SimSun" panose="02010600030101010101" pitchFamily="2" charset="-122"/>
                <a:ea typeface="SimSun" panose="02010600030101010101" pitchFamily="2" charset="-122"/>
              </a:rPr>
              <a:t>（</a:t>
            </a:r>
            <a:r>
              <a:rPr lang="en-US" altLang="zh-CN" b="1" dirty="0">
                <a:latin typeface="SimSun" panose="02010600030101010101" pitchFamily="2" charset="-122"/>
                <a:ea typeface="SimSun" panose="02010600030101010101" pitchFamily="2" charset="-122"/>
              </a:rPr>
              <a:t>d</a:t>
            </a:r>
            <a:r>
              <a:rPr lang="zh-CN" altLang="zh-CN" b="1" dirty="0">
                <a:latin typeface="SimSun" panose="02010600030101010101" pitchFamily="2" charset="-122"/>
                <a:ea typeface="SimSun" panose="02010600030101010101" pitchFamily="2" charset="-122"/>
              </a:rPr>
              <a:t>）特殊吸盘</a:t>
            </a:r>
            <a:r>
              <a:rPr lang="en-US" altLang="zh-CN" b="1" dirty="0">
                <a:latin typeface="SimSun" panose="02010600030101010101" pitchFamily="2" charset="-122"/>
                <a:ea typeface="SimSun" panose="02010600030101010101" pitchFamily="2" charset="-122"/>
              </a:rPr>
              <a:t>          </a:t>
            </a:r>
            <a:r>
              <a:rPr lang="zh-CN" altLang="zh-CN" b="1" dirty="0">
                <a:latin typeface="SimSun" panose="02010600030101010101" pitchFamily="2" charset="-122"/>
                <a:ea typeface="SimSun" panose="02010600030101010101" pitchFamily="2" charset="-122"/>
              </a:rPr>
              <a:t>（</a:t>
            </a:r>
            <a:r>
              <a:rPr lang="en-US" altLang="zh-CN" b="1" dirty="0">
                <a:latin typeface="SimSun" panose="02010600030101010101" pitchFamily="2" charset="-122"/>
                <a:ea typeface="SimSun" panose="02010600030101010101" pitchFamily="2" charset="-122"/>
              </a:rPr>
              <a:t>e</a:t>
            </a:r>
            <a:r>
              <a:rPr lang="zh-CN" altLang="zh-CN" b="1" dirty="0">
                <a:latin typeface="SimSun" panose="02010600030101010101" pitchFamily="2" charset="-122"/>
                <a:ea typeface="SimSun" panose="02010600030101010101" pitchFamily="2" charset="-122"/>
              </a:rPr>
              <a:t>）双吸盘式吸头</a:t>
            </a:r>
            <a:endParaRPr lang="zh-CN" altLang="en-US" b="1" dirty="0">
              <a:latin typeface="SimSun" panose="02010600030101010101" pitchFamily="2" charset="-122"/>
              <a:ea typeface="SimSun" panose="02010600030101010101" pitchFamily="2" charset="-122"/>
            </a:endParaRPr>
          </a:p>
        </p:txBody>
      </p:sp>
      <p:sp>
        <p:nvSpPr>
          <p:cNvPr id="44039" name="矩形 6"/>
          <p:cNvSpPr/>
          <p:nvPr/>
        </p:nvSpPr>
        <p:spPr>
          <a:xfrm>
            <a:off x="1976438" y="5191125"/>
            <a:ext cx="2236787" cy="400050"/>
          </a:xfrm>
          <a:prstGeom prst="rect">
            <a:avLst/>
          </a:prstGeom>
          <a:noFill/>
          <a:ln w="9525">
            <a:noFill/>
          </a:ln>
        </p:spPr>
        <p:txBody>
          <a:bodyPr>
            <a:spAutoFit/>
          </a:bodyPr>
          <a:p>
            <a:pPr>
              <a:buNone/>
            </a:pPr>
            <a:r>
              <a:rPr lang="zh-CN" altLang="zh-CN" b="1" dirty="0">
                <a:latin typeface="SimSun" panose="02010600030101010101" pitchFamily="2" charset="-122"/>
                <a:ea typeface="SimSun" panose="02010600030101010101" pitchFamily="2" charset="-122"/>
              </a:rPr>
              <a:t>气吸式吸盘的结构</a:t>
            </a:r>
            <a:endParaRPr lang="zh-CN" altLang="en-US" b="1" dirty="0">
              <a:latin typeface="SimSun" panose="02010600030101010101" pitchFamily="2" charset="-122"/>
              <a:ea typeface="SimSun" panose="02010600030101010101" pitchFamily="2" charset="-122"/>
            </a:endParaRPr>
          </a:p>
        </p:txBody>
      </p:sp>
      <p:pic>
        <p:nvPicPr>
          <p:cNvPr id="44040" name="Picture 2" descr="https://gimg2.baidu.com/image_search/src=http%3A%2F%2Fwww.jjyed.com%2FPublic%2FUpload%2Fimage%2F20201123%2F20201123170153_33867.jpg&amp;refer=http%3A%2F%2Fwww.jjyed.com&amp;app=2002&amp;size=f9999,10000&amp;q=a80&amp;n=0&amp;g=0n&amp;fmt=jpeg?sec=1645413070&amp;t=08b9d4e800b15c8e8c1429711b48387b"/>
          <p:cNvPicPr>
            <a:picLocks noChangeAspect="1"/>
          </p:cNvPicPr>
          <p:nvPr/>
        </p:nvPicPr>
        <p:blipFill>
          <a:blip r:embed="rId2"/>
          <a:stretch>
            <a:fillRect/>
          </a:stretch>
        </p:blipFill>
        <p:spPr>
          <a:xfrm>
            <a:off x="6592888" y="4113213"/>
            <a:ext cx="2557462" cy="2276475"/>
          </a:xfrm>
          <a:prstGeom prst="rect">
            <a:avLst/>
          </a:prstGeom>
          <a:noFill/>
          <a:ln w="9525">
            <a:noFill/>
          </a:ln>
        </p:spPr>
      </p:pic>
      <p:pic>
        <p:nvPicPr>
          <p:cNvPr id="44041" name="Picture 4" descr="http://t14.baidu.com/it/u=1658152542,93886919&amp;fm=224&amp;app=112&amp;f=JPEG?w=375&amp;h=500&amp;s=1F1444844833FBCC5E225F7C0300105A"/>
          <p:cNvPicPr>
            <a:picLocks noChangeAspect="1"/>
          </p:cNvPicPr>
          <p:nvPr/>
        </p:nvPicPr>
        <p:blipFill>
          <a:blip r:embed="rId3"/>
          <a:stretch>
            <a:fillRect/>
          </a:stretch>
        </p:blipFill>
        <p:spPr>
          <a:xfrm>
            <a:off x="6592888" y="703263"/>
            <a:ext cx="2557462" cy="3409950"/>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第一节 工业机器人的结构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5059" name="矩形 5"/>
          <p:cNvSpPr/>
          <p:nvPr/>
        </p:nvSpPr>
        <p:spPr>
          <a:xfrm>
            <a:off x="98425" y="806450"/>
            <a:ext cx="5248275" cy="460375"/>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．吸附式末端执行器的结构与设计</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7" name="矩形 6"/>
          <p:cNvSpPr/>
          <p:nvPr/>
        </p:nvSpPr>
        <p:spPr>
          <a:xfrm>
            <a:off x="254000" y="1360488"/>
            <a:ext cx="2773363"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磁吸式吸盘</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45061" name="矩形 8"/>
          <p:cNvSpPr/>
          <p:nvPr/>
        </p:nvSpPr>
        <p:spPr>
          <a:xfrm>
            <a:off x="1682750" y="5362575"/>
            <a:ext cx="2236788" cy="400050"/>
          </a:xfrm>
          <a:prstGeom prst="rect">
            <a:avLst/>
          </a:prstGeom>
          <a:noFill/>
          <a:ln w="9525">
            <a:noFill/>
          </a:ln>
        </p:spPr>
        <p:txBody>
          <a:bodyPr>
            <a:spAutoFit/>
          </a:bodyPr>
          <a:p>
            <a:pPr>
              <a:buNone/>
            </a:pPr>
            <a:r>
              <a:rPr lang="zh-CN" altLang="en-US" b="1" dirty="0">
                <a:latin typeface="SimSun" panose="02010600030101010101" pitchFamily="2" charset="-122"/>
                <a:ea typeface="SimSun" panose="02010600030101010101" pitchFamily="2" charset="-122"/>
              </a:rPr>
              <a:t>磁吸</a:t>
            </a:r>
            <a:r>
              <a:rPr lang="zh-CN" altLang="zh-CN" b="1" dirty="0">
                <a:latin typeface="SimSun" panose="02010600030101010101" pitchFamily="2" charset="-122"/>
                <a:ea typeface="SimSun" panose="02010600030101010101" pitchFamily="2" charset="-122"/>
              </a:rPr>
              <a:t>式吸盘的结构</a:t>
            </a:r>
            <a:endParaRPr lang="zh-CN" altLang="en-US" b="1" dirty="0">
              <a:latin typeface="SimSun" panose="02010600030101010101" pitchFamily="2" charset="-122"/>
              <a:ea typeface="SimSun" panose="02010600030101010101" pitchFamily="2" charset="-122"/>
            </a:endParaRPr>
          </a:p>
        </p:txBody>
      </p:sp>
      <p:pic>
        <p:nvPicPr>
          <p:cNvPr id="45062" name="图片 9"/>
          <p:cNvPicPr>
            <a:picLocks noChangeAspect="1"/>
          </p:cNvPicPr>
          <p:nvPr/>
        </p:nvPicPr>
        <p:blipFill>
          <a:blip r:embed="rId1"/>
          <a:stretch>
            <a:fillRect/>
          </a:stretch>
        </p:blipFill>
        <p:spPr>
          <a:xfrm>
            <a:off x="530225" y="2212975"/>
            <a:ext cx="4816475" cy="3067050"/>
          </a:xfrm>
          <a:prstGeom prst="rect">
            <a:avLst/>
          </a:prstGeom>
          <a:noFill/>
          <a:ln w="9525">
            <a:noFill/>
          </a:ln>
        </p:spPr>
      </p:pic>
      <p:sp>
        <p:nvSpPr>
          <p:cNvPr id="45063" name="矩形 1"/>
          <p:cNvSpPr/>
          <p:nvPr/>
        </p:nvSpPr>
        <p:spPr>
          <a:xfrm>
            <a:off x="254000" y="5762625"/>
            <a:ext cx="5092700" cy="708025"/>
          </a:xfrm>
          <a:prstGeom prst="rect">
            <a:avLst/>
          </a:prstGeom>
          <a:noFill/>
          <a:ln w="9525">
            <a:noFill/>
          </a:ln>
        </p:spPr>
        <p:txBody>
          <a:bodyPr>
            <a:spAutoFit/>
          </a:bodyPr>
          <a:p>
            <a:pPr algn="ctr">
              <a:buNone/>
            </a:pPr>
            <a:r>
              <a:rPr lang="en-US" altLang="zh-CN" b="1" dirty="0">
                <a:latin typeface="SimSun" panose="02010600030101010101" pitchFamily="2" charset="-122"/>
                <a:ea typeface="SimSun" panose="02010600030101010101" pitchFamily="2" charset="-122"/>
              </a:rPr>
              <a:t>1—</a:t>
            </a:r>
            <a:r>
              <a:rPr lang="zh-TW" altLang="zh-CN" b="1" dirty="0">
                <a:latin typeface="SimSun" panose="02010600030101010101" pitchFamily="2" charset="-122"/>
                <a:ea typeface="SimSun" panose="02010600030101010101" pitchFamily="2" charset="-122"/>
              </a:rPr>
              <a:t>线圈</a:t>
            </a:r>
            <a:r>
              <a:rPr lang="zh-CN" altLang="zh-CN" b="1" dirty="0">
                <a:latin typeface="SimSun" panose="02010600030101010101" pitchFamily="2" charset="-122"/>
                <a:ea typeface="SimSun" panose="02010600030101010101" pitchFamily="2" charset="-122"/>
              </a:rPr>
              <a:t>；</a:t>
            </a:r>
            <a:r>
              <a:rPr lang="zh-TW" altLang="zh-CN" b="1" dirty="0">
                <a:latin typeface="SimSun" panose="02010600030101010101" pitchFamily="2" charset="-122"/>
                <a:ea typeface="SimSun" panose="02010600030101010101" pitchFamily="2" charset="-122"/>
              </a:rPr>
              <a:t>2</a:t>
            </a:r>
            <a:r>
              <a:rPr lang="en-US" altLang="zh-CN" b="1" dirty="0">
                <a:latin typeface="SimSun" panose="02010600030101010101" pitchFamily="2" charset="-122"/>
                <a:ea typeface="SimSun" panose="02010600030101010101" pitchFamily="2" charset="-122"/>
              </a:rPr>
              <a:t>—</a:t>
            </a:r>
            <a:r>
              <a:rPr lang="zh-TW" altLang="zh-CN" b="1" dirty="0">
                <a:latin typeface="SimSun" panose="02010600030101010101" pitchFamily="2" charset="-122"/>
                <a:ea typeface="SimSun" panose="02010600030101010101" pitchFamily="2" charset="-122"/>
              </a:rPr>
              <a:t>铁心</a:t>
            </a:r>
            <a:r>
              <a:rPr lang="zh-CN" altLang="zh-CN" b="1" dirty="0">
                <a:latin typeface="SimSun" panose="02010600030101010101" pitchFamily="2" charset="-122"/>
                <a:ea typeface="SimSun" panose="02010600030101010101" pitchFamily="2" charset="-122"/>
              </a:rPr>
              <a:t>；</a:t>
            </a:r>
            <a:r>
              <a:rPr lang="zh-TW" altLang="zh-CN" b="1" dirty="0">
                <a:latin typeface="SimSun" panose="02010600030101010101" pitchFamily="2" charset="-122"/>
                <a:ea typeface="SimSun" panose="02010600030101010101" pitchFamily="2" charset="-122"/>
              </a:rPr>
              <a:t>3—工件</a:t>
            </a:r>
            <a:r>
              <a:rPr lang="zh-CN" altLang="zh-CN" b="1" dirty="0">
                <a:latin typeface="SimSun" panose="02010600030101010101" pitchFamily="2" charset="-122"/>
                <a:ea typeface="SimSun" panose="02010600030101010101" pitchFamily="2" charset="-122"/>
              </a:rPr>
              <a:t>；</a:t>
            </a:r>
            <a:r>
              <a:rPr lang="zh-TW" altLang="zh-CN" b="1" dirty="0">
                <a:latin typeface="SimSun" panose="02010600030101010101" pitchFamily="2" charset="-122"/>
                <a:ea typeface="SimSun" panose="02010600030101010101" pitchFamily="2" charset="-122"/>
              </a:rPr>
              <a:t>4—内盘体</a:t>
            </a:r>
            <a:r>
              <a:rPr lang="zh-CN" altLang="zh-CN" b="1" dirty="0">
                <a:latin typeface="SimSun" panose="02010600030101010101" pitchFamily="2" charset="-122"/>
                <a:ea typeface="SimSun" panose="02010600030101010101" pitchFamily="2" charset="-122"/>
              </a:rPr>
              <a:t>；</a:t>
            </a:r>
            <a:endParaRPr lang="en-US" altLang="zh-CN" b="1" dirty="0">
              <a:latin typeface="SimSun" panose="02010600030101010101" pitchFamily="2" charset="-122"/>
              <a:ea typeface="SimSun" panose="02010600030101010101" pitchFamily="2" charset="-122"/>
            </a:endParaRPr>
          </a:p>
          <a:p>
            <a:pPr algn="ctr">
              <a:buNone/>
            </a:pPr>
            <a:r>
              <a:rPr lang="zh-TW" altLang="zh-CN" b="1" dirty="0">
                <a:latin typeface="SimSun" panose="02010600030101010101" pitchFamily="2" charset="-122"/>
                <a:ea typeface="SimSun" panose="02010600030101010101" pitchFamily="2" charset="-122"/>
              </a:rPr>
              <a:t>5—隔磁物</a:t>
            </a:r>
            <a:r>
              <a:rPr lang="zh-CN" altLang="zh-CN" b="1" dirty="0">
                <a:latin typeface="SimSun" panose="02010600030101010101" pitchFamily="2" charset="-122"/>
                <a:ea typeface="SimSun" panose="02010600030101010101" pitchFamily="2" charset="-122"/>
              </a:rPr>
              <a:t>；</a:t>
            </a:r>
            <a:r>
              <a:rPr lang="zh-TW" altLang="zh-CN" b="1" dirty="0">
                <a:latin typeface="SimSun" panose="02010600030101010101" pitchFamily="2" charset="-122"/>
                <a:ea typeface="SimSun" panose="02010600030101010101" pitchFamily="2" charset="-122"/>
              </a:rPr>
              <a:t>6</a:t>
            </a:r>
            <a:r>
              <a:rPr lang="en-US" altLang="zh-CN" b="1" dirty="0">
                <a:latin typeface="SimSun" panose="02010600030101010101" pitchFamily="2" charset="-122"/>
                <a:ea typeface="SimSun" panose="02010600030101010101" pitchFamily="2" charset="-122"/>
              </a:rPr>
              <a:t>—</a:t>
            </a:r>
            <a:r>
              <a:rPr lang="zh-TW" altLang="zh-CN" b="1" dirty="0">
                <a:latin typeface="SimSun" panose="02010600030101010101" pitchFamily="2" charset="-122"/>
                <a:ea typeface="SimSun" panose="02010600030101010101" pitchFamily="2" charset="-122"/>
              </a:rPr>
              <a:t>外盘面</a:t>
            </a:r>
            <a:r>
              <a:rPr lang="zh-CN" altLang="zh-CN" b="1" dirty="0">
                <a:latin typeface="SimSun" panose="02010600030101010101" pitchFamily="2" charset="-122"/>
                <a:ea typeface="SimSun" panose="02010600030101010101" pitchFamily="2" charset="-122"/>
              </a:rPr>
              <a:t>；</a:t>
            </a:r>
            <a:r>
              <a:rPr lang="zh-TW" altLang="zh-CN" b="1" dirty="0">
                <a:latin typeface="SimSun" panose="02010600030101010101" pitchFamily="2" charset="-122"/>
                <a:ea typeface="SimSun" panose="02010600030101010101" pitchFamily="2" charset="-122"/>
              </a:rPr>
              <a:t>7—盘体</a:t>
            </a:r>
            <a:endParaRPr lang="zh-CN" altLang="en-US" b="1" dirty="0">
              <a:latin typeface="SimSun" panose="02010600030101010101" pitchFamily="2" charset="-122"/>
              <a:ea typeface="SimSun" panose="02010600030101010101" pitchFamily="2" charset="-122"/>
            </a:endParaRPr>
          </a:p>
        </p:txBody>
      </p:sp>
      <p:pic>
        <p:nvPicPr>
          <p:cNvPr id="45064" name="Picture 2" descr="https://img2.baidu.com/it/u=3646758464,3978538898&amp;fm=253&amp;fmt=auto&amp;app=138&amp;f=JPEG?w=674&amp;h=500"/>
          <p:cNvPicPr>
            <a:picLocks noChangeAspect="1"/>
          </p:cNvPicPr>
          <p:nvPr/>
        </p:nvPicPr>
        <p:blipFill>
          <a:blip r:embed="rId2"/>
          <a:stretch>
            <a:fillRect/>
          </a:stretch>
        </p:blipFill>
        <p:spPr>
          <a:xfrm>
            <a:off x="5513388" y="698500"/>
            <a:ext cx="3630612" cy="2693988"/>
          </a:xfrm>
          <a:prstGeom prst="rect">
            <a:avLst/>
          </a:prstGeom>
          <a:noFill/>
          <a:ln w="9525">
            <a:noFill/>
          </a:ln>
        </p:spPr>
      </p:pic>
      <p:pic>
        <p:nvPicPr>
          <p:cNvPr id="45065" name="Picture 4" descr="http://t15.baidu.com/it/u=1138259534,1152623043&amp;fm=224&amp;app=112&amp;f=JPEG?w=500&amp;h=500&amp;s=09AA4C920D1B67EF2ED88A7503004077"/>
          <p:cNvPicPr>
            <a:picLocks noChangeAspect="1"/>
          </p:cNvPicPr>
          <p:nvPr/>
        </p:nvPicPr>
        <p:blipFill>
          <a:blip r:embed="rId3"/>
          <a:stretch>
            <a:fillRect/>
          </a:stretch>
        </p:blipFill>
        <p:spPr>
          <a:xfrm>
            <a:off x="5688013" y="3384550"/>
            <a:ext cx="3465512" cy="3465513"/>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 name="矩形 1"/>
          <p:cNvSpPr/>
          <p:nvPr/>
        </p:nvSpPr>
        <p:spPr>
          <a:xfrm>
            <a:off x="963613" y="2384425"/>
            <a:ext cx="8154988" cy="60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TW"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用于把驱动元件的</a:t>
            </a:r>
            <a:r>
              <a:rPr kumimoji="0" lang="zh-TW"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运动</a:t>
            </a:r>
            <a:r>
              <a:rPr kumimoji="0" lang="zh-TW"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传递到机器人的关节和动作部位。</a:t>
            </a:r>
            <a:endParaRPr kumimoji="0" lang="en-US" altLang="zh-TW"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46084" name="矩形 3"/>
          <p:cNvSpPr/>
          <p:nvPr/>
        </p:nvSpPr>
        <p:spPr>
          <a:xfrm>
            <a:off x="381000" y="1050925"/>
            <a:ext cx="4659313" cy="461963"/>
          </a:xfrm>
          <a:prstGeom prst="rect">
            <a:avLst/>
          </a:prstGeom>
          <a:noFill/>
          <a:ln w="9525">
            <a:noFill/>
          </a:ln>
        </p:spPr>
        <p:txBody>
          <a:bodyPr wrap="none">
            <a:spAutoFit/>
          </a:bodyPr>
          <a:p>
            <a:pPr indent="266700">
              <a:buNone/>
            </a:pPr>
            <a:r>
              <a:rPr lang="zh-TW" altLang="zh-CN" sz="2400" b="1" dirty="0">
                <a:solidFill>
                  <a:srgbClr val="7030A0"/>
                </a:solidFill>
                <a:latin typeface="Times New Roman" panose="02020603050405020304" pitchFamily="18" charset="0"/>
                <a:ea typeface="SimHei" panose="02010609060101010101" pitchFamily="49" charset="-122"/>
              </a:rPr>
              <a:t>驱动机构（</a:t>
            </a:r>
            <a:r>
              <a:rPr lang="en-US" altLang="zh-CN" sz="2400" b="1" dirty="0">
                <a:solidFill>
                  <a:srgbClr val="7030A0"/>
                </a:solidFill>
                <a:latin typeface="Times New Roman" panose="02020603050405020304" pitchFamily="18" charset="0"/>
                <a:ea typeface="SimHei" panose="02010609060101010101" pitchFamily="49" charset="-122"/>
              </a:rPr>
              <a:t>drive mechanism</a:t>
            </a:r>
            <a:r>
              <a:rPr lang="zh-TW" altLang="zh-CN" sz="2400" b="1" dirty="0">
                <a:solidFill>
                  <a:srgbClr val="7030A0"/>
                </a:solidFill>
                <a:latin typeface="Times New Roman" panose="02020603050405020304" pitchFamily="18" charset="0"/>
                <a:ea typeface="SimHei" panose="02010609060101010101" pitchFamily="49" charset="-122"/>
              </a:rPr>
              <a:t>）</a:t>
            </a:r>
            <a:r>
              <a:rPr lang="en-US" altLang="zh-TW" sz="2400" b="1" dirty="0">
                <a:solidFill>
                  <a:srgbClr val="7030A0"/>
                </a:solidFill>
                <a:latin typeface="Times New Roman" panose="02020603050405020304" pitchFamily="18" charset="0"/>
                <a:ea typeface="SimHei" panose="02010609060101010101" pitchFamily="49" charset="-122"/>
              </a:rPr>
              <a:t>:</a:t>
            </a:r>
            <a:endParaRPr lang="zh-CN" altLang="en-US" sz="2400" b="1" dirty="0">
              <a:solidFill>
                <a:srgbClr val="7030A0"/>
              </a:solidFill>
              <a:latin typeface="Times New Roman" panose="02020603050405020304" pitchFamily="18" charset="0"/>
              <a:ea typeface="SimHei" panose="02010609060101010101" pitchFamily="49" charset="-122"/>
            </a:endParaRPr>
          </a:p>
        </p:txBody>
      </p:sp>
      <p:sp>
        <p:nvSpPr>
          <p:cNvPr id="46085" name="矩形 4"/>
          <p:cNvSpPr/>
          <p:nvPr/>
        </p:nvSpPr>
        <p:spPr>
          <a:xfrm>
            <a:off x="569913" y="1717675"/>
            <a:ext cx="1174750" cy="461963"/>
          </a:xfrm>
          <a:prstGeom prst="rect">
            <a:avLst/>
          </a:prstGeom>
          <a:noFill/>
          <a:ln w="9525">
            <a:noFill/>
          </a:ln>
        </p:spPr>
        <p:txBody>
          <a:bodyPr wrap="none">
            <a:spAutoFit/>
          </a:bodyPr>
          <a:p>
            <a:pPr indent="266700">
              <a:buNone/>
            </a:pPr>
            <a:r>
              <a:rPr lang="zh-CN" altLang="en-US" sz="2400" b="1" dirty="0">
                <a:solidFill>
                  <a:schemeClr val="bg2"/>
                </a:solidFill>
                <a:latin typeface="Times New Roman" panose="02020603050405020304" pitchFamily="18" charset="0"/>
                <a:ea typeface="SimHei" panose="02010609060101010101" pitchFamily="49" charset="-122"/>
              </a:rPr>
              <a:t>功能</a:t>
            </a:r>
            <a:r>
              <a:rPr lang="en-US" altLang="zh-TW" sz="2400" b="1" dirty="0">
                <a:solidFill>
                  <a:schemeClr val="bg2"/>
                </a:solidFill>
                <a:latin typeface="Times New Roman" panose="02020603050405020304" pitchFamily="18" charset="0"/>
                <a:ea typeface="SimHei" panose="02010609060101010101" pitchFamily="49" charset="-122"/>
              </a:rPr>
              <a:t>:</a:t>
            </a:r>
            <a:endParaRPr lang="zh-CN" altLang="en-US" sz="2400" b="1" dirty="0">
              <a:solidFill>
                <a:schemeClr val="bg2"/>
              </a:solidFill>
              <a:latin typeface="Times New Roman" panose="02020603050405020304" pitchFamily="18" charset="0"/>
              <a:ea typeface="SimHei" panose="02010609060101010101" pitchFamily="49" charset="-122"/>
            </a:endParaRPr>
          </a:p>
        </p:txBody>
      </p:sp>
      <p:sp>
        <p:nvSpPr>
          <p:cNvPr id="6" name="矩形 5"/>
          <p:cNvSpPr/>
          <p:nvPr/>
        </p:nvSpPr>
        <p:spPr>
          <a:xfrm>
            <a:off x="877888" y="3652838"/>
            <a:ext cx="7726363" cy="1016000"/>
          </a:xfrm>
          <a:prstGeom prst="rect">
            <a:avLst/>
          </a:prstGeom>
        </p:spPr>
        <p:txBody>
          <a:bodyPr wrap="square">
            <a:spAutoFit/>
          </a:bodyPr>
          <a:p>
            <a:pPr>
              <a:lnSpc>
                <a:spcPct val="150000"/>
              </a:lnSpc>
              <a:buNone/>
            </a:pPr>
            <a:r>
              <a:rPr lang="zh-CN" altLang="zh-CN" b="1" dirty="0">
                <a:latin typeface="Times New Roman" panose="02020603050405020304" pitchFamily="18" charset="0"/>
                <a:ea typeface="SimSun" panose="02010600030101010101" pitchFamily="2" charset="-122"/>
              </a:rPr>
              <a:t>按实现的运动方式，驱动机构可分为</a:t>
            </a:r>
            <a:r>
              <a:rPr lang="zh-CN" altLang="zh-CN" b="1" dirty="0">
                <a:solidFill>
                  <a:srgbClr val="FF0000"/>
                </a:solidFill>
                <a:latin typeface="Times New Roman" panose="02020603050405020304" pitchFamily="18" charset="0"/>
                <a:ea typeface="SimSun" panose="02010600030101010101" pitchFamily="2" charset="-122"/>
              </a:rPr>
              <a:t>直线驱动机构</a:t>
            </a:r>
            <a:r>
              <a:rPr lang="zh-CN" altLang="zh-CN" b="1" dirty="0">
                <a:latin typeface="Times New Roman" panose="02020603050405020304" pitchFamily="18" charset="0"/>
                <a:ea typeface="SimSun" panose="02010600030101010101" pitchFamily="2" charset="-122"/>
              </a:rPr>
              <a:t>和</a:t>
            </a:r>
            <a:r>
              <a:rPr lang="zh-CN" altLang="zh-CN" b="1" dirty="0">
                <a:solidFill>
                  <a:srgbClr val="FF0000"/>
                </a:solidFill>
                <a:latin typeface="Times New Roman" panose="02020603050405020304" pitchFamily="18" charset="0"/>
                <a:ea typeface="SimSun" panose="02010600030101010101" pitchFamily="2" charset="-122"/>
              </a:rPr>
              <a:t>旋转驱动机构</a:t>
            </a:r>
            <a:r>
              <a:rPr lang="zh-CN" altLang="zh-CN" b="1" dirty="0">
                <a:latin typeface="Times New Roman" panose="02020603050405020304" pitchFamily="18" charset="0"/>
                <a:ea typeface="SimSun" panose="02010600030101010101" pitchFamily="2" charset="-122"/>
              </a:rPr>
              <a:t>两种。</a:t>
            </a:r>
            <a:endParaRPr lang="zh-CN" altLang="en-US" b="1" dirty="0">
              <a:latin typeface="Arial" panose="020B0604020202020204" pitchFamily="34" charset="0"/>
            </a:endParaRPr>
          </a:p>
        </p:txBody>
      </p:sp>
      <p:sp>
        <p:nvSpPr>
          <p:cNvPr id="46087" name="矩形 6"/>
          <p:cNvSpPr/>
          <p:nvPr/>
        </p:nvSpPr>
        <p:spPr>
          <a:xfrm>
            <a:off x="523875" y="3246438"/>
            <a:ext cx="1176338" cy="461962"/>
          </a:xfrm>
          <a:prstGeom prst="rect">
            <a:avLst/>
          </a:prstGeom>
          <a:noFill/>
          <a:ln w="9525">
            <a:noFill/>
          </a:ln>
        </p:spPr>
        <p:txBody>
          <a:bodyPr wrap="none">
            <a:spAutoFit/>
          </a:bodyPr>
          <a:p>
            <a:pPr indent="266700">
              <a:buNone/>
            </a:pPr>
            <a:r>
              <a:rPr lang="zh-CN" altLang="en-US" sz="2400" b="1" dirty="0">
                <a:solidFill>
                  <a:schemeClr val="bg2"/>
                </a:solidFill>
                <a:latin typeface="Times New Roman" panose="02020603050405020304" pitchFamily="18" charset="0"/>
                <a:ea typeface="SimHei" panose="02010609060101010101" pitchFamily="49" charset="-122"/>
              </a:rPr>
              <a:t>分类</a:t>
            </a:r>
            <a:r>
              <a:rPr lang="en-US" altLang="zh-TW" sz="2400" b="1" dirty="0">
                <a:solidFill>
                  <a:schemeClr val="bg2"/>
                </a:solidFill>
                <a:latin typeface="Times New Roman" panose="02020603050405020304" pitchFamily="18" charset="0"/>
                <a:ea typeface="SimHei" panose="02010609060101010101" pitchFamily="49" charset="-122"/>
              </a:rPr>
              <a:t>:</a:t>
            </a:r>
            <a:endParaRPr lang="zh-CN" altLang="en-US" sz="2400" b="1" dirty="0">
              <a:solidFill>
                <a:schemeClr val="bg2"/>
              </a:solidFill>
              <a:latin typeface="Times New Roman" panose="02020603050405020304" pitchFamily="18" charset="0"/>
              <a:ea typeface="SimHei" panose="02010609060101010101" pitchFamily="49"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7107" name="矩形 3"/>
          <p:cNvSpPr/>
          <p:nvPr/>
        </p:nvSpPr>
        <p:spPr>
          <a:xfrm>
            <a:off x="295275" y="792163"/>
            <a:ext cx="2349500"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一、驱动方式</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2" name="矩形 1"/>
          <p:cNvSpPr/>
          <p:nvPr/>
        </p:nvSpPr>
        <p:spPr>
          <a:xfrm>
            <a:off x="933450" y="1603375"/>
            <a:ext cx="5527675" cy="51593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1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常用方式</a:t>
            </a:r>
            <a:r>
              <a:rPr kumimoji="0" lang="zh-CN" altLang="en-US" sz="21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zh-CN" altLang="zh-CN" sz="21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液压驱动</a:t>
            </a:r>
            <a:r>
              <a:rPr kumimoji="0" lang="zh-CN" altLang="zh-CN" sz="21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zh-CN" altLang="zh-CN" sz="21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气压驱动</a:t>
            </a:r>
            <a:r>
              <a:rPr kumimoji="0" lang="zh-CN" altLang="zh-CN" sz="21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和</a:t>
            </a:r>
            <a:r>
              <a:rPr kumimoji="0" lang="zh-CN" altLang="zh-CN" sz="21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电气驱动</a:t>
            </a:r>
            <a:endParaRPr kumimoji="0" lang="zh-CN" altLang="en-US" sz="21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47109" name="矩形 4"/>
          <p:cNvSpPr/>
          <p:nvPr/>
        </p:nvSpPr>
        <p:spPr>
          <a:xfrm>
            <a:off x="392113" y="2366963"/>
            <a:ext cx="2154237" cy="461962"/>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液压驱动</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6" name="矩形 5"/>
          <p:cNvSpPr/>
          <p:nvPr/>
        </p:nvSpPr>
        <p:spPr>
          <a:xfrm>
            <a:off x="603250" y="3548063"/>
            <a:ext cx="4873625" cy="193992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）体积较小，</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输出</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推力或转矩</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大</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）工作平稳可靠，位置精度</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高</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）容易实现自动控制；</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）机械效率，使用寿命长。</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7" name="矩形 6"/>
          <p:cNvSpPr/>
          <p:nvPr/>
        </p:nvSpPr>
        <p:spPr>
          <a:xfrm>
            <a:off x="5357813" y="3548063"/>
            <a:ext cx="3494088" cy="1477963"/>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）油温</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不能过高</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）液体的泄漏难以克服；</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）需要相应的供油系统</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8" name="矩形 7"/>
          <p:cNvSpPr/>
          <p:nvPr/>
        </p:nvSpPr>
        <p:spPr>
          <a:xfrm>
            <a:off x="717550" y="3073400"/>
            <a:ext cx="958850" cy="400050"/>
          </a:xfrm>
          <a:prstGeom prst="rect">
            <a:avLst/>
          </a:prstGeom>
        </p:spPr>
        <p:txBody>
          <a:bodyPr wrap="none">
            <a:spAutoFit/>
          </a:bodyPr>
          <a:p>
            <a:pPr>
              <a:buNone/>
            </a:pPr>
            <a:r>
              <a:rPr lang="zh-CN" altLang="en-US" b="1" dirty="0">
                <a:solidFill>
                  <a:srgbClr val="FF0000"/>
                </a:solidFill>
                <a:latin typeface="Times New Roman" panose="02020603050405020304" pitchFamily="18" charset="0"/>
                <a:ea typeface="SimSun" panose="02010600030101010101" pitchFamily="2" charset="-122"/>
              </a:rPr>
              <a:t>优点：</a:t>
            </a:r>
            <a:endParaRPr lang="zh-CN" altLang="en-US" dirty="0">
              <a:latin typeface="Arial" panose="020B0604020202020204" pitchFamily="34" charset="0"/>
            </a:endParaRPr>
          </a:p>
        </p:txBody>
      </p:sp>
      <p:sp>
        <p:nvSpPr>
          <p:cNvPr id="9" name="矩形 8"/>
          <p:cNvSpPr/>
          <p:nvPr/>
        </p:nvSpPr>
        <p:spPr>
          <a:xfrm>
            <a:off x="5422900" y="3073400"/>
            <a:ext cx="958850" cy="400050"/>
          </a:xfrm>
          <a:prstGeom prst="rect">
            <a:avLst/>
          </a:prstGeom>
        </p:spPr>
        <p:txBody>
          <a:bodyPr wrap="none">
            <a:spAutoFit/>
          </a:bodyPr>
          <a:p>
            <a:pPr>
              <a:buNone/>
            </a:pPr>
            <a:r>
              <a:rPr lang="zh-CN" altLang="en-US" b="1" dirty="0">
                <a:solidFill>
                  <a:srgbClr val="FF0000"/>
                </a:solidFill>
                <a:latin typeface="Times New Roman" panose="02020603050405020304" pitchFamily="18" charset="0"/>
                <a:ea typeface="SimSun" panose="02010600030101010101" pitchFamily="2" charset="-122"/>
              </a:rPr>
              <a:t>缺点：</a:t>
            </a:r>
            <a:endParaRPr lang="zh-CN" altLang="en-US" dirty="0">
              <a:latin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48131" name="Picture 2" descr="https://gimg2.baidu.com/image_search/src=http%3A%2F%2Fbkimg.cdn.bcebos.com%2Fpic%2F0dd7912397dda1447eddd7bdb9b7d0a20df486ed&amp;refer=http%3A%2F%2Fbkimg.cdn.bcebos.com&amp;app=2002&amp;size=f9999,10000&amp;q=a80&amp;n=0&amp;g=0n&amp;fmt=jpeg?sec=1645414978&amp;t=88ee250117694f6c10d47af8d719c120"/>
          <p:cNvPicPr>
            <a:picLocks noChangeAspect="1"/>
          </p:cNvPicPr>
          <p:nvPr/>
        </p:nvPicPr>
        <p:blipFill>
          <a:blip r:embed="rId1"/>
          <a:srcRect t="9570" b="11424"/>
          <a:stretch>
            <a:fillRect/>
          </a:stretch>
        </p:blipFill>
        <p:spPr>
          <a:xfrm>
            <a:off x="0" y="1663700"/>
            <a:ext cx="4803775" cy="3795713"/>
          </a:xfrm>
          <a:prstGeom prst="rect">
            <a:avLst/>
          </a:prstGeom>
          <a:noFill/>
          <a:ln w="9525">
            <a:noFill/>
          </a:ln>
        </p:spPr>
      </p:pic>
      <p:sp>
        <p:nvSpPr>
          <p:cNvPr id="48132" name="矩形 1"/>
          <p:cNvSpPr/>
          <p:nvPr/>
        </p:nvSpPr>
        <p:spPr>
          <a:xfrm>
            <a:off x="1616075" y="5459413"/>
            <a:ext cx="2492375" cy="400050"/>
          </a:xfrm>
          <a:prstGeom prst="rect">
            <a:avLst/>
          </a:prstGeom>
          <a:noFill/>
          <a:ln w="9525">
            <a:noFill/>
          </a:ln>
        </p:spPr>
        <p:txBody>
          <a:bodyPr wrap="none">
            <a:spAutoFit/>
          </a:bodyPr>
          <a:p>
            <a:pPr>
              <a:buNone/>
            </a:pPr>
            <a:r>
              <a:rPr lang="zh-CN" altLang="en-US" dirty="0">
                <a:solidFill>
                  <a:srgbClr val="222222"/>
                </a:solidFill>
                <a:latin typeface="Arial" panose="020B0604020202020204" pitchFamily="34" charset="0"/>
                <a:hlinkClick r:id="rId2" tooltip="隧道凿岩机器人"/>
              </a:rPr>
              <a:t>液压隧道凿岩机器人</a:t>
            </a:r>
            <a:endParaRPr lang="zh-CN" altLang="en-US" dirty="0">
              <a:latin typeface="Arial" panose="020B0604020202020204" pitchFamily="34" charset="0"/>
            </a:endParaRPr>
          </a:p>
        </p:txBody>
      </p:sp>
      <p:pic>
        <p:nvPicPr>
          <p:cNvPr id="48133" name="Picture 4" descr="https://gimg2.baidu.com/image_search/src=http%3A%2F%2Fimg.jdzj.com%2FUserDocument%2F2013c%2Fjiqirenchai%2FPicture%2F20140212165734.jpg&amp;refer=http%3A%2F%2Fimg.jdzj.com&amp;app=2002&amp;size=f9999,10000&amp;q=a80&amp;n=0&amp;g=0n&amp;fmt=jpeg?sec=1645415123&amp;t=42ee31953a12004c95facdcc263bf0ae"/>
          <p:cNvPicPr>
            <a:picLocks noChangeAspect="1"/>
          </p:cNvPicPr>
          <p:nvPr/>
        </p:nvPicPr>
        <p:blipFill>
          <a:blip r:embed="rId3"/>
          <a:srcRect l="8492" r="22600"/>
          <a:stretch>
            <a:fillRect/>
          </a:stretch>
        </p:blipFill>
        <p:spPr>
          <a:xfrm>
            <a:off x="4873625" y="1581150"/>
            <a:ext cx="4130675" cy="3997325"/>
          </a:xfrm>
          <a:prstGeom prst="rect">
            <a:avLst/>
          </a:prstGeom>
          <a:noFill/>
          <a:ln w="9525">
            <a:noFill/>
          </a:ln>
        </p:spPr>
      </p:pic>
      <p:sp>
        <p:nvSpPr>
          <p:cNvPr id="48134" name="矩形 3"/>
          <p:cNvSpPr/>
          <p:nvPr/>
        </p:nvSpPr>
        <p:spPr>
          <a:xfrm>
            <a:off x="5641975" y="5459413"/>
            <a:ext cx="3346450" cy="400050"/>
          </a:xfrm>
          <a:prstGeom prst="rect">
            <a:avLst/>
          </a:prstGeom>
          <a:noFill/>
          <a:ln w="9525">
            <a:noFill/>
          </a:ln>
        </p:spPr>
        <p:txBody>
          <a:bodyPr>
            <a:spAutoFit/>
          </a:bodyPr>
          <a:p>
            <a:pPr>
              <a:buNone/>
            </a:pPr>
            <a:r>
              <a:rPr lang="zh-CN" altLang="en-US" dirty="0">
                <a:solidFill>
                  <a:srgbClr val="222222"/>
                </a:solidFill>
                <a:latin typeface="Arial" panose="020B0604020202020204" pitchFamily="34" charset="0"/>
                <a:hlinkClick r:id="rId4" tooltip="天津机器人拆除机器人破碎混凝土切割公司"/>
              </a:rPr>
              <a:t>液压混凝土破碎切割机器人</a:t>
            </a:r>
            <a:endParaRPr lang="zh-CN" altLang="en-US" dirty="0">
              <a:latin typeface="Arial" panose="020B0604020202020204" pitchFamily="34" charset="0"/>
            </a:endParaRPr>
          </a:p>
        </p:txBody>
      </p:sp>
      <p:sp>
        <p:nvSpPr>
          <p:cNvPr id="48135" name="矩形 6"/>
          <p:cNvSpPr/>
          <p:nvPr/>
        </p:nvSpPr>
        <p:spPr>
          <a:xfrm>
            <a:off x="392113" y="793750"/>
            <a:ext cx="2154237" cy="461963"/>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液压驱动</a:t>
            </a:r>
            <a:endParaRPr lang="zh-CN" altLang="zh-CN" sz="2400" b="1" dirty="0">
              <a:solidFill>
                <a:srgbClr val="7030A0"/>
              </a:solidFill>
              <a:latin typeface="Times New Roman" panose="02020603050405020304" pitchFamily="18" charset="0"/>
              <a:ea typeface="SimHei" panose="02010609060101010101" pitchFamily="49"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9155" name="矩形 6"/>
          <p:cNvSpPr/>
          <p:nvPr/>
        </p:nvSpPr>
        <p:spPr>
          <a:xfrm>
            <a:off x="392113" y="939800"/>
            <a:ext cx="2154237" cy="461963"/>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气压驱动</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8" name="矩形 7"/>
          <p:cNvSpPr/>
          <p:nvPr/>
        </p:nvSpPr>
        <p:spPr>
          <a:xfrm>
            <a:off x="603250" y="2085975"/>
            <a:ext cx="5065713" cy="193833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）容易达到高速（</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1m/s</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）对环境无污染，使用安全</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）工作压力低，价格低廉；</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）过载保护，安全性和柔软性</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好</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9" name="矩形 8"/>
          <p:cNvSpPr/>
          <p:nvPr/>
        </p:nvSpPr>
        <p:spPr>
          <a:xfrm>
            <a:off x="5048250" y="2085975"/>
            <a:ext cx="3903663" cy="193833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）压缩空气压力</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低</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实现精确</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位置控制</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难度大</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）除水问题；</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）排气会造成噪声污染。</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10" name="矩形 9"/>
          <p:cNvSpPr/>
          <p:nvPr/>
        </p:nvSpPr>
        <p:spPr>
          <a:xfrm>
            <a:off x="717550" y="1609725"/>
            <a:ext cx="958850" cy="400050"/>
          </a:xfrm>
          <a:prstGeom prst="rect">
            <a:avLst/>
          </a:prstGeom>
        </p:spPr>
        <p:txBody>
          <a:bodyPr wrap="none">
            <a:spAutoFit/>
          </a:bodyPr>
          <a:p>
            <a:pPr>
              <a:buNone/>
            </a:pPr>
            <a:r>
              <a:rPr lang="zh-CN" altLang="en-US" b="1" dirty="0">
                <a:solidFill>
                  <a:srgbClr val="FF0000"/>
                </a:solidFill>
                <a:latin typeface="Times New Roman" panose="02020603050405020304" pitchFamily="18" charset="0"/>
                <a:ea typeface="SimSun" panose="02010600030101010101" pitchFamily="2" charset="-122"/>
              </a:rPr>
              <a:t>优点：</a:t>
            </a:r>
            <a:endParaRPr lang="zh-CN" altLang="en-US" dirty="0">
              <a:latin typeface="Arial" panose="020B0604020202020204" pitchFamily="34" charset="0"/>
            </a:endParaRPr>
          </a:p>
        </p:txBody>
      </p:sp>
      <p:sp>
        <p:nvSpPr>
          <p:cNvPr id="11" name="矩形 10"/>
          <p:cNvSpPr/>
          <p:nvPr/>
        </p:nvSpPr>
        <p:spPr>
          <a:xfrm>
            <a:off x="5111750" y="1609725"/>
            <a:ext cx="958850" cy="400050"/>
          </a:xfrm>
          <a:prstGeom prst="rect">
            <a:avLst/>
          </a:prstGeom>
        </p:spPr>
        <p:txBody>
          <a:bodyPr wrap="none">
            <a:spAutoFit/>
          </a:bodyPr>
          <a:p>
            <a:pPr>
              <a:buNone/>
            </a:pPr>
            <a:r>
              <a:rPr lang="zh-CN" altLang="en-US" b="1" dirty="0">
                <a:solidFill>
                  <a:srgbClr val="FF0000"/>
                </a:solidFill>
                <a:latin typeface="Times New Roman" panose="02020603050405020304" pitchFamily="18" charset="0"/>
                <a:ea typeface="SimSun" panose="02010600030101010101" pitchFamily="2" charset="-122"/>
              </a:rPr>
              <a:t>缺点：</a:t>
            </a:r>
            <a:endParaRPr lang="zh-CN" altLang="en-US" dirty="0">
              <a:latin typeface="Arial" panose="020B0604020202020204" pitchFamily="34" charset="0"/>
            </a:endParaRPr>
          </a:p>
        </p:txBody>
      </p:sp>
      <p:pic>
        <p:nvPicPr>
          <p:cNvPr id="49160" name="Picture 2" descr="https://gimg2.baidu.com/image_search/src=http%3A%2F%2Fmmbiz.qpic.cn%2Fmmbiz_jpg%2FClS7iaIqI9fYMjvMhrur31vzF9gOoFicfpXJESGXFb4KA8FnlKIkS7IRmQAX7kRMRwyyaRvSxw26icQs4eLoxiczjQ%2F0%3Fwx_fmt%3Djpeg&amp;refer=http%3A%2F%2Fmmbiz.qpic.cn&amp;app=2002&amp;size=f9999,10000&amp;q=a80&amp;n=0&amp;g=0n&amp;fmt=jpeg?sec=1645416462&amp;t=ee926bb921eb55d573ab441e6c8f3172"/>
          <p:cNvPicPr>
            <a:picLocks noChangeAspect="1"/>
          </p:cNvPicPr>
          <p:nvPr/>
        </p:nvPicPr>
        <p:blipFill>
          <a:blip r:embed="rId1"/>
          <a:srcRect l="46873"/>
          <a:stretch>
            <a:fillRect/>
          </a:stretch>
        </p:blipFill>
        <p:spPr>
          <a:xfrm>
            <a:off x="0" y="3957638"/>
            <a:ext cx="3292475" cy="2900362"/>
          </a:xfrm>
          <a:prstGeom prst="rect">
            <a:avLst/>
          </a:prstGeom>
          <a:noFill/>
          <a:ln w="9525">
            <a:noFill/>
          </a:ln>
        </p:spPr>
      </p:pic>
      <p:pic>
        <p:nvPicPr>
          <p:cNvPr id="49161" name="Picture 4" descr="https://gimg2.baidu.com/image_search/src=http%3A%2F%2Fimg.xjishu.com%2Fimg%2Fzl%2F2020%2F3%2F24%2Fhre90wbv8.gif&amp;refer=http%3A%2F%2Fimg.xjishu.com&amp;app=2002&amp;size=f9999,10000&amp;q=a80&amp;n=0&amp;g=0n&amp;fmt=jpeg?sec=1645416703&amp;t=7e2ddbd5c8c756e816e0c03d21a8467b"/>
          <p:cNvPicPr>
            <a:picLocks noChangeAspect="1"/>
          </p:cNvPicPr>
          <p:nvPr/>
        </p:nvPicPr>
        <p:blipFill>
          <a:blip r:embed="rId2"/>
          <a:stretch>
            <a:fillRect/>
          </a:stretch>
        </p:blipFill>
        <p:spPr>
          <a:xfrm>
            <a:off x="3292475" y="3957638"/>
            <a:ext cx="1979613" cy="2890837"/>
          </a:xfrm>
          <a:prstGeom prst="rect">
            <a:avLst/>
          </a:prstGeom>
          <a:noFill/>
          <a:ln w="9525">
            <a:noFill/>
          </a:ln>
        </p:spPr>
      </p:pic>
      <p:pic>
        <p:nvPicPr>
          <p:cNvPr id="49162" name="Picture 6" descr="https://gimg2.baidu.com/image_search/src=http%3A%2F%2Fpic4.zhimg.com%2Fv2-198877f0b53726ea324928f574a6bf6f_1440w.jpg%3Fsource%3D172ae18b&amp;refer=http%3A%2F%2Fpic4.zhimg.com&amp;app=2002&amp;size=f9999,10000&amp;q=a80&amp;n=0&amp;g=0n&amp;fmt=jpeg?sec=1645416796&amp;t=2810326282e912d7d61ed1fb4a1f806d"/>
          <p:cNvPicPr>
            <a:picLocks noChangeAspect="1"/>
          </p:cNvPicPr>
          <p:nvPr/>
        </p:nvPicPr>
        <p:blipFill>
          <a:blip r:embed="rId3"/>
          <a:srcRect l="14977" t="14211" r="14313" b="16557"/>
          <a:stretch>
            <a:fillRect/>
          </a:stretch>
        </p:blipFill>
        <p:spPr>
          <a:xfrm>
            <a:off x="5272088" y="4005263"/>
            <a:ext cx="3871912" cy="2843212"/>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0179" name="矩形 4"/>
          <p:cNvSpPr/>
          <p:nvPr/>
        </p:nvSpPr>
        <p:spPr>
          <a:xfrm>
            <a:off x="392113" y="803275"/>
            <a:ext cx="2154237" cy="461963"/>
          </a:xfrm>
          <a:prstGeom prst="rect">
            <a:avLst/>
          </a:prstGeom>
          <a:noFill/>
          <a:ln w="9525">
            <a:noFill/>
          </a:ln>
        </p:spPr>
        <p:txBody>
          <a:bodyPr wrap="none">
            <a:spAutoFit/>
          </a:bodyPr>
          <a:p>
            <a:pPr indent="266700">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电气驱动</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2" name="矩形 1"/>
          <p:cNvSpPr/>
          <p:nvPr/>
        </p:nvSpPr>
        <p:spPr>
          <a:xfrm>
            <a:off x="484188" y="1419225"/>
            <a:ext cx="8258175" cy="1477963"/>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是指利用</a:t>
            </a:r>
            <a:r>
              <a:rPr kumimoji="0" lang="zh-CN" altLang="zh-CN" sz="20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电动机直接</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或通过</a:t>
            </a:r>
            <a:r>
              <a:rPr kumimoji="0" lang="zh-CN" altLang="zh-CN" sz="20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机械传动装置</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来驱动执行机构，其所用能源简单，机构速度变化范围大，效率高，速度和位置精度都很高，且具有使用方便、噪声低和控制灵活的特点，在机器人中得到了广泛应用。</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50181" name="图片 12"/>
          <p:cNvPicPr>
            <a:picLocks noChangeAspect="1"/>
          </p:cNvPicPr>
          <p:nvPr/>
        </p:nvPicPr>
        <p:blipFill>
          <a:blip r:embed="rId1"/>
          <a:stretch>
            <a:fillRect/>
          </a:stretch>
        </p:blipFill>
        <p:spPr>
          <a:xfrm>
            <a:off x="0" y="3636963"/>
            <a:ext cx="2468563" cy="3252787"/>
          </a:xfrm>
          <a:prstGeom prst="rect">
            <a:avLst/>
          </a:prstGeom>
          <a:noFill/>
          <a:ln w="9525">
            <a:noFill/>
          </a:ln>
        </p:spPr>
      </p:pic>
      <p:pic>
        <p:nvPicPr>
          <p:cNvPr id="50182" name="Picture 6" descr="https://gimg2.baidu.com/image_search/src=http%3A%2F%2Fimage1.big-bit.com%2F2020%2F1216%2F20201216110345683.jpg&amp;refer=http%3A%2F%2Fimage1.big-bit.com&amp;app=2002&amp;size=f9999,10000&amp;q=a80&amp;n=0&amp;g=0n&amp;fmt=jpeg?sec=1645417327&amp;t=4d7211ae54050eb409628989a6810451"/>
          <p:cNvPicPr>
            <a:picLocks noChangeAspect="1"/>
          </p:cNvPicPr>
          <p:nvPr/>
        </p:nvPicPr>
        <p:blipFill>
          <a:blip r:embed="rId2"/>
          <a:stretch>
            <a:fillRect/>
          </a:stretch>
        </p:blipFill>
        <p:spPr>
          <a:xfrm>
            <a:off x="5880100" y="3594100"/>
            <a:ext cx="3263900" cy="3263900"/>
          </a:xfrm>
          <a:prstGeom prst="rect">
            <a:avLst/>
          </a:prstGeom>
          <a:noFill/>
          <a:ln w="9525">
            <a:noFill/>
          </a:ln>
        </p:spPr>
      </p:pic>
      <p:pic>
        <p:nvPicPr>
          <p:cNvPr id="50183" name="Picture 8" descr="http://t15.baidu.com/it/u=1723576546,1090792616&amp;fm=224&amp;app=112&amp;f=JPEG?w=500&amp;h=500"/>
          <p:cNvPicPr>
            <a:picLocks noChangeAspect="1"/>
          </p:cNvPicPr>
          <p:nvPr/>
        </p:nvPicPr>
        <p:blipFill>
          <a:blip r:embed="rId3"/>
          <a:stretch>
            <a:fillRect/>
          </a:stretch>
        </p:blipFill>
        <p:spPr>
          <a:xfrm>
            <a:off x="2597150" y="3616325"/>
            <a:ext cx="3227388" cy="3227388"/>
          </a:xfrm>
          <a:prstGeom prst="rect">
            <a:avLst/>
          </a:prstGeom>
          <a:noFill/>
          <a:ln w="9525">
            <a:noFill/>
          </a:ln>
        </p:spPr>
      </p:pic>
      <p:sp>
        <p:nvSpPr>
          <p:cNvPr id="50184" name="圆角矩形标注 17"/>
          <p:cNvSpPr/>
          <p:nvPr/>
        </p:nvSpPr>
        <p:spPr>
          <a:xfrm>
            <a:off x="2597150" y="3051175"/>
            <a:ext cx="1325563" cy="592138"/>
          </a:xfrm>
          <a:prstGeom prst="wedgeRoundRectCallout">
            <a:avLst>
              <a:gd name="adj1" fmla="val -155315"/>
              <a:gd name="adj2" fmla="val 422347"/>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algn="ctr" eaLnBrk="1" hangingPunct="1">
              <a:buNone/>
            </a:pPr>
            <a:r>
              <a:rPr lang="zh-CN" altLang="en-US" b="1" dirty="0">
                <a:solidFill>
                  <a:srgbClr val="FF0000"/>
                </a:solidFill>
                <a:latin typeface="Times New Roman" panose="02020603050405020304" pitchFamily="18" charset="0"/>
                <a:ea typeface="SimHei" panose="02010609060101010101" pitchFamily="49" charset="-122"/>
              </a:rPr>
              <a:t>伺服电机</a:t>
            </a:r>
            <a:endParaRPr lang="zh-CN" altLang="en-US" dirty="0">
              <a:latin typeface="Arial" panose="020B0604020202020204" pitchFamily="34" charset="0"/>
            </a:endParaRPr>
          </a:p>
        </p:txBody>
      </p:sp>
      <p:sp>
        <p:nvSpPr>
          <p:cNvPr id="50185" name="圆角矩形标注 18"/>
          <p:cNvSpPr/>
          <p:nvPr/>
        </p:nvSpPr>
        <p:spPr>
          <a:xfrm>
            <a:off x="5880100" y="2832100"/>
            <a:ext cx="1327150" cy="671513"/>
          </a:xfrm>
          <a:prstGeom prst="wedgeRoundRectCallout">
            <a:avLst>
              <a:gd name="adj1" fmla="val 84685"/>
              <a:gd name="adj2" fmla="val 345051"/>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algn="ctr" eaLnBrk="1" hangingPunct="1">
              <a:buNone/>
            </a:pPr>
            <a:r>
              <a:rPr lang="zh-CN" altLang="en-US" b="1" dirty="0">
                <a:solidFill>
                  <a:srgbClr val="FF0000"/>
                </a:solidFill>
                <a:latin typeface="Times New Roman" panose="02020603050405020304" pitchFamily="18" charset="0"/>
                <a:ea typeface="SimHei" panose="02010609060101010101" pitchFamily="49" charset="-122"/>
              </a:rPr>
              <a:t>伺服电机</a:t>
            </a:r>
            <a:endParaRPr lang="zh-CN" altLang="en-US" dirty="0">
              <a:latin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1203" name="矩形 3"/>
          <p:cNvSpPr/>
          <p:nvPr/>
        </p:nvSpPr>
        <p:spPr>
          <a:xfrm>
            <a:off x="295275" y="792163"/>
            <a:ext cx="3070225"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二、直线驱动机构</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51204" name="矩形 5"/>
          <p:cNvSpPr/>
          <p:nvPr/>
        </p:nvSpPr>
        <p:spPr>
          <a:xfrm>
            <a:off x="401638" y="1781175"/>
            <a:ext cx="3159125" cy="2238375"/>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齿轮齿条装置</a:t>
            </a:r>
            <a:endParaRPr lang="en-US" altLang="zh-CN" sz="2400" b="1" dirty="0">
              <a:solidFill>
                <a:srgbClr val="7030A0"/>
              </a:solidFill>
              <a:latin typeface="Times New Roman" panose="02020603050405020304" pitchFamily="18" charset="0"/>
              <a:ea typeface="SimHei" panose="02010609060101010101" pitchFamily="49" charset="-122"/>
            </a:endParaRPr>
          </a:p>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 ．</a:t>
            </a:r>
            <a:r>
              <a:rPr lang="zh-CN" altLang="en-US" sz="2400" b="1" dirty="0">
                <a:solidFill>
                  <a:srgbClr val="7030A0"/>
                </a:solidFill>
                <a:latin typeface="Times New Roman" panose="02020603050405020304" pitchFamily="18" charset="0"/>
                <a:ea typeface="SimHei" panose="02010609060101010101" pitchFamily="49" charset="-122"/>
              </a:rPr>
              <a:t>普通丝杠</a:t>
            </a:r>
            <a:endParaRPr lang="en-US" altLang="zh-CN" sz="2400" b="1" dirty="0">
              <a:solidFill>
                <a:srgbClr val="7030A0"/>
              </a:solidFill>
              <a:latin typeface="Times New Roman" panose="02020603050405020304" pitchFamily="18" charset="0"/>
              <a:ea typeface="SimHei" panose="02010609060101010101" pitchFamily="49" charset="-122"/>
            </a:endParaRPr>
          </a:p>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 ．</a:t>
            </a:r>
            <a:r>
              <a:rPr lang="zh-CN" altLang="en-US" sz="2400" b="1" dirty="0">
                <a:solidFill>
                  <a:srgbClr val="7030A0"/>
                </a:solidFill>
                <a:latin typeface="Times New Roman" panose="02020603050405020304" pitchFamily="18" charset="0"/>
                <a:ea typeface="SimHei" panose="02010609060101010101" pitchFamily="49" charset="-122"/>
              </a:rPr>
              <a:t>滚珠丝杠</a:t>
            </a:r>
            <a:endParaRPr lang="en-US" altLang="zh-CN" sz="2400" b="1" dirty="0">
              <a:solidFill>
                <a:srgbClr val="7030A0"/>
              </a:solidFill>
              <a:latin typeface="Times New Roman" panose="02020603050405020304" pitchFamily="18" charset="0"/>
              <a:ea typeface="SimHei" panose="02010609060101010101" pitchFamily="49" charset="-122"/>
            </a:endParaRPr>
          </a:p>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4</a:t>
            </a:r>
            <a:r>
              <a:rPr lang="zh-CN" altLang="zh-CN" sz="2400" b="1" dirty="0">
                <a:solidFill>
                  <a:srgbClr val="7030A0"/>
                </a:solidFill>
                <a:latin typeface="Times New Roman" panose="02020603050405020304" pitchFamily="18" charset="0"/>
                <a:ea typeface="SimHei" panose="02010609060101010101" pitchFamily="49" charset="-122"/>
              </a:rPr>
              <a:t> ．</a:t>
            </a:r>
            <a:r>
              <a:rPr lang="zh-CN" altLang="en-US" sz="2400" b="1" dirty="0">
                <a:solidFill>
                  <a:srgbClr val="7030A0"/>
                </a:solidFill>
                <a:latin typeface="Times New Roman" panose="02020603050405020304" pitchFamily="18" charset="0"/>
                <a:ea typeface="SimHei" panose="02010609060101010101" pitchFamily="49" charset="-122"/>
              </a:rPr>
              <a:t>液压（气压）缸</a:t>
            </a:r>
            <a:endParaRPr lang="zh-CN" altLang="zh-CN" sz="2400" b="1" dirty="0">
              <a:solidFill>
                <a:srgbClr val="7030A0"/>
              </a:solidFill>
              <a:latin typeface="Times New Roman" panose="02020603050405020304" pitchFamily="18" charset="0"/>
              <a:ea typeface="SimHei" panose="02010609060101010101" pitchFamily="49" charset="-122"/>
            </a:endParaRPr>
          </a:p>
        </p:txBody>
      </p:sp>
      <p:pic>
        <p:nvPicPr>
          <p:cNvPr id="51205" name="Picture 2" descr="https://gimg2.baidu.com/image_search/src=http%3A%2F%2Fi03.c.aliimg.com%2Fimg%2Fibank%2F2015%2F240%2F904%2F2148409042_962056060.jpg&amp;refer=http%3A%2F%2Fi03.c.aliimg.com&amp;app=2002&amp;size=f9999,10000&amp;q=a80&amp;n=0&amp;g=0n&amp;fmt=jpeg?sec=1645418494&amp;t=bdf67cdb2ecfba2513e6d58f7fcbfd8a"/>
          <p:cNvPicPr>
            <a:picLocks noChangeAspect="1"/>
          </p:cNvPicPr>
          <p:nvPr/>
        </p:nvPicPr>
        <p:blipFill>
          <a:blip r:embed="rId1"/>
          <a:stretch>
            <a:fillRect/>
          </a:stretch>
        </p:blipFill>
        <p:spPr>
          <a:xfrm>
            <a:off x="401955" y="4241165"/>
            <a:ext cx="1605280" cy="1598295"/>
          </a:xfrm>
          <a:prstGeom prst="rect">
            <a:avLst/>
          </a:prstGeom>
          <a:noFill/>
          <a:ln w="9525">
            <a:noFill/>
          </a:ln>
        </p:spPr>
      </p:pic>
      <p:pic>
        <p:nvPicPr>
          <p:cNvPr id="51206" name="Picture 6" descr="https://gimg2.baidu.com/image_search/src=http%3A%2F%2Fp7.itc.cn%2Fimages03%2F20200517%2F436bc19b59a141f5963df87a5a79ba9f.jpeg&amp;refer=http%3A%2F%2Fp7.itc.cn&amp;app=2002&amp;size=f9999,10000&amp;q=a80&amp;n=0&amp;g=0n&amp;fmt=jpeg?sec=1645418663&amp;t=f764c600e7240a08d5762d3802074a8e"/>
          <p:cNvPicPr>
            <a:picLocks noChangeAspect="1"/>
          </p:cNvPicPr>
          <p:nvPr/>
        </p:nvPicPr>
        <p:blipFill>
          <a:blip r:embed="rId2"/>
          <a:stretch>
            <a:fillRect/>
          </a:stretch>
        </p:blipFill>
        <p:spPr>
          <a:xfrm>
            <a:off x="5008563" y="792163"/>
            <a:ext cx="4135437" cy="2641600"/>
          </a:xfrm>
          <a:prstGeom prst="rect">
            <a:avLst/>
          </a:prstGeom>
          <a:noFill/>
          <a:ln w="9525">
            <a:noFill/>
          </a:ln>
        </p:spPr>
      </p:pic>
      <p:pic>
        <p:nvPicPr>
          <p:cNvPr id="51207" name="Picture 8" descr="https://gimg2.baidu.com/image_search/src=http%3A%2F%2Fwww.wendangwang.com%2Fpic%2Fc41eda009ebec47d7931f94c%2F1-483-png_6_0_0_198_414_496_253_892.979_1262.879-948-0-0-948.jpg&amp;refer=http%3A%2F%2Fwww.wendangwang.com&amp;app=2002&amp;size=f9999,10000&amp;q=a80&amp;n=0&amp;g=0n&amp;fmt=jpeg?sec=1645418873&amp;t=d0263711c25d9f154e5f44abcdb7de47"/>
          <p:cNvPicPr>
            <a:picLocks noChangeAspect="1"/>
          </p:cNvPicPr>
          <p:nvPr/>
        </p:nvPicPr>
        <p:blipFill>
          <a:blip r:embed="rId3"/>
          <a:stretch>
            <a:fillRect/>
          </a:stretch>
        </p:blipFill>
        <p:spPr>
          <a:xfrm>
            <a:off x="5008563" y="3103563"/>
            <a:ext cx="4068762" cy="2071687"/>
          </a:xfrm>
          <a:prstGeom prst="rect">
            <a:avLst/>
          </a:prstGeom>
          <a:noFill/>
          <a:ln w="9525">
            <a:noFill/>
          </a:ln>
        </p:spPr>
      </p:pic>
      <p:pic>
        <p:nvPicPr>
          <p:cNvPr id="51208" name="Picture 4" descr="https://gimg2.baidu.com/image_search/src=http%3A%2F%2Fwww.sztongjin.com%2Fow-content%2Fuploads%2Fcontent%2F202012%2F202012160942066439.jpg&amp;refer=http%3A%2F%2Fwww.sztongjin.com&amp;app=2002&amp;size=f9999,10000&amp;q=a80&amp;n=0&amp;g=0n&amp;fmt=jpeg?sec=1645418585&amp;t=f1b241a4d3dde1108a2ed696217fba0b"/>
          <p:cNvPicPr>
            <a:picLocks noChangeAspect="1"/>
          </p:cNvPicPr>
          <p:nvPr/>
        </p:nvPicPr>
        <p:blipFill>
          <a:blip r:embed="rId4"/>
          <a:stretch>
            <a:fillRect/>
          </a:stretch>
        </p:blipFill>
        <p:spPr>
          <a:xfrm>
            <a:off x="2007235" y="4241165"/>
            <a:ext cx="2838450" cy="1597660"/>
          </a:xfrm>
          <a:prstGeom prst="rect">
            <a:avLst/>
          </a:prstGeom>
          <a:noFill/>
          <a:ln w="9525">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2227" name="矩形 4"/>
          <p:cNvSpPr/>
          <p:nvPr/>
        </p:nvSpPr>
        <p:spPr>
          <a:xfrm>
            <a:off x="295275" y="792163"/>
            <a:ext cx="3070225"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三、旋转驱动机构</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52228" name="矩形 5"/>
          <p:cNvSpPr/>
          <p:nvPr/>
        </p:nvSpPr>
        <p:spPr>
          <a:xfrm>
            <a:off x="401638" y="1487488"/>
            <a:ext cx="2154237" cy="57626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齿轮机构</a:t>
            </a:r>
            <a:endParaRPr lang="en-US" altLang="zh-CN" sz="2400" b="1" dirty="0">
              <a:solidFill>
                <a:srgbClr val="7030A0"/>
              </a:solidFill>
              <a:latin typeface="Times New Roman" panose="02020603050405020304" pitchFamily="18" charset="0"/>
              <a:ea typeface="SimHei" panose="02010609060101010101" pitchFamily="49" charset="-122"/>
            </a:endParaRPr>
          </a:p>
        </p:txBody>
      </p:sp>
      <p:pic>
        <p:nvPicPr>
          <p:cNvPr id="52229" name="Picture 4" descr="https://gimg2.baidu.com/image_search/src=http%3A%2F%2Fdingyue.nosdn.127.net%2F%3DDV1HH3IVJb2TyOtuUgCgYPBdnI1F9nkiqP0yLvOeZGb71544157581929.jpeg&amp;refer=http%3A%2F%2Fdingyue.nosdn.127.net&amp;app=2002&amp;size=f9999,10000&amp;q=a80&amp;n=0&amp;g=0n&amp;fmt=jpeg?sec=1645422834&amp;t=17db2f6a9b998e11fc69480f66e22e22"/>
          <p:cNvPicPr>
            <a:picLocks noChangeAspect="1"/>
          </p:cNvPicPr>
          <p:nvPr/>
        </p:nvPicPr>
        <p:blipFill>
          <a:blip r:embed="rId1"/>
          <a:srcRect l="4167" t="13448" r="3333"/>
          <a:stretch>
            <a:fillRect/>
          </a:stretch>
        </p:blipFill>
        <p:spPr>
          <a:xfrm>
            <a:off x="5356225" y="709613"/>
            <a:ext cx="3787775" cy="2109787"/>
          </a:xfrm>
          <a:prstGeom prst="rect">
            <a:avLst/>
          </a:prstGeom>
          <a:noFill/>
          <a:ln w="9525">
            <a:noFill/>
          </a:ln>
        </p:spPr>
      </p:pic>
      <p:sp>
        <p:nvSpPr>
          <p:cNvPr id="12" name="矩形 11"/>
          <p:cNvSpPr/>
          <p:nvPr/>
        </p:nvSpPr>
        <p:spPr>
          <a:xfrm>
            <a:off x="473075" y="2370138"/>
            <a:ext cx="4572000" cy="1616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由两个或两个以上的齿轮组成</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传递运动</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角位移</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和</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角速度</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也</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可以</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传递力</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和</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力矩</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52231" name="Picture 9" descr="https://gimg2.baidu.com/image_search/src=http%3A%2F%2Fi01.c.aliimg.com%2Fimg%2Fibank%2F2014%2F438%2F603%2F1574306834_1018390045.jpg&amp;refer=http%3A%2F%2Fi01.c.aliimg.com&amp;app=2002&amp;size=f9999,10000&amp;q=a80&amp;n=0&amp;g=0n&amp;fmt=jpeg?sec=1645423083&amp;t=3b808720d63f0320380b837a99779328"/>
          <p:cNvPicPr>
            <a:picLocks noChangeAspect="1"/>
          </p:cNvPicPr>
          <p:nvPr/>
        </p:nvPicPr>
        <p:blipFill>
          <a:blip r:embed="rId2"/>
          <a:stretch>
            <a:fillRect/>
          </a:stretch>
        </p:blipFill>
        <p:spPr>
          <a:xfrm>
            <a:off x="558800" y="4105275"/>
            <a:ext cx="3867150" cy="2752725"/>
          </a:xfrm>
          <a:prstGeom prst="rect">
            <a:avLst/>
          </a:prstGeom>
          <a:noFill/>
          <a:ln w="9525">
            <a:noFill/>
          </a:ln>
        </p:spPr>
      </p:pic>
      <p:pic>
        <p:nvPicPr>
          <p:cNvPr id="52232" name="Picture 11" descr="https://gimg2.baidu.com/image_search/src=http%3A%2F%2Fwww.alloy-gear.com%2Fdata%2Fupload%2Fimage%2F20180427%2F1524824385384176.jpg&amp;refer=http%3A%2F%2Fwww.alloy-gear.com&amp;app=2002&amp;size=f9999,10000&amp;q=a80&amp;n=0&amp;g=0n&amp;fmt=jpeg?sec=1645423163&amp;t=f6f77c883f60e0737c292aec540fba78"/>
          <p:cNvPicPr>
            <a:picLocks noChangeAspect="1"/>
          </p:cNvPicPr>
          <p:nvPr/>
        </p:nvPicPr>
        <p:blipFill>
          <a:blip r:embed="rId3"/>
          <a:stretch>
            <a:fillRect/>
          </a:stretch>
        </p:blipFill>
        <p:spPr>
          <a:xfrm>
            <a:off x="4425950" y="4105275"/>
            <a:ext cx="3897313" cy="2752725"/>
          </a:xfrm>
          <a:prstGeom prst="rect">
            <a:avLst/>
          </a:prstGeom>
          <a:noFill/>
          <a:ln w="9525">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graphicFrame>
        <p:nvGraphicFramePr>
          <p:cNvPr id="53251" name="对象 3"/>
          <p:cNvGraphicFramePr>
            <a:graphicFrameLocks noChangeAspect="1"/>
          </p:cNvGraphicFramePr>
          <p:nvPr/>
        </p:nvGraphicFramePr>
        <p:xfrm>
          <a:off x="407988" y="1843088"/>
          <a:ext cx="3157537" cy="3714750"/>
        </p:xfrm>
        <a:graphic>
          <a:graphicData uri="http://schemas.openxmlformats.org/presentationml/2006/ole">
            <mc:AlternateContent xmlns:mc="http://schemas.openxmlformats.org/markup-compatibility/2006">
              <mc:Choice xmlns:v="urn:schemas-microsoft-com:vml" Requires="v">
                <p:oleObj spid="_x0000_s3111" name="" r:id="rId1" imgW="1030605" imgH="1210310" progId="Equation.DSMT4">
                  <p:embed/>
                </p:oleObj>
              </mc:Choice>
              <mc:Fallback>
                <p:oleObj name="" r:id="rId1" imgW="1030605" imgH="1210310" progId="Equation.DSMT4">
                  <p:embed/>
                  <p:pic>
                    <p:nvPicPr>
                      <p:cNvPr id="0" name="图片 3110"/>
                      <p:cNvPicPr/>
                      <p:nvPr/>
                    </p:nvPicPr>
                    <p:blipFill>
                      <a:blip r:embed="rId2"/>
                      <a:stretch>
                        <a:fillRect/>
                      </a:stretch>
                    </p:blipFill>
                    <p:spPr>
                      <a:xfrm>
                        <a:off x="407988" y="1843088"/>
                        <a:ext cx="3157537" cy="3714750"/>
                      </a:xfrm>
                      <a:prstGeom prst="rect">
                        <a:avLst/>
                      </a:prstGeom>
                      <a:noFill/>
                      <a:ln w="38100">
                        <a:noFill/>
                        <a:miter/>
                      </a:ln>
                    </p:spPr>
                  </p:pic>
                </p:oleObj>
              </mc:Fallback>
            </mc:AlternateContent>
          </a:graphicData>
        </a:graphic>
      </p:graphicFrame>
      <p:sp>
        <p:nvSpPr>
          <p:cNvPr id="53252" name="矩形 4"/>
          <p:cNvSpPr/>
          <p:nvPr/>
        </p:nvSpPr>
        <p:spPr>
          <a:xfrm>
            <a:off x="187325" y="884238"/>
            <a:ext cx="2155825" cy="57626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齿轮机构</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2" name="矩形 1"/>
          <p:cNvSpPr/>
          <p:nvPr/>
        </p:nvSpPr>
        <p:spPr>
          <a:xfrm>
            <a:off x="4340225" y="1460500"/>
            <a:ext cx="3851275" cy="60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假定</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不存在能量损失，即</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53254" name="对象 6"/>
          <p:cNvGraphicFramePr>
            <a:graphicFrameLocks noChangeAspect="1"/>
          </p:cNvGraphicFramePr>
          <p:nvPr/>
        </p:nvGraphicFramePr>
        <p:xfrm>
          <a:off x="4775200" y="2193925"/>
          <a:ext cx="2092325" cy="792163"/>
        </p:xfrm>
        <a:graphic>
          <a:graphicData uri="http://schemas.openxmlformats.org/presentationml/2006/ole">
            <mc:AlternateContent xmlns:mc="http://schemas.openxmlformats.org/markup-compatibility/2006">
              <mc:Choice xmlns:v="urn:schemas-microsoft-com:vml" Requires="v">
                <p:oleObj spid="_x0000_s3109" name="" r:id="rId3" imgW="609600" imgH="228600" progId="Equation.DSMT4">
                  <p:embed/>
                </p:oleObj>
              </mc:Choice>
              <mc:Fallback>
                <p:oleObj name="" r:id="rId3" imgW="609600" imgH="228600" progId="Equation.DSMT4">
                  <p:embed/>
                  <p:pic>
                    <p:nvPicPr>
                      <p:cNvPr id="0" name="图片 3108"/>
                      <p:cNvPicPr/>
                      <p:nvPr/>
                    </p:nvPicPr>
                    <p:blipFill>
                      <a:blip r:embed="rId4"/>
                      <a:stretch>
                        <a:fillRect/>
                      </a:stretch>
                    </p:blipFill>
                    <p:spPr>
                      <a:xfrm>
                        <a:off x="4775200" y="2193925"/>
                        <a:ext cx="2092325" cy="792163"/>
                      </a:xfrm>
                      <a:prstGeom prst="rect">
                        <a:avLst/>
                      </a:prstGeom>
                      <a:noFill/>
                      <a:ln w="38100">
                        <a:noFill/>
                        <a:miter/>
                      </a:ln>
                    </p:spPr>
                  </p:pic>
                </p:oleObj>
              </mc:Fallback>
            </mc:AlternateContent>
          </a:graphicData>
        </a:graphic>
      </p:graphicFrame>
      <p:graphicFrame>
        <p:nvGraphicFramePr>
          <p:cNvPr id="53255" name="对象 35"/>
          <p:cNvGraphicFramePr>
            <a:graphicFrameLocks noChangeAspect="1"/>
          </p:cNvGraphicFramePr>
          <p:nvPr/>
        </p:nvGraphicFramePr>
        <p:xfrm>
          <a:off x="4983163" y="3338513"/>
          <a:ext cx="617537" cy="541337"/>
        </p:xfrm>
        <a:graphic>
          <a:graphicData uri="http://schemas.openxmlformats.org/presentationml/2006/ole">
            <mc:AlternateContent xmlns:mc="http://schemas.openxmlformats.org/markup-compatibility/2006">
              <mc:Choice xmlns:v="urn:schemas-microsoft-com:vml" Requires="v">
                <p:oleObj spid="_x0000_s3112" name="" r:id="rId5" imgW="139700" imgH="228600" progId="Equation.DSMT4">
                  <p:embed/>
                </p:oleObj>
              </mc:Choice>
              <mc:Fallback>
                <p:oleObj name="" r:id="rId5" imgW="139700" imgH="228600" progId="Equation.DSMT4">
                  <p:embed/>
                  <p:pic>
                    <p:nvPicPr>
                      <p:cNvPr id="0" name="图片 3111"/>
                      <p:cNvPicPr/>
                      <p:nvPr/>
                    </p:nvPicPr>
                    <p:blipFill>
                      <a:blip r:embed="rId6"/>
                      <a:stretch>
                        <a:fillRect/>
                      </a:stretch>
                    </p:blipFill>
                    <p:spPr>
                      <a:xfrm>
                        <a:off x="4983163" y="3338513"/>
                        <a:ext cx="617537" cy="541337"/>
                      </a:xfrm>
                      <a:prstGeom prst="rect">
                        <a:avLst/>
                      </a:prstGeom>
                      <a:noFill/>
                      <a:ln w="38100">
                        <a:noFill/>
                        <a:miter/>
                      </a:ln>
                    </p:spPr>
                  </p:pic>
                </p:oleObj>
              </mc:Fallback>
            </mc:AlternateContent>
          </a:graphicData>
        </a:graphic>
      </p:graphicFrame>
      <p:sp>
        <p:nvSpPr>
          <p:cNvPr id="53256" name="Rectangle 32"/>
          <p:cNvSpPr/>
          <p:nvPr/>
        </p:nvSpPr>
        <p:spPr>
          <a:xfrm>
            <a:off x="5254625" y="3359150"/>
            <a:ext cx="3543300" cy="431800"/>
          </a:xfrm>
          <a:prstGeom prst="rect">
            <a:avLst/>
          </a:prstGeom>
          <a:noFill/>
          <a:ln w="9525">
            <a:noFill/>
          </a:ln>
        </p:spPr>
        <p:txBody>
          <a:bodyPr anchor="ctr" anchorCtr="0">
            <a:spAutoFit/>
          </a:bodyPr>
          <a:p>
            <a:pPr indent="127000">
              <a:buNone/>
            </a:pPr>
            <a:r>
              <a:rPr lang="en-US" altLang="zh-CN" sz="2200" b="1" dirty="0">
                <a:latin typeface="SimSun" panose="02010600030101010101" pitchFamily="2" charset="-122"/>
                <a:ea typeface="SimSun" panose="02010600030101010101" pitchFamily="2" charset="-122"/>
              </a:rPr>
              <a:t>——</a:t>
            </a:r>
            <a:r>
              <a:rPr lang="zh-CN" altLang="en-US" sz="2200" b="1" dirty="0">
                <a:latin typeface="SimSun" panose="02010600030101010101" pitchFamily="2" charset="-122"/>
                <a:ea typeface="SimSun" panose="02010600030101010101" pitchFamily="2" charset="-122"/>
              </a:rPr>
              <a:t>输入力矩（</a:t>
            </a:r>
            <a:r>
              <a:rPr lang="en-US" altLang="zh-CN" sz="2200" b="1" dirty="0">
                <a:latin typeface="SimSun" panose="02010600030101010101" pitchFamily="2" charset="-122"/>
                <a:ea typeface="SimSun" panose="02010600030101010101" pitchFamily="2" charset="-122"/>
              </a:rPr>
              <a:t>N·m</a:t>
            </a:r>
            <a:r>
              <a:rPr lang="zh-CN" altLang="en-US" sz="2200" b="1" dirty="0">
                <a:latin typeface="SimSun" panose="02010600030101010101" pitchFamily="2" charset="-122"/>
                <a:ea typeface="SimSun" panose="02010600030101010101" pitchFamily="2" charset="-122"/>
              </a:rPr>
              <a:t>）；</a:t>
            </a:r>
            <a:endParaRPr lang="zh-CN" altLang="en-US" sz="2200" b="1" dirty="0">
              <a:latin typeface="SimSun" panose="02010600030101010101" pitchFamily="2" charset="-122"/>
              <a:ea typeface="SimSun" panose="02010600030101010101" pitchFamily="2" charset="-122"/>
            </a:endParaRPr>
          </a:p>
        </p:txBody>
      </p:sp>
      <p:sp>
        <p:nvSpPr>
          <p:cNvPr id="53257" name="矩形 37"/>
          <p:cNvSpPr/>
          <p:nvPr/>
        </p:nvSpPr>
        <p:spPr>
          <a:xfrm>
            <a:off x="5408613" y="3900488"/>
            <a:ext cx="3306762" cy="430212"/>
          </a:xfrm>
          <a:prstGeom prst="rect">
            <a:avLst/>
          </a:prstGeom>
          <a:noFill/>
          <a:ln w="9525">
            <a:noFill/>
          </a:ln>
        </p:spPr>
        <p:txBody>
          <a:bodyPr wrap="none">
            <a:spAutoFit/>
          </a:bodyPr>
          <a:p>
            <a:pPr>
              <a:buNone/>
            </a:pPr>
            <a:r>
              <a:rPr lang="en-US" altLang="zh-CN" sz="2200" b="1" dirty="0">
                <a:latin typeface="SimSun" panose="02010600030101010101" pitchFamily="2" charset="-122"/>
                <a:ea typeface="SimSun" panose="02010600030101010101" pitchFamily="2" charset="-122"/>
              </a:rPr>
              <a:t>——</a:t>
            </a:r>
            <a:r>
              <a:rPr lang="zh-CN" altLang="zh-CN" sz="2200" b="1" dirty="0">
                <a:latin typeface="SimSun" panose="02010600030101010101" pitchFamily="2" charset="-122"/>
                <a:ea typeface="SimSun" panose="02010600030101010101" pitchFamily="2" charset="-122"/>
              </a:rPr>
              <a:t>输出力矩（</a:t>
            </a:r>
            <a:r>
              <a:rPr lang="en-US" altLang="zh-CN" sz="2200" b="1" dirty="0">
                <a:latin typeface="SimSun" panose="02010600030101010101" pitchFamily="2" charset="-122"/>
                <a:ea typeface="SimSun" panose="02010600030101010101" pitchFamily="2" charset="-122"/>
              </a:rPr>
              <a:t>N·m</a:t>
            </a:r>
            <a:r>
              <a:rPr lang="zh-CN" altLang="zh-CN" sz="2200" b="1" dirty="0">
                <a:latin typeface="SimSun" panose="02010600030101010101" pitchFamily="2" charset="-122"/>
                <a:ea typeface="SimSun" panose="02010600030101010101" pitchFamily="2" charset="-122"/>
              </a:rPr>
              <a:t>）；</a:t>
            </a:r>
            <a:endParaRPr lang="zh-CN" altLang="en-US" sz="2200" b="1" dirty="0">
              <a:latin typeface="SimSun" panose="02010600030101010101" pitchFamily="2" charset="-122"/>
              <a:ea typeface="SimSun" panose="02010600030101010101" pitchFamily="2" charset="-122"/>
            </a:endParaRPr>
          </a:p>
        </p:txBody>
      </p:sp>
      <p:sp>
        <p:nvSpPr>
          <p:cNvPr id="53258" name="矩形 38"/>
          <p:cNvSpPr/>
          <p:nvPr/>
        </p:nvSpPr>
        <p:spPr>
          <a:xfrm>
            <a:off x="5408613" y="4379913"/>
            <a:ext cx="3021012" cy="431800"/>
          </a:xfrm>
          <a:prstGeom prst="rect">
            <a:avLst/>
          </a:prstGeom>
          <a:noFill/>
          <a:ln w="9525">
            <a:noFill/>
          </a:ln>
        </p:spPr>
        <p:txBody>
          <a:bodyPr wrap="none">
            <a:spAutoFit/>
          </a:bodyPr>
          <a:p>
            <a:pPr>
              <a:buNone/>
            </a:pPr>
            <a:r>
              <a:rPr lang="en-US" altLang="zh-CN" sz="2200" b="1" dirty="0">
                <a:latin typeface="SimSun" panose="02010600030101010101" pitchFamily="2" charset="-122"/>
                <a:ea typeface="SimSun" panose="02010600030101010101" pitchFamily="2" charset="-122"/>
              </a:rPr>
              <a:t>——</a:t>
            </a:r>
            <a:r>
              <a:rPr lang="zh-CN" altLang="zh-CN" sz="2200" b="1" dirty="0">
                <a:latin typeface="SimSun" panose="02010600030101010101" pitchFamily="2" charset="-122"/>
                <a:ea typeface="SimSun" panose="02010600030101010101" pitchFamily="2" charset="-122"/>
              </a:rPr>
              <a:t>输入齿轮角位移；</a:t>
            </a:r>
            <a:endParaRPr lang="zh-CN" altLang="en-US" sz="2200" b="1" dirty="0">
              <a:latin typeface="SimSun" panose="02010600030101010101" pitchFamily="2" charset="-122"/>
              <a:ea typeface="SimSun" panose="02010600030101010101" pitchFamily="2" charset="-122"/>
            </a:endParaRPr>
          </a:p>
        </p:txBody>
      </p:sp>
      <p:sp>
        <p:nvSpPr>
          <p:cNvPr id="53259" name="矩形 42"/>
          <p:cNvSpPr/>
          <p:nvPr/>
        </p:nvSpPr>
        <p:spPr>
          <a:xfrm>
            <a:off x="5395913" y="4891088"/>
            <a:ext cx="3021012" cy="430212"/>
          </a:xfrm>
          <a:prstGeom prst="rect">
            <a:avLst/>
          </a:prstGeom>
          <a:noFill/>
          <a:ln w="9525">
            <a:noFill/>
          </a:ln>
        </p:spPr>
        <p:txBody>
          <a:bodyPr wrap="none">
            <a:spAutoFit/>
          </a:bodyPr>
          <a:p>
            <a:pPr>
              <a:buNone/>
            </a:pPr>
            <a:r>
              <a:rPr lang="en-US" altLang="zh-CN" sz="2200" b="1" dirty="0">
                <a:latin typeface="SimSun" panose="02010600030101010101" pitchFamily="2" charset="-122"/>
                <a:ea typeface="SimSun" panose="02010600030101010101" pitchFamily="2" charset="-122"/>
              </a:rPr>
              <a:t>——</a:t>
            </a:r>
            <a:r>
              <a:rPr lang="zh-CN" altLang="zh-CN" sz="2200" b="1" dirty="0">
                <a:latin typeface="SimSun" panose="02010600030101010101" pitchFamily="2" charset="-122"/>
                <a:ea typeface="SimSun" panose="02010600030101010101" pitchFamily="2" charset="-122"/>
              </a:rPr>
              <a:t>输出齿轮角位移</a:t>
            </a:r>
            <a:r>
              <a:rPr lang="zh-CN" altLang="en-US" sz="2200" b="1" dirty="0">
                <a:latin typeface="SimSun" panose="02010600030101010101" pitchFamily="2" charset="-122"/>
                <a:ea typeface="SimSun" panose="02010600030101010101" pitchFamily="2" charset="-122"/>
              </a:rPr>
              <a:t>；</a:t>
            </a:r>
            <a:endParaRPr lang="zh-CN" altLang="en-US" sz="2200" b="1" dirty="0">
              <a:latin typeface="SimSun" panose="02010600030101010101" pitchFamily="2" charset="-122"/>
              <a:ea typeface="SimSun" panose="02010600030101010101" pitchFamily="2" charset="-122"/>
            </a:endParaRPr>
          </a:p>
        </p:txBody>
      </p:sp>
      <p:graphicFrame>
        <p:nvGraphicFramePr>
          <p:cNvPr id="53260" name="对象 44"/>
          <p:cNvGraphicFramePr>
            <a:graphicFrameLocks noChangeAspect="1"/>
          </p:cNvGraphicFramePr>
          <p:nvPr/>
        </p:nvGraphicFramePr>
        <p:xfrm>
          <a:off x="5010150" y="3890963"/>
          <a:ext cx="315913" cy="517525"/>
        </p:xfrm>
        <a:graphic>
          <a:graphicData uri="http://schemas.openxmlformats.org/presentationml/2006/ole">
            <mc:AlternateContent xmlns:mc="http://schemas.openxmlformats.org/markup-compatibility/2006">
              <mc:Choice xmlns:v="urn:schemas-microsoft-com:vml" Requires="v">
                <p:oleObj spid="_x0000_s3107" name="" r:id="rId7" imgW="152400" imgH="228600" progId="Equation.DSMT4">
                  <p:embed/>
                </p:oleObj>
              </mc:Choice>
              <mc:Fallback>
                <p:oleObj name="" r:id="rId7" imgW="152400" imgH="228600" progId="Equation.DSMT4">
                  <p:embed/>
                  <p:pic>
                    <p:nvPicPr>
                      <p:cNvPr id="0" name="图片 3106"/>
                      <p:cNvPicPr/>
                      <p:nvPr/>
                    </p:nvPicPr>
                    <p:blipFill>
                      <a:blip r:embed="rId8"/>
                      <a:stretch>
                        <a:fillRect/>
                      </a:stretch>
                    </p:blipFill>
                    <p:spPr>
                      <a:xfrm>
                        <a:off x="5010150" y="3890963"/>
                        <a:ext cx="315913" cy="517525"/>
                      </a:xfrm>
                      <a:prstGeom prst="rect">
                        <a:avLst/>
                      </a:prstGeom>
                      <a:noFill/>
                      <a:ln w="38100">
                        <a:noFill/>
                        <a:miter/>
                      </a:ln>
                    </p:spPr>
                  </p:pic>
                </p:oleObj>
              </mc:Fallback>
            </mc:AlternateContent>
          </a:graphicData>
        </a:graphic>
      </p:graphicFrame>
      <p:graphicFrame>
        <p:nvGraphicFramePr>
          <p:cNvPr id="53261" name="对象 46"/>
          <p:cNvGraphicFramePr>
            <a:graphicFrameLocks noChangeAspect="1"/>
          </p:cNvGraphicFramePr>
          <p:nvPr/>
        </p:nvGraphicFramePr>
        <p:xfrm>
          <a:off x="4951413" y="4286250"/>
          <a:ext cx="341312" cy="620713"/>
        </p:xfrm>
        <a:graphic>
          <a:graphicData uri="http://schemas.openxmlformats.org/presentationml/2006/ole">
            <mc:AlternateContent xmlns:mc="http://schemas.openxmlformats.org/markup-compatibility/2006">
              <mc:Choice xmlns:v="urn:schemas-microsoft-com:vml" Requires="v">
                <p:oleObj spid="_x0000_s3108" name="" r:id="rId9" imgW="139700" imgH="228600" progId="Equation.DSMT4">
                  <p:embed/>
                </p:oleObj>
              </mc:Choice>
              <mc:Fallback>
                <p:oleObj name="" r:id="rId9" imgW="139700" imgH="228600" progId="Equation.DSMT4">
                  <p:embed/>
                  <p:pic>
                    <p:nvPicPr>
                      <p:cNvPr id="0" name="图片 3107"/>
                      <p:cNvPicPr/>
                      <p:nvPr/>
                    </p:nvPicPr>
                    <p:blipFill>
                      <a:blip r:embed="rId10"/>
                      <a:stretch>
                        <a:fillRect/>
                      </a:stretch>
                    </p:blipFill>
                    <p:spPr>
                      <a:xfrm>
                        <a:off x="4951413" y="4286250"/>
                        <a:ext cx="341312" cy="620713"/>
                      </a:xfrm>
                      <a:prstGeom prst="rect">
                        <a:avLst/>
                      </a:prstGeom>
                      <a:noFill/>
                      <a:ln w="38100">
                        <a:noFill/>
                        <a:miter/>
                      </a:ln>
                    </p:spPr>
                  </p:pic>
                </p:oleObj>
              </mc:Fallback>
            </mc:AlternateContent>
          </a:graphicData>
        </a:graphic>
      </p:graphicFrame>
      <p:graphicFrame>
        <p:nvGraphicFramePr>
          <p:cNvPr id="53262" name="对象 48"/>
          <p:cNvGraphicFramePr>
            <a:graphicFrameLocks noChangeAspect="1"/>
          </p:cNvGraphicFramePr>
          <p:nvPr/>
        </p:nvGraphicFramePr>
        <p:xfrm>
          <a:off x="4976813" y="4854575"/>
          <a:ext cx="357187" cy="585788"/>
        </p:xfrm>
        <a:graphic>
          <a:graphicData uri="http://schemas.openxmlformats.org/presentationml/2006/ole">
            <mc:AlternateContent xmlns:mc="http://schemas.openxmlformats.org/markup-compatibility/2006">
              <mc:Choice xmlns:v="urn:schemas-microsoft-com:vml" Requires="v">
                <p:oleObj spid="_x0000_s3110" name="" r:id="rId11" imgW="152400" imgH="228600" progId="Equation.DSMT4">
                  <p:embed/>
                </p:oleObj>
              </mc:Choice>
              <mc:Fallback>
                <p:oleObj name="" r:id="rId11" imgW="152400" imgH="228600" progId="Equation.DSMT4">
                  <p:embed/>
                  <p:pic>
                    <p:nvPicPr>
                      <p:cNvPr id="0" name="图片 3109"/>
                      <p:cNvPicPr/>
                      <p:nvPr/>
                    </p:nvPicPr>
                    <p:blipFill>
                      <a:blip r:embed="rId12"/>
                      <a:stretch>
                        <a:fillRect/>
                      </a:stretch>
                    </p:blipFill>
                    <p:spPr>
                      <a:xfrm>
                        <a:off x="4976813" y="4854575"/>
                        <a:ext cx="357187" cy="585788"/>
                      </a:xfrm>
                      <a:prstGeom prst="rect">
                        <a:avLst/>
                      </a:prstGeom>
                      <a:noFill/>
                      <a:ln w="38100">
                        <a:noFill/>
                        <a:miter/>
                      </a:ln>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graphicFrame>
        <p:nvGraphicFramePr>
          <p:cNvPr id="54275" name="对象 4"/>
          <p:cNvGraphicFramePr>
            <a:graphicFrameLocks noChangeAspect="1"/>
          </p:cNvGraphicFramePr>
          <p:nvPr/>
        </p:nvGraphicFramePr>
        <p:xfrm>
          <a:off x="407988" y="1843088"/>
          <a:ext cx="3157537" cy="3714750"/>
        </p:xfrm>
        <a:graphic>
          <a:graphicData uri="http://schemas.openxmlformats.org/presentationml/2006/ole">
            <mc:AlternateContent xmlns:mc="http://schemas.openxmlformats.org/markup-compatibility/2006">
              <mc:Choice xmlns:v="urn:schemas-microsoft-com:vml" Requires="v">
                <p:oleObj spid="_x0000_s3105" name="" r:id="rId1" imgW="1030605" imgH="1210310" progId="Equation.DSMT4">
                  <p:embed/>
                </p:oleObj>
              </mc:Choice>
              <mc:Fallback>
                <p:oleObj name="" r:id="rId1" imgW="1030605" imgH="1210310" progId="Equation.DSMT4">
                  <p:embed/>
                  <p:pic>
                    <p:nvPicPr>
                      <p:cNvPr id="0" name="图片 3104"/>
                      <p:cNvPicPr/>
                      <p:nvPr/>
                    </p:nvPicPr>
                    <p:blipFill>
                      <a:blip r:embed="rId2"/>
                      <a:stretch>
                        <a:fillRect/>
                      </a:stretch>
                    </p:blipFill>
                    <p:spPr>
                      <a:xfrm>
                        <a:off x="407988" y="1843088"/>
                        <a:ext cx="3157537" cy="3714750"/>
                      </a:xfrm>
                      <a:prstGeom prst="rect">
                        <a:avLst/>
                      </a:prstGeom>
                      <a:noFill/>
                      <a:ln w="38100">
                        <a:noFill/>
                        <a:miter/>
                      </a:ln>
                    </p:spPr>
                  </p:pic>
                </p:oleObj>
              </mc:Fallback>
            </mc:AlternateContent>
          </a:graphicData>
        </a:graphic>
      </p:graphicFrame>
      <p:sp>
        <p:nvSpPr>
          <p:cNvPr id="54276" name="矩形 5"/>
          <p:cNvSpPr/>
          <p:nvPr/>
        </p:nvSpPr>
        <p:spPr>
          <a:xfrm>
            <a:off x="187325" y="884238"/>
            <a:ext cx="2155825" cy="57626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齿轮机构</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7" name="矩形 6"/>
          <p:cNvSpPr/>
          <p:nvPr/>
        </p:nvSpPr>
        <p:spPr>
          <a:xfrm>
            <a:off x="3773488" y="1296988"/>
            <a:ext cx="5375275" cy="1108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啮合齿轮转过的总的</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圆周距离</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相等，可以得到齿轮半径与角位移之间的关系：</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54278" name="对象 16"/>
          <p:cNvGraphicFramePr>
            <a:graphicFrameLocks noChangeAspect="1"/>
          </p:cNvGraphicFramePr>
          <p:nvPr/>
        </p:nvGraphicFramePr>
        <p:xfrm>
          <a:off x="4483100" y="2643188"/>
          <a:ext cx="1878013" cy="631825"/>
        </p:xfrm>
        <a:graphic>
          <a:graphicData uri="http://schemas.openxmlformats.org/presentationml/2006/ole">
            <mc:AlternateContent xmlns:mc="http://schemas.openxmlformats.org/markup-compatibility/2006">
              <mc:Choice xmlns:v="urn:schemas-microsoft-com:vml" Requires="v">
                <p:oleObj spid="_x0000_s3102" name="" r:id="rId3" imgW="698500" imgH="228600" progId="Equation.DSMT4">
                  <p:embed/>
                </p:oleObj>
              </mc:Choice>
              <mc:Fallback>
                <p:oleObj name="" r:id="rId3" imgW="698500" imgH="228600" progId="Equation.DSMT4">
                  <p:embed/>
                  <p:pic>
                    <p:nvPicPr>
                      <p:cNvPr id="0" name="图片 3101"/>
                      <p:cNvPicPr/>
                      <p:nvPr/>
                    </p:nvPicPr>
                    <p:blipFill>
                      <a:blip r:embed="rId4"/>
                      <a:stretch>
                        <a:fillRect/>
                      </a:stretch>
                    </p:blipFill>
                    <p:spPr>
                      <a:xfrm>
                        <a:off x="4483100" y="2643188"/>
                        <a:ext cx="1878013" cy="631825"/>
                      </a:xfrm>
                      <a:prstGeom prst="rect">
                        <a:avLst/>
                      </a:prstGeom>
                      <a:noFill/>
                      <a:ln w="38100">
                        <a:noFill/>
                        <a:miter/>
                      </a:ln>
                    </p:spPr>
                  </p:pic>
                </p:oleObj>
              </mc:Fallback>
            </mc:AlternateContent>
          </a:graphicData>
        </a:graphic>
      </p:graphicFrame>
      <p:sp>
        <p:nvSpPr>
          <p:cNvPr id="54279" name="Rectangle 3"/>
          <p:cNvSpPr/>
          <p:nvPr/>
        </p:nvSpPr>
        <p:spPr>
          <a:xfrm>
            <a:off x="4603750" y="3513138"/>
            <a:ext cx="4545013" cy="1446212"/>
          </a:xfrm>
          <a:prstGeom prst="rect">
            <a:avLst/>
          </a:prstGeom>
          <a:noFill/>
          <a:ln w="9525">
            <a:noFill/>
          </a:ln>
        </p:spPr>
        <p:txBody>
          <a:bodyPr anchor="ctr" anchorCtr="0">
            <a:spAutoFit/>
          </a:bodyPr>
          <a:p>
            <a:pPr>
              <a:lnSpc>
                <a:spcPct val="200000"/>
              </a:lnSpc>
              <a:buNone/>
            </a:pPr>
            <a:r>
              <a:rPr lang="zh-CN" altLang="zh-CN" sz="2200" b="1" dirty="0">
                <a:latin typeface="SimSun" panose="02010600030101010101" pitchFamily="2" charset="-122"/>
                <a:ea typeface="SimSun" panose="02010600030101010101" pitchFamily="2" charset="-122"/>
              </a:rPr>
              <a:t>  ——输入轴上的齿轮半径（m）；</a:t>
            </a:r>
            <a:endParaRPr lang="zh-CN" altLang="zh-CN" sz="2200" b="1" dirty="0">
              <a:latin typeface="SimSun" panose="02010600030101010101" pitchFamily="2" charset="-122"/>
              <a:ea typeface="SimSun" panose="02010600030101010101" pitchFamily="2" charset="-122"/>
            </a:endParaRPr>
          </a:p>
          <a:p>
            <a:pPr>
              <a:lnSpc>
                <a:spcPct val="200000"/>
              </a:lnSpc>
              <a:buNone/>
            </a:pPr>
            <a:r>
              <a:rPr lang="zh-CN" altLang="zh-CN" sz="2200" b="1" dirty="0">
                <a:latin typeface="SimSun" panose="02010600030101010101" pitchFamily="2" charset="-122"/>
                <a:ea typeface="SimSun" panose="02010600030101010101" pitchFamily="2" charset="-122"/>
              </a:rPr>
              <a:t>  ——输出轴上的齿轮半径（m）。</a:t>
            </a:r>
            <a:endParaRPr lang="zh-CN" altLang="zh-CN" sz="2200" b="1" dirty="0">
              <a:latin typeface="SimSun" panose="02010600030101010101" pitchFamily="2" charset="-122"/>
              <a:ea typeface="SimSun" panose="02010600030101010101" pitchFamily="2" charset="-122"/>
            </a:endParaRPr>
          </a:p>
        </p:txBody>
      </p:sp>
      <p:graphicFrame>
        <p:nvGraphicFramePr>
          <p:cNvPr id="54280" name="对象 19"/>
          <p:cNvGraphicFramePr>
            <a:graphicFrameLocks noChangeAspect="1"/>
          </p:cNvGraphicFramePr>
          <p:nvPr/>
        </p:nvGraphicFramePr>
        <p:xfrm>
          <a:off x="4594225" y="3713163"/>
          <a:ext cx="417513" cy="550862"/>
        </p:xfrm>
        <a:graphic>
          <a:graphicData uri="http://schemas.openxmlformats.org/presentationml/2006/ole">
            <mc:AlternateContent xmlns:mc="http://schemas.openxmlformats.org/markup-compatibility/2006">
              <mc:Choice xmlns:v="urn:schemas-microsoft-com:vml" Requires="v">
                <p:oleObj spid="_x0000_s3104" name="" r:id="rId5" imgW="152400" imgH="190500" progId="Equation.DSMT4">
                  <p:embed/>
                </p:oleObj>
              </mc:Choice>
              <mc:Fallback>
                <p:oleObj name="" r:id="rId5" imgW="152400" imgH="190500" progId="Equation.DSMT4">
                  <p:embed/>
                  <p:pic>
                    <p:nvPicPr>
                      <p:cNvPr id="0" name="图片 3103"/>
                      <p:cNvPicPr/>
                      <p:nvPr/>
                    </p:nvPicPr>
                    <p:blipFill>
                      <a:blip r:embed="rId6"/>
                      <a:stretch>
                        <a:fillRect/>
                      </a:stretch>
                    </p:blipFill>
                    <p:spPr>
                      <a:xfrm>
                        <a:off x="4594225" y="3713163"/>
                        <a:ext cx="417513" cy="550862"/>
                      </a:xfrm>
                      <a:prstGeom prst="rect">
                        <a:avLst/>
                      </a:prstGeom>
                      <a:noFill/>
                      <a:ln w="38100">
                        <a:noFill/>
                        <a:miter/>
                      </a:ln>
                    </p:spPr>
                  </p:pic>
                </p:oleObj>
              </mc:Fallback>
            </mc:AlternateContent>
          </a:graphicData>
        </a:graphic>
      </p:graphicFrame>
      <p:graphicFrame>
        <p:nvGraphicFramePr>
          <p:cNvPr id="54281" name="对象 21"/>
          <p:cNvGraphicFramePr>
            <a:graphicFrameLocks noChangeAspect="1"/>
          </p:cNvGraphicFramePr>
          <p:nvPr/>
        </p:nvGraphicFramePr>
        <p:xfrm>
          <a:off x="4603750" y="4341813"/>
          <a:ext cx="409575" cy="539750"/>
        </p:xfrm>
        <a:graphic>
          <a:graphicData uri="http://schemas.openxmlformats.org/presentationml/2006/ole">
            <mc:AlternateContent xmlns:mc="http://schemas.openxmlformats.org/markup-compatibility/2006">
              <mc:Choice xmlns:v="urn:schemas-microsoft-com:vml" Requires="v">
                <p:oleObj spid="_x0000_s3101" name="" r:id="rId7" imgW="165100" imgH="190500" progId="Equation.DSMT4">
                  <p:embed/>
                </p:oleObj>
              </mc:Choice>
              <mc:Fallback>
                <p:oleObj name="" r:id="rId7" imgW="165100" imgH="190500" progId="Equation.DSMT4">
                  <p:embed/>
                  <p:pic>
                    <p:nvPicPr>
                      <p:cNvPr id="0" name="图片 3100"/>
                      <p:cNvPicPr/>
                      <p:nvPr/>
                    </p:nvPicPr>
                    <p:blipFill>
                      <a:blip r:embed="rId8"/>
                      <a:stretch>
                        <a:fillRect/>
                      </a:stretch>
                    </p:blipFill>
                    <p:spPr>
                      <a:xfrm>
                        <a:off x="4603750" y="4341813"/>
                        <a:ext cx="409575" cy="539750"/>
                      </a:xfrm>
                      <a:prstGeom prst="rect">
                        <a:avLst/>
                      </a:prstGeom>
                      <a:noFill/>
                      <a:ln w="38100">
                        <a:noFill/>
                        <a:miter/>
                      </a:ln>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graphicFrame>
        <p:nvGraphicFramePr>
          <p:cNvPr id="55299" name="对象 3"/>
          <p:cNvGraphicFramePr>
            <a:graphicFrameLocks noChangeAspect="1"/>
          </p:cNvGraphicFramePr>
          <p:nvPr/>
        </p:nvGraphicFramePr>
        <p:xfrm>
          <a:off x="407988" y="1843088"/>
          <a:ext cx="3157537" cy="3714750"/>
        </p:xfrm>
        <a:graphic>
          <a:graphicData uri="http://schemas.openxmlformats.org/presentationml/2006/ole">
            <mc:AlternateContent xmlns:mc="http://schemas.openxmlformats.org/markup-compatibility/2006">
              <mc:Choice xmlns:v="urn:schemas-microsoft-com:vml" Requires="v">
                <p:oleObj spid="_x0000_s3100" name="" r:id="rId1" imgW="1030605" imgH="1210310" progId="Equation.DSMT4">
                  <p:embed/>
                </p:oleObj>
              </mc:Choice>
              <mc:Fallback>
                <p:oleObj name="" r:id="rId1" imgW="1030605" imgH="1210310" progId="Equation.DSMT4">
                  <p:embed/>
                  <p:pic>
                    <p:nvPicPr>
                      <p:cNvPr id="0" name="图片 3099"/>
                      <p:cNvPicPr/>
                      <p:nvPr/>
                    </p:nvPicPr>
                    <p:blipFill>
                      <a:blip r:embed="rId2"/>
                      <a:stretch>
                        <a:fillRect/>
                      </a:stretch>
                    </p:blipFill>
                    <p:spPr>
                      <a:xfrm>
                        <a:off x="407988" y="1843088"/>
                        <a:ext cx="3157537" cy="3714750"/>
                      </a:xfrm>
                      <a:prstGeom prst="rect">
                        <a:avLst/>
                      </a:prstGeom>
                      <a:noFill/>
                      <a:ln w="38100">
                        <a:noFill/>
                        <a:miter/>
                      </a:ln>
                    </p:spPr>
                  </p:pic>
                </p:oleObj>
              </mc:Fallback>
            </mc:AlternateContent>
          </a:graphicData>
        </a:graphic>
      </p:graphicFrame>
      <p:sp>
        <p:nvSpPr>
          <p:cNvPr id="55300" name="矩形 4"/>
          <p:cNvSpPr/>
          <p:nvPr/>
        </p:nvSpPr>
        <p:spPr>
          <a:xfrm>
            <a:off x="187325" y="884238"/>
            <a:ext cx="2155825" cy="57626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齿轮机构</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2" name="矩形 1"/>
          <p:cNvSpPr/>
          <p:nvPr/>
        </p:nvSpPr>
        <p:spPr>
          <a:xfrm>
            <a:off x="3727450" y="1385888"/>
            <a:ext cx="3022600" cy="431800"/>
          </a:xfrm>
          <a:prstGeom prst="rect">
            <a:avLst/>
          </a:prstGeom>
        </p:spPr>
        <p:txBody>
          <a:bodyPr wrap="none">
            <a:spAutoFit/>
          </a:bodyPr>
          <a:p>
            <a:pPr>
              <a:buNone/>
            </a:pPr>
            <a:r>
              <a:rPr lang="zh-CN" altLang="zh-CN" sz="2200" b="1" dirty="0">
                <a:latin typeface="Times New Roman" panose="02020603050405020304" pitchFamily="18" charset="0"/>
                <a:ea typeface="SimSun" panose="02010600030101010101" pitchFamily="2" charset="-122"/>
              </a:rPr>
              <a:t>齿数与其半径成正比</a:t>
            </a:r>
            <a:r>
              <a:rPr lang="zh-CN" altLang="en-US" sz="2200" b="1" dirty="0">
                <a:latin typeface="Times New Roman" panose="02020603050405020304" pitchFamily="18" charset="0"/>
                <a:ea typeface="SimSun" panose="02010600030101010101" pitchFamily="2" charset="-122"/>
              </a:rPr>
              <a:t>：</a:t>
            </a:r>
            <a:endParaRPr lang="zh-CN" altLang="en-US" sz="2200" b="1" dirty="0">
              <a:latin typeface="Arial" panose="020B0604020202020204" pitchFamily="34" charset="0"/>
            </a:endParaRPr>
          </a:p>
        </p:txBody>
      </p:sp>
      <p:graphicFrame>
        <p:nvGraphicFramePr>
          <p:cNvPr id="55302" name="对象 6"/>
          <p:cNvGraphicFramePr>
            <a:graphicFrameLocks noChangeAspect="1"/>
          </p:cNvGraphicFramePr>
          <p:nvPr/>
        </p:nvGraphicFramePr>
        <p:xfrm>
          <a:off x="6838950" y="1203325"/>
          <a:ext cx="1033463" cy="839788"/>
        </p:xfrm>
        <a:graphic>
          <a:graphicData uri="http://schemas.openxmlformats.org/presentationml/2006/ole">
            <mc:AlternateContent xmlns:mc="http://schemas.openxmlformats.org/markup-compatibility/2006">
              <mc:Choice xmlns:v="urn:schemas-microsoft-com:vml" Requires="v">
                <p:oleObj spid="_x0000_s3099" name="" r:id="rId3" imgW="533400" imgH="431800" progId="Equation.DSMT4">
                  <p:embed/>
                </p:oleObj>
              </mc:Choice>
              <mc:Fallback>
                <p:oleObj name="" r:id="rId3" imgW="533400" imgH="431800" progId="Equation.DSMT4">
                  <p:embed/>
                  <p:pic>
                    <p:nvPicPr>
                      <p:cNvPr id="0" name="图片 3098"/>
                      <p:cNvPicPr/>
                      <p:nvPr/>
                    </p:nvPicPr>
                    <p:blipFill>
                      <a:blip r:embed="rId4"/>
                      <a:stretch>
                        <a:fillRect/>
                      </a:stretch>
                    </p:blipFill>
                    <p:spPr>
                      <a:xfrm>
                        <a:off x="6838950" y="1203325"/>
                        <a:ext cx="1033463" cy="839788"/>
                      </a:xfrm>
                      <a:prstGeom prst="rect">
                        <a:avLst/>
                      </a:prstGeom>
                      <a:noFill/>
                      <a:ln w="38100">
                        <a:noFill/>
                        <a:miter/>
                      </a:ln>
                    </p:spPr>
                  </p:pic>
                </p:oleObj>
              </mc:Fallback>
            </mc:AlternateContent>
          </a:graphicData>
        </a:graphic>
      </p:graphicFrame>
      <p:sp>
        <p:nvSpPr>
          <p:cNvPr id="8" name="矩形 7"/>
          <p:cNvSpPr/>
          <p:nvPr/>
        </p:nvSpPr>
        <p:spPr>
          <a:xfrm>
            <a:off x="3724275" y="2379663"/>
            <a:ext cx="3873500" cy="43180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齿数与其转动角速度成反比</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55304" name="对象 10"/>
          <p:cNvGraphicFramePr>
            <a:graphicFrameLocks noChangeAspect="1"/>
          </p:cNvGraphicFramePr>
          <p:nvPr/>
        </p:nvGraphicFramePr>
        <p:xfrm>
          <a:off x="7400925" y="2212975"/>
          <a:ext cx="977900" cy="793750"/>
        </p:xfrm>
        <a:graphic>
          <a:graphicData uri="http://schemas.openxmlformats.org/presentationml/2006/ole">
            <mc:AlternateContent xmlns:mc="http://schemas.openxmlformats.org/markup-compatibility/2006">
              <mc:Choice xmlns:v="urn:schemas-microsoft-com:vml" Requires="v">
                <p:oleObj spid="_x0000_s3103" name="" r:id="rId5" imgW="533400" imgH="431800" progId="Equation.DSMT4">
                  <p:embed/>
                </p:oleObj>
              </mc:Choice>
              <mc:Fallback>
                <p:oleObj name="" r:id="rId5" imgW="533400" imgH="431800" progId="Equation.DSMT4">
                  <p:embed/>
                  <p:pic>
                    <p:nvPicPr>
                      <p:cNvPr id="0" name="图片 3102"/>
                      <p:cNvPicPr/>
                      <p:nvPr/>
                    </p:nvPicPr>
                    <p:blipFill>
                      <a:blip r:embed="rId6"/>
                      <a:stretch>
                        <a:fillRect/>
                      </a:stretch>
                    </p:blipFill>
                    <p:spPr>
                      <a:xfrm>
                        <a:off x="7400925" y="2212975"/>
                        <a:ext cx="977900" cy="793750"/>
                      </a:xfrm>
                      <a:prstGeom prst="rect">
                        <a:avLst/>
                      </a:prstGeom>
                      <a:noFill/>
                      <a:ln w="38100">
                        <a:noFill/>
                        <a:miter/>
                      </a:ln>
                    </p:spPr>
                  </p:pic>
                </p:oleObj>
              </mc:Fallback>
            </mc:AlternateContent>
          </a:graphicData>
        </a:graphic>
      </p:graphicFrame>
      <p:sp>
        <p:nvSpPr>
          <p:cNvPr id="14" name="矩形 13"/>
          <p:cNvSpPr/>
          <p:nvPr/>
        </p:nvSpPr>
        <p:spPr>
          <a:xfrm>
            <a:off x="3724275" y="3300413"/>
            <a:ext cx="5008563" cy="43021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输出轴与输入轴之间的运动转换关系</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15" name="矩形 14"/>
          <p:cNvSpPr/>
          <p:nvPr/>
        </p:nvSpPr>
        <p:spPr>
          <a:xfrm>
            <a:off x="3894138" y="4611688"/>
            <a:ext cx="1035050" cy="43180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力矩</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22" name="矩形 21"/>
          <p:cNvSpPr>
            <a:spLocks noRot="1" noChangeAspect="1" noMove="1" noResize="1" noEditPoints="1" noAdjustHandles="1" noChangeArrowheads="1" noChangeShapeType="1" noTextEdit="1"/>
          </p:cNvSpPr>
          <p:nvPr/>
        </p:nvSpPr>
        <p:spPr>
          <a:xfrm>
            <a:off x="4861138" y="3877325"/>
            <a:ext cx="3200107" cy="1900264"/>
          </a:xfrm>
          <a:prstGeom prst="rect">
            <a:avLst/>
          </a:prstGeom>
          <a:blipFill>
            <a:blip r:embed="rId7"/>
            <a:stretch>
              <a:fillRect/>
            </a:stretch>
          </a:blipFill>
        </p:spPr>
        <p:txBody>
          <a:bodyPr/>
          <a:lstStyle/>
          <a:p>
            <a:r>
              <a:rPr lang="zh-CN" altLang="en-US">
                <a:noFill/>
              </a:rPr>
              <a:t> </a:t>
            </a:r>
            <a:endParaRPr lang="zh-CN" altLang="en-US">
              <a:no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graphicFrame>
        <p:nvGraphicFramePr>
          <p:cNvPr id="56323" name="对象 3"/>
          <p:cNvGraphicFramePr>
            <a:graphicFrameLocks noChangeAspect="1"/>
          </p:cNvGraphicFramePr>
          <p:nvPr/>
        </p:nvGraphicFramePr>
        <p:xfrm>
          <a:off x="407988" y="1843088"/>
          <a:ext cx="3157537" cy="3714750"/>
        </p:xfrm>
        <a:graphic>
          <a:graphicData uri="http://schemas.openxmlformats.org/presentationml/2006/ole">
            <mc:AlternateContent xmlns:mc="http://schemas.openxmlformats.org/markup-compatibility/2006">
              <mc:Choice xmlns:v="urn:schemas-microsoft-com:vml" Requires="v">
                <p:oleObj spid="_x0000_s3106" name="" r:id="rId1" imgW="1030605" imgH="1210310" progId="Equation.DSMT4">
                  <p:embed/>
                </p:oleObj>
              </mc:Choice>
              <mc:Fallback>
                <p:oleObj name="" r:id="rId1" imgW="1030605" imgH="1210310" progId="Equation.DSMT4">
                  <p:embed/>
                  <p:pic>
                    <p:nvPicPr>
                      <p:cNvPr id="0" name="图片 3105"/>
                      <p:cNvPicPr/>
                      <p:nvPr/>
                    </p:nvPicPr>
                    <p:blipFill>
                      <a:blip r:embed="rId2"/>
                      <a:stretch>
                        <a:fillRect/>
                      </a:stretch>
                    </p:blipFill>
                    <p:spPr>
                      <a:xfrm>
                        <a:off x="407988" y="1843088"/>
                        <a:ext cx="3157537" cy="3714750"/>
                      </a:xfrm>
                      <a:prstGeom prst="rect">
                        <a:avLst/>
                      </a:prstGeom>
                      <a:noFill/>
                      <a:ln w="38100">
                        <a:noFill/>
                        <a:miter/>
                      </a:ln>
                    </p:spPr>
                  </p:pic>
                </p:oleObj>
              </mc:Fallback>
            </mc:AlternateContent>
          </a:graphicData>
        </a:graphic>
      </p:graphicFrame>
      <p:sp>
        <p:nvSpPr>
          <p:cNvPr id="56324" name="矩形 4"/>
          <p:cNvSpPr/>
          <p:nvPr/>
        </p:nvSpPr>
        <p:spPr>
          <a:xfrm>
            <a:off x="187325" y="884238"/>
            <a:ext cx="2155825" cy="57626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齿轮机构</a:t>
            </a:r>
            <a:endParaRPr lang="en-US" altLang="zh-CN" sz="2400" b="1" dirty="0">
              <a:solidFill>
                <a:srgbClr val="7030A0"/>
              </a:solidFill>
              <a:latin typeface="Times New Roman" panose="02020603050405020304" pitchFamily="18" charset="0"/>
              <a:ea typeface="SimHei" panose="02010609060101010101" pitchFamily="49" charset="-122"/>
            </a:endParaRPr>
          </a:p>
        </p:txBody>
      </p:sp>
      <p:pic>
        <p:nvPicPr>
          <p:cNvPr id="56325" name="图片 7"/>
          <p:cNvPicPr>
            <a:picLocks noChangeAspect="1"/>
          </p:cNvPicPr>
          <p:nvPr/>
        </p:nvPicPr>
        <p:blipFill>
          <a:blip r:embed="rId3"/>
          <a:stretch>
            <a:fillRect/>
          </a:stretch>
        </p:blipFill>
        <p:spPr>
          <a:xfrm>
            <a:off x="5438775" y="1357313"/>
            <a:ext cx="3209925" cy="1463675"/>
          </a:xfrm>
          <a:prstGeom prst="rect">
            <a:avLst/>
          </a:prstGeom>
          <a:noFill/>
          <a:ln w="9525">
            <a:noFill/>
          </a:ln>
        </p:spPr>
      </p:pic>
      <p:sp>
        <p:nvSpPr>
          <p:cNvPr id="9" name="矩形 8"/>
          <p:cNvSpPr/>
          <p:nvPr/>
        </p:nvSpPr>
        <p:spPr>
          <a:xfrm>
            <a:off x="3983038" y="1873250"/>
            <a:ext cx="1320800" cy="43180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角位移：</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11" name="矩形 10"/>
          <p:cNvSpPr/>
          <p:nvPr/>
        </p:nvSpPr>
        <p:spPr>
          <a:xfrm>
            <a:off x="3983038" y="3228975"/>
            <a:ext cx="1320800" cy="43180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角速度：</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56328" name="图片 12"/>
          <p:cNvPicPr>
            <a:picLocks noChangeAspect="1"/>
          </p:cNvPicPr>
          <p:nvPr/>
        </p:nvPicPr>
        <p:blipFill>
          <a:blip r:embed="rId4"/>
          <a:stretch>
            <a:fillRect/>
          </a:stretch>
        </p:blipFill>
        <p:spPr>
          <a:xfrm>
            <a:off x="5370513" y="2943225"/>
            <a:ext cx="3346450" cy="1003300"/>
          </a:xfrm>
          <a:prstGeom prst="rect">
            <a:avLst/>
          </a:prstGeom>
          <a:noFill/>
          <a:ln w="9525">
            <a:noFill/>
          </a:ln>
        </p:spPr>
      </p:pic>
      <p:sp>
        <p:nvSpPr>
          <p:cNvPr id="14" name="矩形 13"/>
          <p:cNvSpPr/>
          <p:nvPr/>
        </p:nvSpPr>
        <p:spPr>
          <a:xfrm>
            <a:off x="4049713" y="4175125"/>
            <a:ext cx="4598988" cy="110648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在与驱动电动机相连的输入轴上，系统总的</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等效转动惯量</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56330" name="图片 16"/>
          <p:cNvPicPr>
            <a:picLocks noChangeAspect="1"/>
          </p:cNvPicPr>
          <p:nvPr/>
        </p:nvPicPr>
        <p:blipFill>
          <a:blip r:embed="rId5"/>
          <a:stretch>
            <a:fillRect/>
          </a:stretch>
        </p:blipFill>
        <p:spPr>
          <a:xfrm>
            <a:off x="5370513" y="5268913"/>
            <a:ext cx="2403475" cy="973137"/>
          </a:xfrm>
          <a:prstGeom prst="rect">
            <a:avLst/>
          </a:prstGeom>
          <a:noFill/>
          <a:ln w="9525">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7347" name="矩形 3"/>
          <p:cNvSpPr/>
          <p:nvPr/>
        </p:nvSpPr>
        <p:spPr>
          <a:xfrm>
            <a:off x="187325" y="884238"/>
            <a:ext cx="2465388"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同步带传动</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5" name="矩形 4"/>
          <p:cNvSpPr/>
          <p:nvPr/>
        </p:nvSpPr>
        <p:spPr>
          <a:xfrm>
            <a:off x="366713" y="1641475"/>
            <a:ext cx="4105275" cy="1108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在机器人中</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同步带传动用来传递</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平行轴间</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的运动。</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57349" name="Picture 4" descr="https://gimg2.baidu.com/image_search/src=http%3A%2F%2Fgss0.baidu.com%2F7Po3dSag_xI4khGko9WTAnF6hhy%2Fzhidao%2Fpic%2Fitem%2Faa18972bd40735faa1a2eea498510fb30f240858.jpg&amp;refer=http%3A%2F%2Fgss0.baidu.com&amp;app=2002&amp;size=f9999,10000&amp;q=a80&amp;n=0&amp;g=0n&amp;fmt=jpeg?sec=1645425953&amp;t=f24741de4ea58b9cfc8fa82a8f875a29"/>
          <p:cNvPicPr>
            <a:picLocks noChangeAspect="1"/>
          </p:cNvPicPr>
          <p:nvPr/>
        </p:nvPicPr>
        <p:blipFill>
          <a:blip r:embed="rId1"/>
          <a:stretch>
            <a:fillRect/>
          </a:stretch>
        </p:blipFill>
        <p:spPr>
          <a:xfrm>
            <a:off x="4676775" y="4037013"/>
            <a:ext cx="4464050" cy="2455862"/>
          </a:xfrm>
          <a:prstGeom prst="rect">
            <a:avLst/>
          </a:prstGeom>
          <a:noFill/>
          <a:ln w="9525">
            <a:noFill/>
          </a:ln>
        </p:spPr>
      </p:pic>
      <p:pic>
        <p:nvPicPr>
          <p:cNvPr id="57350" name="图片 7" descr="C:\Users\Administrator\AppData\Roaming\Tencent\Users\63058331\QQ\WinTemp\RichOle\7YL%9S%ZC4L~{{UF8JZY$TE.png"/>
          <p:cNvPicPr>
            <a:picLocks noChangeAspect="1"/>
          </p:cNvPicPr>
          <p:nvPr/>
        </p:nvPicPr>
        <p:blipFill>
          <a:blip r:embed="rId2"/>
          <a:stretch>
            <a:fillRect/>
          </a:stretch>
        </p:blipFill>
        <p:spPr>
          <a:xfrm>
            <a:off x="0" y="3373438"/>
            <a:ext cx="4676775" cy="2330450"/>
          </a:xfrm>
          <a:prstGeom prst="rect">
            <a:avLst/>
          </a:prstGeom>
          <a:noFill/>
          <a:ln w="9525">
            <a:noFill/>
          </a:ln>
        </p:spPr>
      </p:pic>
      <p:pic>
        <p:nvPicPr>
          <p:cNvPr id="57351" name="Picture 6" descr="https://gimg2.baidu.com/image_search/src=http%3A%2F%2Fwww.cad2d3d.com%2Fuploads%2F202010%2Fjiqiren-gouzao.jpg&amp;refer=http%3A%2F%2Fwww.cad2d3d.com&amp;app=2002&amp;size=f9999,10000&amp;q=a80&amp;n=0&amp;g=0n&amp;fmt=jpeg?sec=1645426783&amp;t=5307714be645459b50dcf17934ba5cb9"/>
          <p:cNvPicPr>
            <a:picLocks noChangeAspect="1"/>
          </p:cNvPicPr>
          <p:nvPr/>
        </p:nvPicPr>
        <p:blipFill>
          <a:blip r:embed="rId3"/>
          <a:srcRect l="12524" r="12115"/>
          <a:stretch>
            <a:fillRect/>
          </a:stretch>
        </p:blipFill>
        <p:spPr>
          <a:xfrm>
            <a:off x="4676775" y="701675"/>
            <a:ext cx="4464050" cy="3336925"/>
          </a:xfrm>
          <a:prstGeom prst="rect">
            <a:avLst/>
          </a:prstGeom>
          <a:noFill/>
          <a:ln w="9525">
            <a:noFill/>
          </a:ln>
        </p:spPr>
      </p:pic>
      <p:sp>
        <p:nvSpPr>
          <p:cNvPr id="57352" name="圆角矩形标注 9"/>
          <p:cNvSpPr/>
          <p:nvPr/>
        </p:nvSpPr>
        <p:spPr>
          <a:xfrm>
            <a:off x="2219325" y="2749550"/>
            <a:ext cx="2166938" cy="590550"/>
          </a:xfrm>
          <a:prstGeom prst="wedgeRoundRectCallout">
            <a:avLst>
              <a:gd name="adj1" fmla="val 158185"/>
              <a:gd name="adj2" fmla="val -204435"/>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algn="ctr" eaLnBrk="1" hangingPunct="1">
              <a:buNone/>
            </a:pPr>
            <a:r>
              <a:rPr lang="zh-CN" altLang="en-US" b="1" dirty="0">
                <a:solidFill>
                  <a:srgbClr val="FF0000"/>
                </a:solidFill>
                <a:latin typeface="Times New Roman" panose="02020603050405020304" pitchFamily="18" charset="0"/>
                <a:ea typeface="SimHei" panose="02010609060101010101" pitchFamily="49" charset="-122"/>
              </a:rPr>
              <a:t>齿形带传动机构</a:t>
            </a:r>
            <a:endParaRPr lang="zh-CN" altLang="en-US" dirty="0">
              <a:latin typeface="Arial" panose="020B060402020202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8371" name="矩形 3"/>
          <p:cNvSpPr/>
          <p:nvPr/>
        </p:nvSpPr>
        <p:spPr>
          <a:xfrm>
            <a:off x="187325" y="884238"/>
            <a:ext cx="2465388"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同步带传动</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2" name="矩形 1"/>
          <p:cNvSpPr/>
          <p:nvPr/>
        </p:nvSpPr>
        <p:spPr>
          <a:xfrm>
            <a:off x="763588" y="1565275"/>
            <a:ext cx="4157663" cy="5365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同步带传动的传动比计算公式为</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58373" name="图片 5"/>
          <p:cNvPicPr>
            <a:picLocks noChangeAspect="1"/>
          </p:cNvPicPr>
          <p:nvPr/>
        </p:nvPicPr>
        <p:blipFill>
          <a:blip r:embed="rId1"/>
          <a:stretch>
            <a:fillRect/>
          </a:stretch>
        </p:blipFill>
        <p:spPr>
          <a:xfrm>
            <a:off x="1793875" y="2336800"/>
            <a:ext cx="1992313" cy="1220788"/>
          </a:xfrm>
          <a:prstGeom prst="rect">
            <a:avLst/>
          </a:prstGeom>
          <a:noFill/>
          <a:ln w="9525">
            <a:noFill/>
          </a:ln>
        </p:spPr>
      </p:pic>
      <p:pic>
        <p:nvPicPr>
          <p:cNvPr id="58374" name="图片 8"/>
          <p:cNvPicPr>
            <a:picLocks noChangeAspect="1"/>
          </p:cNvPicPr>
          <p:nvPr/>
        </p:nvPicPr>
        <p:blipFill>
          <a:blip r:embed="rId2"/>
          <a:stretch>
            <a:fillRect/>
          </a:stretch>
        </p:blipFill>
        <p:spPr>
          <a:xfrm>
            <a:off x="2128838" y="3783013"/>
            <a:ext cx="422275" cy="2016125"/>
          </a:xfrm>
          <a:prstGeom prst="rect">
            <a:avLst/>
          </a:prstGeom>
          <a:noFill/>
          <a:ln w="9525">
            <a:noFill/>
          </a:ln>
        </p:spPr>
      </p:pic>
      <p:sp>
        <p:nvSpPr>
          <p:cNvPr id="10" name="矩形 9"/>
          <p:cNvSpPr/>
          <p:nvPr/>
        </p:nvSpPr>
        <p:spPr>
          <a:xfrm>
            <a:off x="2441575" y="3686175"/>
            <a:ext cx="4572000" cy="212248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——主动轮转速（r／min）；</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——被动轮转速（r／min）；</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——主动轮齿数；</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——被动轮齿数。</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58376" name="Picture 4" descr="https://gimg2.baidu.com/image_search/src=http%3A%2F%2Fimg.alicdn.com%2Fi2%2F2200773438084%2FO1CN01laJllO29aWJaKqahe_%21%212200773438084.jpg&amp;refer=http%3A%2F%2Fimg.alicdn.com&amp;app=2002&amp;size=f9999,10000&amp;q=a80&amp;n=0&amp;g=0n&amp;fmt=jpeg?sec=1645426688&amp;t=f8642167121995ea617200e89b8aa624"/>
          <p:cNvPicPr>
            <a:picLocks noChangeAspect="1"/>
          </p:cNvPicPr>
          <p:nvPr/>
        </p:nvPicPr>
        <p:blipFill>
          <a:blip r:embed="rId3"/>
          <a:srcRect l="14581" t="11662" r="14574" b="13483"/>
          <a:stretch>
            <a:fillRect/>
          </a:stretch>
        </p:blipFill>
        <p:spPr>
          <a:xfrm>
            <a:off x="6440488" y="700088"/>
            <a:ext cx="2703512" cy="2857500"/>
          </a:xfrm>
          <a:prstGeom prst="rect">
            <a:avLst/>
          </a:prstGeom>
          <a:noFill/>
          <a:ln w="9525">
            <a:noFill/>
          </a:ln>
        </p:spPr>
      </p:pic>
      <p:pic>
        <p:nvPicPr>
          <p:cNvPr id="58377" name="Picture 6" descr="https://gimg2.baidu.com/image_search/src=http%3A%2F%2F51img1.51xsq.com%2F202003%2F24%2F15-55-27-62-123629.jpg&amp;refer=http%3A%2F%2F51img1.51xsq.com&amp;app=2002&amp;size=f9999,10000&amp;q=a80&amp;n=0&amp;g=0n&amp;fmt=jpeg?sec=1645426954&amp;t=7509d737b5a9111289504f27043e16b7"/>
          <p:cNvPicPr>
            <a:picLocks noChangeAspect="1"/>
          </p:cNvPicPr>
          <p:nvPr/>
        </p:nvPicPr>
        <p:blipFill>
          <a:blip r:embed="rId4"/>
          <a:srcRect l="49918" t="2580" r="2979" b="4237"/>
          <a:stretch>
            <a:fillRect/>
          </a:stretch>
        </p:blipFill>
        <p:spPr>
          <a:xfrm>
            <a:off x="6461125" y="3603625"/>
            <a:ext cx="2682875" cy="2894013"/>
          </a:xfrm>
          <a:prstGeom prst="rect">
            <a:avLst/>
          </a:prstGeom>
          <a:noFill/>
          <a:ln w="9525">
            <a:noFill/>
          </a:ln>
        </p:spPr>
      </p:pic>
      <p:sp>
        <p:nvSpPr>
          <p:cNvPr id="58378" name="圆角矩形标注 13"/>
          <p:cNvSpPr/>
          <p:nvPr/>
        </p:nvSpPr>
        <p:spPr>
          <a:xfrm>
            <a:off x="4221163" y="2503488"/>
            <a:ext cx="2166937" cy="590550"/>
          </a:xfrm>
          <a:prstGeom prst="wedgeRoundRectCallout">
            <a:avLst>
              <a:gd name="adj1" fmla="val 79704"/>
              <a:gd name="adj2" fmla="val 366634"/>
              <a:gd name="adj3" fmla="val 16667"/>
            </a:avLst>
          </a:prstGeom>
          <a:noFill/>
          <a:ln w="38100" cap="flat" cmpd="sng">
            <a:solidFill>
              <a:srgbClr val="FF0000"/>
            </a:solidFill>
            <a:prstDash val="solid"/>
            <a:round/>
            <a:headEnd type="none" w="med" len="med"/>
            <a:tailEnd type="none" w="med" len="med"/>
          </a:ln>
        </p:spPr>
        <p:txBody>
          <a:bodyPr wrap="none" lIns="90000" tIns="46800" rIns="90000" bIns="46800" anchor="ctr" anchorCtr="0"/>
          <a:p>
            <a:pPr algn="ctr" eaLnBrk="1" hangingPunct="1">
              <a:buNone/>
            </a:pPr>
            <a:r>
              <a:rPr lang="zh-CN" altLang="en-US" b="1" dirty="0">
                <a:solidFill>
                  <a:srgbClr val="FF0000"/>
                </a:solidFill>
                <a:latin typeface="Times New Roman" panose="02020603050405020304" pitchFamily="18" charset="0"/>
                <a:ea typeface="SimHei" panose="02010609060101010101" pitchFamily="49" charset="-122"/>
              </a:rPr>
              <a:t>齿形带传动机构</a:t>
            </a:r>
            <a:endParaRPr lang="zh-CN" altLang="en-US" dirty="0">
              <a:latin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59395" name="矩形 4"/>
          <p:cNvSpPr/>
          <p:nvPr/>
        </p:nvSpPr>
        <p:spPr>
          <a:xfrm>
            <a:off x="295275" y="792163"/>
            <a:ext cx="4513263"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四、工业机器人常用减速机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59396" name="矩形 5"/>
          <p:cNvSpPr/>
          <p:nvPr/>
        </p:nvSpPr>
        <p:spPr>
          <a:xfrm>
            <a:off x="401638" y="1487488"/>
            <a:ext cx="1381125" cy="646112"/>
          </a:xfrm>
          <a:prstGeom prst="rect">
            <a:avLst/>
          </a:prstGeom>
          <a:noFill/>
          <a:ln w="9525">
            <a:noFill/>
          </a:ln>
        </p:spPr>
        <p:txBody>
          <a:bodyPr wrap="none">
            <a:spAutoFit/>
          </a:bodyPr>
          <a:p>
            <a:pPr indent="266700">
              <a:lnSpc>
                <a:spcPct val="150000"/>
              </a:lnSpc>
              <a:buNone/>
            </a:pPr>
            <a:r>
              <a:rPr lang="zh-CN" altLang="zh-CN" sz="2400" b="1" dirty="0">
                <a:solidFill>
                  <a:srgbClr val="7030A0"/>
                </a:solidFill>
                <a:latin typeface="Times New Roman" panose="02020603050405020304" pitchFamily="18" charset="0"/>
                <a:ea typeface="SimHei" panose="02010609060101010101" pitchFamily="49" charset="-122"/>
              </a:rPr>
              <a:t>要求</a:t>
            </a:r>
            <a:r>
              <a:rPr lang="zh-CN" altLang="en-US" sz="2400" b="1" dirty="0">
                <a:solidFill>
                  <a:srgbClr val="7030A0"/>
                </a:solidFill>
                <a:latin typeface="Times New Roman" panose="02020603050405020304" pitchFamily="18" charset="0"/>
                <a:ea typeface="SimHei" panose="02010609060101010101" pitchFamily="49" charset="-122"/>
              </a:rPr>
              <a:t>：</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2" name="矩形 1"/>
          <p:cNvSpPr/>
          <p:nvPr/>
        </p:nvSpPr>
        <p:spPr>
          <a:xfrm>
            <a:off x="1198563" y="2019300"/>
            <a:ext cx="3711575" cy="1616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①</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减速比要大，可达数百；</a:t>
            </a:r>
            <a:endPar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②</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重量要轻，结构要紧凑；</a:t>
            </a:r>
            <a:endPar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③</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精度要高，回差要小。</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11" name="矩形 10"/>
          <p:cNvSpPr/>
          <p:nvPr/>
        </p:nvSpPr>
        <p:spPr>
          <a:xfrm>
            <a:off x="1263650" y="4941888"/>
            <a:ext cx="3703638" cy="53498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谐波齿轮减速器</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和</a:t>
            </a:r>
            <a:r>
              <a:rPr kumimoji="0" lang="en-US"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RV</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减速器</a:t>
            </a:r>
            <a:endParaRPr kumimoji="0" lang="zh-CN" altLang="en-US"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59399" name="矩形 11"/>
          <p:cNvSpPr/>
          <p:nvPr/>
        </p:nvSpPr>
        <p:spPr>
          <a:xfrm>
            <a:off x="371475" y="4165600"/>
            <a:ext cx="1381125" cy="646113"/>
          </a:xfrm>
          <a:prstGeom prst="rect">
            <a:avLst/>
          </a:prstGeom>
          <a:noFill/>
          <a:ln w="9525">
            <a:noFill/>
          </a:ln>
        </p:spPr>
        <p:txBody>
          <a:bodyPr wrap="none">
            <a:spAutoFit/>
          </a:bodyPr>
          <a:p>
            <a:pPr indent="266700">
              <a:lnSpc>
                <a:spcPct val="150000"/>
              </a:lnSpc>
              <a:buNone/>
            </a:pPr>
            <a:r>
              <a:rPr lang="zh-CN" altLang="en-US" sz="2400" b="1" dirty="0">
                <a:solidFill>
                  <a:srgbClr val="7030A0"/>
                </a:solidFill>
                <a:latin typeface="Times New Roman" panose="02020603050405020304" pitchFamily="18" charset="0"/>
                <a:ea typeface="SimHei" panose="02010609060101010101" pitchFamily="49" charset="-122"/>
              </a:rPr>
              <a:t>类型：</a:t>
            </a:r>
            <a:endParaRPr lang="en-US" altLang="zh-CN" sz="2400" b="1" dirty="0">
              <a:solidFill>
                <a:srgbClr val="7030A0"/>
              </a:solidFill>
              <a:latin typeface="Times New Roman" panose="02020603050405020304" pitchFamily="18" charset="0"/>
              <a:ea typeface="SimHei" panose="02010609060101010101" pitchFamily="49" charset="-122"/>
            </a:endParaRPr>
          </a:p>
        </p:txBody>
      </p:sp>
      <p:pic>
        <p:nvPicPr>
          <p:cNvPr id="59400" name="Picture 2" descr="https://gimg2.baidu.com/image_search/src=http%3A%2F%2Fdingyue.ws.126.net%2F2019%2F1204%2Fa0ba2068g00q1ykbz02xxc200b4006ag00b40069.gif&amp;refer=http%3A%2F%2Fdingyue.ws.126.net&amp;app=2002&amp;size=f9999,10000&amp;q=a80&amp;n=0&amp;g=0n&amp;fmt=jpeg?sec=1645427846&amp;t=d2f35dafaf8e8094f1ff92bf300451ed"/>
          <p:cNvPicPr>
            <a:picLocks noChangeAspect="1"/>
          </p:cNvPicPr>
          <p:nvPr/>
        </p:nvPicPr>
        <p:blipFill>
          <a:blip r:embed="rId1"/>
          <a:stretch>
            <a:fillRect/>
          </a:stretch>
        </p:blipFill>
        <p:spPr>
          <a:xfrm>
            <a:off x="5334000" y="1487488"/>
            <a:ext cx="3810000" cy="2152650"/>
          </a:xfrm>
          <a:prstGeom prst="rect">
            <a:avLst/>
          </a:prstGeom>
          <a:noFill/>
          <a:ln w="9525">
            <a:noFill/>
          </a:ln>
        </p:spPr>
      </p:pic>
      <p:pic>
        <p:nvPicPr>
          <p:cNvPr id="59401" name="Picture 4" descr="https://gimg2.baidu.com/image_search/src=http%3A%2F%2Fwww.cwjoin.com%2Fpublic%2Fkindeditor%2Fattached%2Fimage%2F20191219%2F20191219160447_97721.gif&amp;refer=http%3A%2F%2Fwww.cwjoin.com&amp;app=2002&amp;size=f9999,10000&amp;q=a80&amp;n=0&amp;g=0n&amp;fmt=jpeg?sec=1645427881&amp;t=02cba6d6b3fbe947027eaea8e9dc550d"/>
          <p:cNvPicPr>
            <a:picLocks noChangeAspect="1"/>
          </p:cNvPicPr>
          <p:nvPr/>
        </p:nvPicPr>
        <p:blipFill>
          <a:blip r:embed="rId2"/>
          <a:stretch>
            <a:fillRect/>
          </a:stretch>
        </p:blipFill>
        <p:spPr>
          <a:xfrm>
            <a:off x="5334000" y="4165600"/>
            <a:ext cx="3810000" cy="2152650"/>
          </a:xfrm>
          <a:prstGeom prst="rect">
            <a:avLst/>
          </a:prstGeom>
          <a:noFill/>
          <a:ln w="9525">
            <a:noFill/>
          </a:ln>
        </p:spPr>
      </p:pic>
      <p:sp>
        <p:nvSpPr>
          <p:cNvPr id="13" name="矩形 12"/>
          <p:cNvSpPr/>
          <p:nvPr/>
        </p:nvSpPr>
        <p:spPr>
          <a:xfrm>
            <a:off x="6480175" y="1087438"/>
            <a:ext cx="1990725" cy="400050"/>
          </a:xfrm>
          <a:prstGeom prst="rect">
            <a:avLst/>
          </a:prstGeom>
        </p:spPr>
        <p:txBody>
          <a:bodyPr wrap="none">
            <a:spAutoFit/>
          </a:bodyPr>
          <a:p>
            <a:pPr>
              <a:buNone/>
            </a:pPr>
            <a:r>
              <a:rPr lang="zh-CN" altLang="zh-CN" b="1" dirty="0">
                <a:solidFill>
                  <a:srgbClr val="FF0000"/>
                </a:solidFill>
                <a:latin typeface="Times New Roman" panose="02020603050405020304" pitchFamily="18" charset="0"/>
                <a:ea typeface="SimSun" panose="02010600030101010101" pitchFamily="2" charset="-122"/>
              </a:rPr>
              <a:t>谐波齿轮减速器</a:t>
            </a:r>
            <a:endParaRPr lang="zh-CN" altLang="en-US" dirty="0">
              <a:latin typeface="Arial" panose="020B0604020202020204" pitchFamily="34" charset="0"/>
            </a:endParaRPr>
          </a:p>
        </p:txBody>
      </p:sp>
      <p:sp>
        <p:nvSpPr>
          <p:cNvPr id="14" name="矩形 13"/>
          <p:cNvSpPr/>
          <p:nvPr/>
        </p:nvSpPr>
        <p:spPr>
          <a:xfrm>
            <a:off x="6578600" y="3635375"/>
            <a:ext cx="1320800" cy="554038"/>
          </a:xfrm>
          <a:prstGeom prst="rect">
            <a:avLst/>
          </a:prstGeom>
        </p:spPr>
        <p:txBody>
          <a:bodyPr wrap="non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0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RV</a:t>
            </a:r>
            <a:r>
              <a:rPr kumimoji="0" lang="zh-CN" altLang="zh-CN" sz="20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减速器</a:t>
            </a:r>
            <a:endParaRPr kumimoji="0" lang="zh-CN" altLang="en-US" sz="20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0419" name="矩形 4"/>
          <p:cNvSpPr/>
          <p:nvPr/>
        </p:nvSpPr>
        <p:spPr>
          <a:xfrm>
            <a:off x="295275" y="792163"/>
            <a:ext cx="4513263"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四、工业机器人常用减速机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60420" name="矩形 5"/>
          <p:cNvSpPr/>
          <p:nvPr/>
        </p:nvSpPr>
        <p:spPr>
          <a:xfrm>
            <a:off x="401638" y="1487488"/>
            <a:ext cx="2463800"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谐波减速器</a:t>
            </a:r>
            <a:endParaRPr lang="en-US" altLang="zh-CN" sz="2400" b="1" dirty="0">
              <a:solidFill>
                <a:srgbClr val="7030A0"/>
              </a:solidFill>
              <a:latin typeface="Times New Roman" panose="02020603050405020304" pitchFamily="18" charset="0"/>
              <a:ea typeface="SimHei" panose="02010609060101010101" pitchFamily="49" charset="-122"/>
            </a:endParaRPr>
          </a:p>
        </p:txBody>
      </p:sp>
      <p:pic>
        <p:nvPicPr>
          <p:cNvPr id="60421" name="图片 7"/>
          <p:cNvPicPr>
            <a:picLocks noChangeAspect="1"/>
          </p:cNvPicPr>
          <p:nvPr/>
        </p:nvPicPr>
        <p:blipFill>
          <a:blip r:embed="rId1"/>
          <a:stretch>
            <a:fillRect/>
          </a:stretch>
        </p:blipFill>
        <p:spPr>
          <a:xfrm>
            <a:off x="34925" y="2336800"/>
            <a:ext cx="5130800" cy="2940050"/>
          </a:xfrm>
          <a:prstGeom prst="rect">
            <a:avLst/>
          </a:prstGeom>
          <a:noFill/>
          <a:ln w="9525">
            <a:noFill/>
          </a:ln>
        </p:spPr>
      </p:pic>
      <p:sp>
        <p:nvSpPr>
          <p:cNvPr id="2" name="矩形 1"/>
          <p:cNvSpPr/>
          <p:nvPr/>
        </p:nvSpPr>
        <p:spPr>
          <a:xfrm>
            <a:off x="5113338" y="3206750"/>
            <a:ext cx="4156075" cy="60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谐波齿轮传动的传动比计算公式</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9" name="矩形 8"/>
          <p:cNvSpPr/>
          <p:nvPr/>
        </p:nvSpPr>
        <p:spPr>
          <a:xfrm>
            <a:off x="0" y="5519738"/>
            <a:ext cx="6237288" cy="92392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带杯形柔轮和椭圆盘波发生器的谐波齿轮减速器</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zh-CN"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椭圆盘波发生器；</a:t>
            </a:r>
            <a:r>
              <a:rPr kumimoji="0" lang="en-US" altLang="zh-CN"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2—</a:t>
            </a:r>
            <a:r>
              <a:rPr kumimoji="0" lang="zh-CN" altLang="zh-CN"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柔性轴承；</a:t>
            </a:r>
            <a:r>
              <a:rPr kumimoji="0" lang="en-US" altLang="zh-CN"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a:t>
            </a:r>
            <a:r>
              <a:rPr kumimoji="0" lang="zh-CN" altLang="zh-CN"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柔轮；</a:t>
            </a:r>
            <a:r>
              <a:rPr kumimoji="0" lang="en-US" altLang="zh-CN"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4—</a:t>
            </a:r>
            <a:r>
              <a:rPr kumimoji="0" lang="zh-CN" altLang="zh-CN"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刚轮（外壳）</a:t>
            </a:r>
            <a:endParaRPr kumimoji="0" lang="zh-CN" altLang="en-US" sz="16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60424" name="图片 10"/>
          <p:cNvPicPr>
            <a:picLocks noChangeAspect="1"/>
          </p:cNvPicPr>
          <p:nvPr/>
        </p:nvPicPr>
        <p:blipFill>
          <a:blip r:embed="rId2"/>
          <a:stretch>
            <a:fillRect/>
          </a:stretch>
        </p:blipFill>
        <p:spPr>
          <a:xfrm>
            <a:off x="5980113" y="3806825"/>
            <a:ext cx="1673225" cy="1125538"/>
          </a:xfrm>
          <a:prstGeom prst="rect">
            <a:avLst/>
          </a:prstGeom>
          <a:noFill/>
          <a:ln w="9525">
            <a:noFill/>
          </a:ln>
        </p:spPr>
      </p:pic>
      <p:pic>
        <p:nvPicPr>
          <p:cNvPr id="60425" name="图片 11"/>
          <p:cNvPicPr>
            <a:picLocks noChangeAspect="1"/>
          </p:cNvPicPr>
          <p:nvPr/>
        </p:nvPicPr>
        <p:blipFill>
          <a:blip r:embed="rId3"/>
          <a:stretch>
            <a:fillRect/>
          </a:stretch>
        </p:blipFill>
        <p:spPr>
          <a:xfrm>
            <a:off x="4492625" y="3314700"/>
            <a:ext cx="158750" cy="228600"/>
          </a:xfrm>
          <a:prstGeom prst="rect">
            <a:avLst/>
          </a:prstGeom>
          <a:noFill/>
          <a:ln w="9525">
            <a:noFill/>
          </a:ln>
        </p:spPr>
      </p:pic>
      <p:pic>
        <p:nvPicPr>
          <p:cNvPr id="60426" name="图片 13"/>
          <p:cNvPicPr>
            <a:picLocks noChangeAspect="1"/>
          </p:cNvPicPr>
          <p:nvPr/>
        </p:nvPicPr>
        <p:blipFill>
          <a:blip r:embed="rId4"/>
          <a:stretch>
            <a:fillRect/>
          </a:stretch>
        </p:blipFill>
        <p:spPr>
          <a:xfrm>
            <a:off x="6340475" y="4937125"/>
            <a:ext cx="361950" cy="965200"/>
          </a:xfrm>
          <a:prstGeom prst="rect">
            <a:avLst/>
          </a:prstGeom>
          <a:noFill/>
          <a:ln w="9525">
            <a:noFill/>
          </a:ln>
        </p:spPr>
      </p:pic>
      <p:sp>
        <p:nvSpPr>
          <p:cNvPr id="15" name="矩形 14"/>
          <p:cNvSpPr/>
          <p:nvPr/>
        </p:nvSpPr>
        <p:spPr>
          <a:xfrm>
            <a:off x="6597650" y="4894263"/>
            <a:ext cx="2565400" cy="1014413"/>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——柔性齿轮齿数；</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——刚性齿轮齿数。</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60428" name="Picture 6" descr="https://gimg2.baidu.com/image_search/src=http%3A%2F%2Fupload.wikimedia.org%2Fwikipedia%2Fcommons%2F8%2F85%2FHarmonic_drive_animation.gif&amp;refer=http%3A%2F%2Fupload.wikimedia.org&amp;app=2002&amp;size=f9999,10000&amp;q=a80&amp;n=0&amp;g=0n&amp;fmt=jpeg?sec=1645428635&amp;t=fac96faf054572e140b1ee0f89afb541"/>
          <p:cNvPicPr>
            <a:picLocks noChangeAspect="1"/>
          </p:cNvPicPr>
          <p:nvPr/>
        </p:nvPicPr>
        <p:blipFill>
          <a:blip r:embed="rId5"/>
          <a:stretch>
            <a:fillRect/>
          </a:stretch>
        </p:blipFill>
        <p:spPr>
          <a:xfrm>
            <a:off x="6461125" y="744538"/>
            <a:ext cx="2574925" cy="2574925"/>
          </a:xfrm>
          <a:prstGeom prst="rect">
            <a:avLst/>
          </a:prstGeom>
          <a:noFill/>
          <a:ln w="9525">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1443" name="矩形 3"/>
          <p:cNvSpPr/>
          <p:nvPr/>
        </p:nvSpPr>
        <p:spPr>
          <a:xfrm>
            <a:off x="295275" y="792163"/>
            <a:ext cx="4513263"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四、工业机器人常用减速机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61444" name="矩形 4"/>
          <p:cNvSpPr/>
          <p:nvPr/>
        </p:nvSpPr>
        <p:spPr>
          <a:xfrm>
            <a:off x="401638" y="1487488"/>
            <a:ext cx="2463800"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谐波减速器</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61445" name="矩形 5"/>
          <p:cNvSpPr/>
          <p:nvPr/>
        </p:nvSpPr>
        <p:spPr>
          <a:xfrm>
            <a:off x="836613" y="2062163"/>
            <a:ext cx="1382712" cy="647700"/>
          </a:xfrm>
          <a:prstGeom prst="rect">
            <a:avLst/>
          </a:prstGeom>
          <a:noFill/>
          <a:ln w="9525">
            <a:noFill/>
          </a:ln>
        </p:spPr>
        <p:txBody>
          <a:bodyPr wrap="none">
            <a:spAutoFit/>
          </a:bodyPr>
          <a:p>
            <a:pPr indent="266700">
              <a:lnSpc>
                <a:spcPct val="150000"/>
              </a:lnSpc>
              <a:buNone/>
            </a:pPr>
            <a:r>
              <a:rPr lang="zh-CN" altLang="en-US" sz="2400" b="1" dirty="0">
                <a:solidFill>
                  <a:srgbClr val="7030A0"/>
                </a:solidFill>
                <a:latin typeface="Times New Roman" panose="02020603050405020304" pitchFamily="18" charset="0"/>
                <a:ea typeface="SimHei" panose="02010609060101010101" pitchFamily="49" charset="-122"/>
              </a:rPr>
              <a:t>特点：</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2" name="矩形 1"/>
          <p:cNvSpPr/>
          <p:nvPr/>
        </p:nvSpPr>
        <p:spPr>
          <a:xfrm>
            <a:off x="1176338" y="2709863"/>
            <a:ext cx="6327775" cy="263048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）结构简单，体积小，重量轻。</a:t>
            </a:r>
            <a:endPar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2</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）传动比范围大，单级可在</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50~300</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之间。</a:t>
            </a:r>
            <a:endPar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）运动精度高，承载能力大。</a:t>
            </a:r>
            <a:endPar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4</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）运动平稳，无冲击，噪声小。</a:t>
            </a:r>
            <a:endPar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5</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）齿侧间隙可以调整。</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2467" name="矩形 4"/>
          <p:cNvSpPr/>
          <p:nvPr/>
        </p:nvSpPr>
        <p:spPr>
          <a:xfrm>
            <a:off x="401638" y="792163"/>
            <a:ext cx="2279650" cy="57626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a:t>
            </a:r>
            <a:r>
              <a:rPr lang="en-US" altLang="zh-CN" sz="2400" b="1" dirty="0">
                <a:solidFill>
                  <a:srgbClr val="7030A0"/>
                </a:solidFill>
                <a:latin typeface="Times New Roman" panose="02020603050405020304" pitchFamily="18" charset="0"/>
                <a:ea typeface="SimHei" panose="02010609060101010101" pitchFamily="49" charset="-122"/>
              </a:rPr>
              <a:t>RV</a:t>
            </a:r>
            <a:r>
              <a:rPr lang="zh-CN" altLang="en-US" sz="2400" b="1" dirty="0">
                <a:solidFill>
                  <a:srgbClr val="7030A0"/>
                </a:solidFill>
                <a:latin typeface="Times New Roman" panose="02020603050405020304" pitchFamily="18" charset="0"/>
                <a:ea typeface="SimHei" panose="02010609060101010101" pitchFamily="49" charset="-122"/>
              </a:rPr>
              <a:t>减速器</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2" name="矩形 1"/>
          <p:cNvSpPr/>
          <p:nvPr/>
        </p:nvSpPr>
        <p:spPr>
          <a:xfrm>
            <a:off x="923925" y="1511300"/>
            <a:ext cx="7854950" cy="1108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RV</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200" b="1" i="0" u="none" strike="noStrike" kern="100" cap="none" spc="0" normalizeH="0" baseline="0" noProof="0" dirty="0" err="1">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rotvector</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RV</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）减速器由第一级</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渐开线圆柱齿轮行星减速机构</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和第二级</a:t>
            </a:r>
            <a:r>
              <a:rPr kumimoji="0" lang="zh-CN" altLang="zh-CN" sz="2200" b="1" i="0" u="none" strike="noStrike" kern="10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Times New Roman" panose="02020603050405020304" pitchFamily="18" charset="0"/>
              </a:rPr>
              <a:t>摆线针轮行星减速</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机构两部分组成。</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6" name="矩形 5"/>
          <p:cNvSpPr/>
          <p:nvPr/>
        </p:nvSpPr>
        <p:spPr>
          <a:xfrm>
            <a:off x="665163" y="2690813"/>
            <a:ext cx="2463800" cy="460375"/>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1</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）结构组成</a:t>
            </a:r>
            <a:endPar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graphicFrame>
        <p:nvGraphicFramePr>
          <p:cNvPr id="62470" name="对象 8"/>
          <p:cNvGraphicFramePr>
            <a:graphicFrameLocks noChangeAspect="1"/>
          </p:cNvGraphicFramePr>
          <p:nvPr/>
        </p:nvGraphicFramePr>
        <p:xfrm>
          <a:off x="0" y="3222625"/>
          <a:ext cx="6118225" cy="3635375"/>
        </p:xfrm>
        <a:graphic>
          <a:graphicData uri="http://schemas.openxmlformats.org/presentationml/2006/ole">
            <mc:AlternateContent xmlns:mc="http://schemas.openxmlformats.org/markup-compatibility/2006">
              <mc:Choice xmlns:v="urn:schemas-microsoft-com:vml" Requires="v">
                <p:oleObj spid="_x0000_s3131" name="" r:id="rId1" imgW="3811905" imgH="2266950" progId="Equation.DSMT4">
                  <p:embed/>
                </p:oleObj>
              </mc:Choice>
              <mc:Fallback>
                <p:oleObj name="" r:id="rId1" imgW="3811905" imgH="2266950" progId="Equation.DSMT4">
                  <p:embed/>
                  <p:pic>
                    <p:nvPicPr>
                      <p:cNvPr id="0" name="图片 3130"/>
                      <p:cNvPicPr/>
                      <p:nvPr/>
                    </p:nvPicPr>
                    <p:blipFill>
                      <a:blip r:embed="rId2"/>
                      <a:stretch>
                        <a:fillRect/>
                      </a:stretch>
                    </p:blipFill>
                    <p:spPr>
                      <a:xfrm>
                        <a:off x="0" y="3222625"/>
                        <a:ext cx="6118225" cy="3635375"/>
                      </a:xfrm>
                      <a:prstGeom prst="rect">
                        <a:avLst/>
                      </a:prstGeom>
                      <a:noFill/>
                      <a:ln w="38100">
                        <a:noFill/>
                        <a:miter/>
                      </a:ln>
                    </p:spPr>
                  </p:pic>
                </p:oleObj>
              </mc:Fallback>
            </mc:AlternateContent>
          </a:graphicData>
        </a:graphic>
      </p:graphicFrame>
      <p:sp>
        <p:nvSpPr>
          <p:cNvPr id="10" name="矩形 9"/>
          <p:cNvSpPr/>
          <p:nvPr/>
        </p:nvSpPr>
        <p:spPr>
          <a:xfrm>
            <a:off x="6118225" y="3759200"/>
            <a:ext cx="2852738" cy="55403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RV</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减速器结构与传动图</a:t>
            </a:r>
            <a:endPar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11" name="矩形 10"/>
          <p:cNvSpPr/>
          <p:nvPr/>
        </p:nvSpPr>
        <p:spPr>
          <a:xfrm>
            <a:off x="6040438" y="4543425"/>
            <a:ext cx="3008313" cy="1882775"/>
          </a:xfrm>
          <a:prstGeom prst="rect">
            <a:avLst/>
          </a:prstGeom>
        </p:spPr>
        <p:txBody>
          <a:bodyPr wrap="square">
            <a:spAutoFit/>
          </a:bodyPr>
          <a:lstStyle/>
          <a:p>
            <a:pPr marL="0" marR="0" lvl="0" indent="0" algn="ctr" defTabSz="914400" rtl="0" eaLnBrk="0" fontAlgn="base" latinLnBrk="0" hangingPunct="0">
              <a:lnSpc>
                <a:spcPct val="150000"/>
              </a:lnSpc>
              <a:spcBef>
                <a:spcPct val="0"/>
              </a:spcBef>
              <a:spcAft>
                <a:spcPts val="0"/>
              </a:spcAft>
              <a:buClrTx/>
              <a:buSzTx/>
              <a:buFontTx/>
              <a:buNone/>
              <a:defRPr/>
            </a:pP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1—</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中心轮；</a:t>
            </a: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2—</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行星轮；</a:t>
            </a:r>
            <a:endPar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0" algn="ctr" defTabSz="914400" rtl="0" eaLnBrk="0" fontAlgn="base" latinLnBrk="0" hangingPunct="0">
              <a:lnSpc>
                <a:spcPct val="150000"/>
              </a:lnSpc>
              <a:spcBef>
                <a:spcPct val="0"/>
              </a:spcBef>
              <a:spcAft>
                <a:spcPts val="0"/>
              </a:spcAft>
              <a:buClrTx/>
              <a:buSzTx/>
              <a:buFontTx/>
              <a:buNone/>
              <a:defRPr/>
            </a:pP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3</a:t>
            </a:r>
            <a:r>
              <a:rPr kumimoji="0" lang="en-US" altLang="zh-CN" sz="16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曲柄轴；</a:t>
            </a: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4</a:t>
            </a:r>
            <a:r>
              <a:rPr kumimoji="0" lang="en-US" altLang="zh-CN" sz="16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摆线轮；</a:t>
            </a:r>
            <a:endPar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endParaRPr>
          </a:p>
          <a:p>
            <a:pPr marL="0" marR="0" lvl="0" indent="0" algn="ctr" defTabSz="914400" rtl="0" eaLnBrk="0" fontAlgn="base" latinLnBrk="0" hangingPunct="0">
              <a:lnSpc>
                <a:spcPct val="150000"/>
              </a:lnSpc>
              <a:spcBef>
                <a:spcPct val="0"/>
              </a:spcBef>
              <a:spcAft>
                <a:spcPts val="0"/>
              </a:spcAft>
              <a:buClrTx/>
              <a:buSzTx/>
              <a:buFontTx/>
              <a:buNone/>
              <a:defRPr/>
            </a:pP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5—</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Times New Roman" panose="02020603050405020304" pitchFamily="18" charset="0"/>
              </a:rPr>
              <a:t>针齿销；</a:t>
            </a: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6</a:t>
            </a:r>
            <a:r>
              <a:rPr kumimoji="0" lang="en-US" altLang="zh-CN" sz="16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Times New Roman" panose="02020603050405020304" pitchFamily="18" charset="0"/>
              </a:rPr>
              <a:t>针轮壳体；</a:t>
            </a:r>
            <a:endPar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50000"/>
              </a:lnSpc>
              <a:spcBef>
                <a:spcPct val="0"/>
              </a:spcBef>
              <a:spcAft>
                <a:spcPts val="0"/>
              </a:spcAft>
              <a:buClrTx/>
              <a:buSzTx/>
              <a:buFontTx/>
              <a:buNone/>
              <a:defRPr/>
            </a:pP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7</a:t>
            </a:r>
            <a:r>
              <a:rPr kumimoji="0" lang="en-US" altLang="zh-CN" sz="16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Times New Roman" panose="02020603050405020304" pitchFamily="18" charset="0"/>
              </a:rPr>
              <a:t>输出轴；</a:t>
            </a: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8</a:t>
            </a:r>
            <a:r>
              <a:rPr kumimoji="0" lang="en-US" altLang="zh-CN" sz="16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Times New Roman" panose="02020603050405020304" pitchFamily="18" charset="0"/>
              </a:rPr>
              <a:t>支撑圆盘；</a:t>
            </a:r>
            <a:endPar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50000"/>
              </a:lnSpc>
              <a:spcBef>
                <a:spcPct val="0"/>
              </a:spcBef>
              <a:spcAft>
                <a:spcPts val="0"/>
              </a:spcAft>
              <a:buClrTx/>
              <a:buSzTx/>
              <a:buFontTx/>
              <a:buNone/>
              <a:defRPr/>
            </a:pPr>
            <a:r>
              <a:rPr kumimoji="0" lang="en-US"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Arial" panose="020B0604020202020204" pitchFamily="34" charset="0"/>
              </a:rPr>
              <a:t>9</a:t>
            </a:r>
            <a:r>
              <a:rPr kumimoji="0" lang="en-US" altLang="zh-CN" sz="16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a:t>
            </a:r>
            <a:r>
              <a:rPr kumimoji="0" lang="zh-CN" altLang="zh-CN" sz="1600" b="1" i="0" u="none" strike="noStrike" kern="1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Times New Roman" panose="02020603050405020304" pitchFamily="18" charset="0"/>
              </a:rPr>
              <a:t>输出块；</a:t>
            </a:r>
            <a:endParaRPr kumimoji="0" lang="zh-CN" altLang="en-US" sz="16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0" y="1006475"/>
            <a:ext cx="2463800"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）工作原理</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2" name="矩形 1"/>
          <p:cNvSpPr/>
          <p:nvPr/>
        </p:nvSpPr>
        <p:spPr>
          <a:xfrm>
            <a:off x="622300" y="1581150"/>
            <a:ext cx="4479925" cy="263048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1）伺服电机的旋转是从输入齿轮向直齿轮传动，输入齿轮和直齿轮的齿数比为减速比。</a:t>
            </a:r>
            <a:endPar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2 ）曲柄轴直连连接在直齿轮上，与直齿轮的旋转数一样。</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63493" name="图片 8"/>
          <p:cNvPicPr>
            <a:picLocks noChangeAspect="1"/>
          </p:cNvPicPr>
          <p:nvPr/>
        </p:nvPicPr>
        <p:blipFill>
          <a:blip r:embed="rId1"/>
          <a:srcRect l="27829" r="29767"/>
          <a:stretch>
            <a:fillRect/>
          </a:stretch>
        </p:blipFill>
        <p:spPr>
          <a:xfrm>
            <a:off x="4992688" y="1277938"/>
            <a:ext cx="3932237" cy="3763962"/>
          </a:xfrm>
          <a:prstGeom prst="rect">
            <a:avLst/>
          </a:prstGeom>
          <a:noFill/>
          <a:ln w="9525">
            <a:noFill/>
          </a:ln>
        </p:spPr>
      </p:pic>
      <p:sp>
        <p:nvSpPr>
          <p:cNvPr id="10" name="矩形 9"/>
          <p:cNvSpPr/>
          <p:nvPr/>
        </p:nvSpPr>
        <p:spPr>
          <a:xfrm>
            <a:off x="6302375" y="5135563"/>
            <a:ext cx="1527175" cy="534988"/>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第</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级减速</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0" y="1006475"/>
            <a:ext cx="2463800"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）工作原理</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2" name="矩形 1"/>
          <p:cNvSpPr/>
          <p:nvPr/>
        </p:nvSpPr>
        <p:spPr>
          <a:xfrm>
            <a:off x="539750" y="1698625"/>
            <a:ext cx="4379913" cy="314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3）曲柄轴的偏心轴中，通过滚针轴承安装了2个RV齿轮（保持力的平行） </a:t>
            </a:r>
            <a:endPar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4）随着曲柄轴的旋转，偏心轴中安装的2个RV齿轮也跟着做偏心运动。（曲柄运动）</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64517" name="图片 4"/>
          <p:cNvPicPr>
            <a:picLocks noChangeAspect="1"/>
          </p:cNvPicPr>
          <p:nvPr/>
        </p:nvPicPr>
        <p:blipFill>
          <a:blip r:embed="rId1"/>
          <a:srcRect l="29552" t="6000" r="22340" b="7895"/>
          <a:stretch>
            <a:fillRect/>
          </a:stretch>
        </p:blipFill>
        <p:spPr>
          <a:xfrm>
            <a:off x="5056188" y="1006475"/>
            <a:ext cx="4087812" cy="3740150"/>
          </a:xfrm>
          <a:prstGeom prst="rect">
            <a:avLst/>
          </a:prstGeom>
          <a:noFill/>
          <a:ln w="9525">
            <a:noFill/>
          </a:ln>
        </p:spPr>
      </p:pic>
      <p:sp>
        <p:nvSpPr>
          <p:cNvPr id="6" name="矩形 5"/>
          <p:cNvSpPr/>
          <p:nvPr/>
        </p:nvSpPr>
        <p:spPr>
          <a:xfrm>
            <a:off x="6302375" y="5135563"/>
            <a:ext cx="2182813" cy="60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曲柄轴部分</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4" name="矩形 3"/>
          <p:cNvSpPr/>
          <p:nvPr/>
        </p:nvSpPr>
        <p:spPr>
          <a:xfrm>
            <a:off x="0" y="823913"/>
            <a:ext cx="2463800"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2</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）工作原理</a:t>
            </a:r>
            <a:endPar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2" name="矩形 1"/>
          <p:cNvSpPr/>
          <p:nvPr/>
        </p:nvSpPr>
        <p:spPr>
          <a:xfrm>
            <a:off x="539750" y="1323975"/>
            <a:ext cx="4992688" cy="2862263"/>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5 ）一方面，在壳体内测的针齿槽里，比RV齿轮的齿数多一个的针齿槽等距排列。 </a:t>
            </a:r>
            <a:endPar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6 ）曲柄轴旋转一次，RV齿轮与针齿槽接触的同时作一次偏心运动（曲柄运动）。结果是，RV齿轮沿着与曲柄轴的旋转方向相反的方向旋转一个齿轮距离。 </a:t>
            </a:r>
            <a:endPar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grpSp>
        <p:nvGrpSpPr>
          <p:cNvPr id="65541" name="组合 4"/>
          <p:cNvGrpSpPr/>
          <p:nvPr/>
        </p:nvGrpSpPr>
        <p:grpSpPr>
          <a:xfrm>
            <a:off x="73025" y="4206875"/>
            <a:ext cx="9070975" cy="2651125"/>
            <a:chOff x="0" y="3108960"/>
            <a:chExt cx="9144000" cy="2651761"/>
          </a:xfrm>
        </p:grpSpPr>
        <p:pic>
          <p:nvPicPr>
            <p:cNvPr id="65543" name="Picture 2" descr="https://wkbjcloudbos.bdimg.com/v1/docconvert4822/wk/7430a709bf58c14856fb311cefdebbc9/0.png?responseContentType=image%2Fpng&amp;responseCacheControl=max-age%3D3888000&amp;responseExpires=Tue%2C%2008%20Mar%202022%2015%3A51%3A10%20%2B0800&amp;authorization=bce-auth-v1%2Ffa1126e91489401fa7cc85045ce7179e%2F2022-01-22T07%3A51%3A10Z%2F3600%2Fhost%2F233a693723377208427799a964091ba355cad641ffc7a2bc954f5fbafb877fbe&amp;x-bce-range=257805-&amp;token=eyJ0eXAiOiJKSVQiLCJ2ZXIiOiIxLjAiLCJhbGciOiJIUzI1NiIsImV4cCI6MTY0Mjg0MTQ3MCwidXJpIjp0cnVlLCJwYXJhbXMiOlsicmVzcG9uc2VDb250ZW50VHlwZSIsInJlc3BvbnNlQ2FjaGVDb250cm9sIiwicmVzcG9uc2VFeHBpcmVzIiwieC1iY2UtcmFuZ2UiXX0%3D.TrmfTYdXlafT3qJ16KRybdfu%2F7rSxoAjj6T3hC35yKQ%3D.1642841470"/>
            <p:cNvPicPr>
              <a:picLocks noChangeAspect="1"/>
            </p:cNvPicPr>
            <p:nvPr/>
          </p:nvPicPr>
          <p:blipFill>
            <a:blip r:embed="rId1"/>
            <a:srcRect l="26659" t="3905" r="22057" b="50229"/>
            <a:stretch>
              <a:fillRect/>
            </a:stretch>
          </p:blipFill>
          <p:spPr>
            <a:xfrm>
              <a:off x="0" y="3108960"/>
              <a:ext cx="4357396" cy="2638697"/>
            </a:xfrm>
            <a:prstGeom prst="rect">
              <a:avLst/>
            </a:prstGeom>
            <a:noFill/>
            <a:ln w="9525">
              <a:noFill/>
            </a:ln>
          </p:spPr>
        </p:pic>
        <p:pic>
          <p:nvPicPr>
            <p:cNvPr id="65544" name="Picture 2" descr="https://wkbjcloudbos.bdimg.com/v1/docconvert4822/wk/7430a709bf58c14856fb311cefdebbc9/0.png?responseContentType=image%2Fpng&amp;responseCacheControl=max-age%3D3888000&amp;responseExpires=Tue%2C%2008%20Mar%202022%2015%3A51%3A10%20%2B0800&amp;authorization=bce-auth-v1%2Ffa1126e91489401fa7cc85045ce7179e%2F2022-01-22T07%3A51%3A10Z%2F3600%2Fhost%2F233a693723377208427799a964091ba355cad641ffc7a2bc954f5fbafb877fbe&amp;x-bce-range=257805-&amp;token=eyJ0eXAiOiJKSVQiLCJ2ZXIiOiIxLjAiLCJhbGciOiJIUzI1NiIsImV4cCI6MTY0Mjg0MTQ3MCwidXJpIjp0cnVlLCJwYXJhbXMiOlsicmVzcG9uc2VDb250ZW50VHlwZSIsInJlc3BvbnNlQ2FjaGVDb250cm9sIiwicmVzcG9uc2VFeHBpcmVzIiwieC1iY2UtcmFuZ2UiXX0%3D.TrmfTYdXlafT3qJ16KRybdfu%2F7rSxoAjj6T3hC35yKQ%3D.1642841470"/>
            <p:cNvPicPr>
              <a:picLocks noChangeAspect="1"/>
            </p:cNvPicPr>
            <p:nvPr/>
          </p:nvPicPr>
          <p:blipFill>
            <a:blip r:embed="rId1"/>
            <a:srcRect l="21451" t="50209" r="22585" b="3699"/>
            <a:stretch>
              <a:fillRect/>
            </a:stretch>
          </p:blipFill>
          <p:spPr>
            <a:xfrm>
              <a:off x="4389120" y="3108961"/>
              <a:ext cx="4754880" cy="2651760"/>
            </a:xfrm>
            <a:prstGeom prst="rect">
              <a:avLst/>
            </a:prstGeom>
            <a:noFill/>
            <a:ln w="9525">
              <a:noFill/>
            </a:ln>
          </p:spPr>
        </p:pic>
      </p:grpSp>
      <p:pic>
        <p:nvPicPr>
          <p:cNvPr id="65542" name="图片 7"/>
          <p:cNvPicPr>
            <a:picLocks noChangeAspect="1"/>
          </p:cNvPicPr>
          <p:nvPr/>
        </p:nvPicPr>
        <p:blipFill>
          <a:blip r:embed="rId2"/>
          <a:srcRect l="27676" t="6918" r="25874" b="10658"/>
          <a:stretch>
            <a:fillRect/>
          </a:stretch>
        </p:blipFill>
        <p:spPr>
          <a:xfrm>
            <a:off x="5688013" y="668338"/>
            <a:ext cx="3455987" cy="3517900"/>
          </a:xfrm>
          <a:prstGeom prst="rect">
            <a:avLst/>
          </a:prstGeom>
          <a:noFill/>
          <a:ln w="9525">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第二节 机器人的驱动机构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2" name="矩形 1"/>
          <p:cNvSpPr/>
          <p:nvPr/>
        </p:nvSpPr>
        <p:spPr>
          <a:xfrm>
            <a:off x="0" y="933450"/>
            <a:ext cx="4137025" cy="461963"/>
          </a:xfrm>
          <a:prstGeom prst="rect">
            <a:avLst/>
          </a:prstGeom>
        </p:spPr>
        <p:txBody>
          <a:bodyPr wrap="none">
            <a:spAutoFit/>
          </a:bodyPr>
          <a:lstStyle/>
          <a:p>
            <a:pPr marL="0" marR="0" lvl="0" indent="266700" algn="l" defTabSz="914400" rtl="0" eaLnBrk="0" fontAlgn="base" latinLnBrk="0" hangingPunct="0">
              <a:lnSpc>
                <a:spcPct val="100000"/>
              </a:lnSpc>
              <a:spcBef>
                <a:spcPct val="0"/>
              </a:spcBef>
              <a:spcAft>
                <a:spcPts val="0"/>
              </a:spcAft>
              <a:buClrTx/>
              <a:buSzTx/>
              <a:buFontTx/>
              <a:buNone/>
              <a:defRPr/>
            </a:pP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3</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a:t>
            </a:r>
            <a:r>
              <a:rPr kumimoji="0" lang="en-US"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RV</a:t>
            </a:r>
            <a:r>
              <a:rPr kumimoji="0" lang="zh-CN" altLang="zh-CN"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rPr>
              <a:t>减速器的主要特点</a:t>
            </a:r>
            <a:endParaRPr kumimoji="0" lang="zh-CN" altLang="en-US" sz="2400" b="1" i="0" u="none" strike="noStrike" kern="100" cap="none" spc="0" normalizeH="0" baseline="0" noProof="0" dirty="0">
              <a:ln>
                <a:noFill/>
              </a:ln>
              <a:solidFill>
                <a:schemeClr val="bg2"/>
              </a:solidFill>
              <a:effectLst/>
              <a:uLnTx/>
              <a:uFillTx/>
              <a:latin typeface="Times New Roman" panose="02020603050405020304" pitchFamily="18" charset="0"/>
              <a:ea typeface="SimSun" panose="02010600030101010101" pitchFamily="2" charset="-122"/>
              <a:cs typeface="Arial" panose="020B0604020202020204" pitchFamily="34" charset="0"/>
            </a:endParaRPr>
          </a:p>
        </p:txBody>
      </p:sp>
      <p:sp>
        <p:nvSpPr>
          <p:cNvPr id="4" name="矩形 3"/>
          <p:cNvSpPr/>
          <p:nvPr/>
        </p:nvSpPr>
        <p:spPr>
          <a:xfrm>
            <a:off x="255588" y="1465263"/>
            <a:ext cx="8888413" cy="2862263"/>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1</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）传动比大</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其常用的传动比范围为</a:t>
            </a:r>
            <a:r>
              <a:rPr kumimoji="0" lang="en-US" altLang="zh-CN" sz="2000" b="1" i="0" u="none" strike="noStrike" kern="100" cap="none" spc="0" normalizeH="0" baseline="0" noProof="0" dirty="0" err="1">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i</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57~192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）承载能力大</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采用了</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n</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个均匀分布的行星轮和曲柄轴，可以进行功率分流。</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3</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）刚度大</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由于采用了圆盘支承装置，使得其传动轴的扭转刚度增大。</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4</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）运动精度高</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系统的回转误差小。</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5</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）传动效率高</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传动效率</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V</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0.85</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0.92</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6</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）回差小</a:t>
            </a:r>
            <a:r>
              <a:rPr kumimoji="0" lang="en-US"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各构件间所产生的摩擦和磨损较小，间隙小，传动性能好</a:t>
            </a:r>
            <a:r>
              <a:rPr kumimoji="0" lang="zh-CN" altLang="en-US"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t>
            </a:r>
            <a:endParaRPr kumimoji="0" lang="zh-CN" altLang="zh-CN" sz="20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962525"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第三节 工业机器人的技术参数</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7587" name="矩形 3"/>
          <p:cNvSpPr/>
          <p:nvPr/>
        </p:nvSpPr>
        <p:spPr>
          <a:xfrm>
            <a:off x="295275" y="792163"/>
            <a:ext cx="55260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一、</a:t>
            </a:r>
            <a:r>
              <a:rPr lang="zh-CN" altLang="zh-CN" sz="2800" b="1" dirty="0">
                <a:solidFill>
                  <a:srgbClr val="7F0724"/>
                </a:solidFill>
                <a:latin typeface="Times New Roman" panose="02020603050405020304" pitchFamily="18" charset="0"/>
                <a:ea typeface="SimHei" panose="02010609060101010101" pitchFamily="49" charset="-122"/>
              </a:rPr>
              <a:t>自由度（</a:t>
            </a:r>
            <a:r>
              <a:rPr lang="en-US" altLang="zh-CN" sz="2800" b="1" dirty="0">
                <a:solidFill>
                  <a:srgbClr val="7F0724"/>
                </a:solidFill>
                <a:latin typeface="Times New Roman" panose="02020603050405020304" pitchFamily="18" charset="0"/>
                <a:ea typeface="SimHei" panose="02010609060101010101" pitchFamily="49" charset="-122"/>
              </a:rPr>
              <a:t>Degree of freedom</a:t>
            </a:r>
            <a:r>
              <a:rPr lang="zh-CN" altLang="zh-CN" sz="2800" b="1" dirty="0">
                <a:solidFill>
                  <a:srgbClr val="7F0724"/>
                </a:solidFill>
                <a:latin typeface="Times New Roman" panose="02020603050405020304" pitchFamily="18" charset="0"/>
                <a:ea typeface="SimHei" panose="02010609060101010101" pitchFamily="49" charset="-122"/>
              </a:rPr>
              <a:t>）</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67588" name="矩形 1"/>
          <p:cNvSpPr/>
          <p:nvPr/>
        </p:nvSpPr>
        <p:spPr>
          <a:xfrm>
            <a:off x="768350" y="1530350"/>
            <a:ext cx="4316413" cy="3140075"/>
          </a:xfrm>
          <a:prstGeom prst="rect">
            <a:avLst/>
          </a:prstGeom>
          <a:noFill/>
          <a:ln w="9525">
            <a:noFill/>
          </a:ln>
        </p:spPr>
        <p:txBody>
          <a:bodyPr>
            <a:spAutoFit/>
          </a:bodyPr>
          <a:p>
            <a:pPr indent="266700">
              <a:lnSpc>
                <a:spcPct val="150000"/>
              </a:lnSpc>
              <a:buNone/>
            </a:pPr>
            <a:r>
              <a:rPr lang="zh-CN" altLang="zh-CN" sz="2200" b="1" dirty="0">
                <a:latin typeface="SimSun" panose="02010600030101010101" pitchFamily="2" charset="-122"/>
                <a:ea typeface="SimSun" panose="02010600030101010101" pitchFamily="2" charset="-122"/>
              </a:rPr>
              <a:t>指机器人所具有的</a:t>
            </a:r>
            <a:r>
              <a:rPr lang="zh-CN" altLang="zh-CN" sz="2200" b="1" dirty="0">
                <a:solidFill>
                  <a:srgbClr val="FF0000"/>
                </a:solidFill>
                <a:latin typeface="SimSun" panose="02010600030101010101" pitchFamily="2" charset="-122"/>
                <a:ea typeface="SimSun" panose="02010600030101010101" pitchFamily="2" charset="-122"/>
              </a:rPr>
              <a:t>独立坐标轴</a:t>
            </a:r>
            <a:r>
              <a:rPr lang="zh-CN" altLang="zh-CN" sz="2200" b="1" dirty="0">
                <a:latin typeface="SimSun" panose="02010600030101010101" pitchFamily="2" charset="-122"/>
                <a:ea typeface="SimSun" panose="02010600030101010101" pitchFamily="2" charset="-122"/>
              </a:rPr>
              <a:t>的数目（不包括末端执行器的自由度），是用来确定手部相对于基座的位置和姿态的独立参变量的数目，它等于工业机器人机械本体</a:t>
            </a:r>
            <a:r>
              <a:rPr lang="zh-CN" altLang="zh-CN" sz="2200" b="1" dirty="0">
                <a:solidFill>
                  <a:srgbClr val="FF0000"/>
                </a:solidFill>
                <a:latin typeface="SimSun" panose="02010600030101010101" pitchFamily="2" charset="-122"/>
                <a:ea typeface="SimSun" panose="02010600030101010101" pitchFamily="2" charset="-122"/>
              </a:rPr>
              <a:t>独立驱动的关节数目</a:t>
            </a:r>
            <a:r>
              <a:rPr lang="zh-CN" altLang="zh-CN" sz="2200" b="1" dirty="0">
                <a:latin typeface="SimSun" panose="02010600030101010101" pitchFamily="2" charset="-122"/>
                <a:ea typeface="SimSun" panose="02010600030101010101" pitchFamily="2" charset="-122"/>
              </a:rPr>
              <a:t>。</a:t>
            </a:r>
            <a:endParaRPr lang="zh-CN" altLang="en-US" sz="2200" b="1" dirty="0">
              <a:latin typeface="SimSun" panose="02010600030101010101" pitchFamily="2" charset="-122"/>
              <a:ea typeface="SimSun" panose="02010600030101010101" pitchFamily="2" charset="-122"/>
            </a:endParaRPr>
          </a:p>
        </p:txBody>
      </p:sp>
      <p:graphicFrame>
        <p:nvGraphicFramePr>
          <p:cNvPr id="67589" name="对象 5"/>
          <p:cNvGraphicFramePr>
            <a:graphicFrameLocks noChangeAspect="1"/>
          </p:cNvGraphicFramePr>
          <p:nvPr/>
        </p:nvGraphicFramePr>
        <p:xfrm>
          <a:off x="4833938" y="1674813"/>
          <a:ext cx="4310062" cy="4352925"/>
        </p:xfrm>
        <a:graphic>
          <a:graphicData uri="http://schemas.openxmlformats.org/presentationml/2006/ole">
            <mc:AlternateContent xmlns:mc="http://schemas.openxmlformats.org/markup-compatibility/2006">
              <mc:Choice xmlns:v="urn:schemas-microsoft-com:vml" Requires="v">
                <p:oleObj spid="_x0000_s3132" name="" r:id="rId1" imgW="4900295" imgH="4932680" progId="Equation.DSMT4">
                  <p:embed/>
                </p:oleObj>
              </mc:Choice>
              <mc:Fallback>
                <p:oleObj name="" r:id="rId1" imgW="4900295" imgH="4932680" progId="Equation.DSMT4">
                  <p:embed/>
                  <p:pic>
                    <p:nvPicPr>
                      <p:cNvPr id="0" name="图片 3131"/>
                      <p:cNvPicPr/>
                      <p:nvPr/>
                    </p:nvPicPr>
                    <p:blipFill>
                      <a:blip r:embed="rId2"/>
                      <a:stretch>
                        <a:fillRect/>
                      </a:stretch>
                    </p:blipFill>
                    <p:spPr>
                      <a:xfrm>
                        <a:off x="4833938" y="1674813"/>
                        <a:ext cx="4310062" cy="4352925"/>
                      </a:xfrm>
                      <a:prstGeom prst="rect">
                        <a:avLst/>
                      </a:prstGeom>
                      <a:noFill/>
                      <a:ln w="38100">
                        <a:noFill/>
                        <a:miter/>
                      </a:ln>
                    </p:spPr>
                  </p:pic>
                </p:oleObj>
              </mc:Fallback>
            </mc:AlternateContent>
          </a:graphicData>
        </a:graphic>
      </p:graphicFrame>
      <p:sp>
        <p:nvSpPr>
          <p:cNvPr id="7" name="矩形 6"/>
          <p:cNvSpPr/>
          <p:nvPr/>
        </p:nvSpPr>
        <p:spPr>
          <a:xfrm>
            <a:off x="4333875" y="6027738"/>
            <a:ext cx="4700588" cy="36830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18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MOTOMAN SV3</a:t>
            </a:r>
            <a:r>
              <a:rPr kumimoji="0" lang="zh-CN" altLang="zh-CN" sz="18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Times New Roman" panose="02020603050405020304" pitchFamily="18" charset="0"/>
              </a:rPr>
              <a:t>机器人六根轴的名称与旋转方向</a:t>
            </a:r>
            <a:endParaRPr kumimoji="0" lang="zh-CN" altLang="en-US" sz="1800" b="1" i="0" u="none" strike="noStrike" kern="12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962525"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第三节 工业机器人的技术参数</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68611" name="矩形 4"/>
          <p:cNvSpPr/>
          <p:nvPr/>
        </p:nvSpPr>
        <p:spPr>
          <a:xfrm>
            <a:off x="295275" y="792163"/>
            <a:ext cx="2349500"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二、作业范围</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68612" name="矩形 6"/>
          <p:cNvSpPr/>
          <p:nvPr/>
        </p:nvSpPr>
        <p:spPr>
          <a:xfrm>
            <a:off x="658813" y="1530350"/>
            <a:ext cx="8164512" cy="1108075"/>
          </a:xfrm>
          <a:prstGeom prst="rect">
            <a:avLst/>
          </a:prstGeom>
          <a:noFill/>
          <a:ln w="9525">
            <a:noFill/>
          </a:ln>
        </p:spPr>
        <p:txBody>
          <a:bodyPr>
            <a:spAutoFit/>
          </a:bodyPr>
          <a:p>
            <a:pPr indent="266700">
              <a:lnSpc>
                <a:spcPct val="150000"/>
              </a:lnSpc>
              <a:buNone/>
            </a:pPr>
            <a:r>
              <a:rPr lang="zh-CN" altLang="zh-CN" sz="2200" b="1" dirty="0">
                <a:latin typeface="SimSun" panose="02010600030101010101" pitchFamily="2" charset="-122"/>
                <a:ea typeface="SimSun" panose="02010600030101010101" pitchFamily="2" charset="-122"/>
              </a:rPr>
              <a:t>是机器人运动时</a:t>
            </a:r>
            <a:r>
              <a:rPr lang="zh-CN" altLang="zh-CN" sz="2200" b="1" dirty="0">
                <a:solidFill>
                  <a:srgbClr val="FF0000"/>
                </a:solidFill>
                <a:latin typeface="SimSun" panose="02010600030101010101" pitchFamily="2" charset="-122"/>
                <a:ea typeface="SimSun" panose="02010600030101010101" pitchFamily="2" charset="-122"/>
              </a:rPr>
              <a:t>手臂末端</a:t>
            </a:r>
            <a:r>
              <a:rPr lang="zh-CN" altLang="zh-CN" sz="2200" b="1" dirty="0">
                <a:latin typeface="SimSun" panose="02010600030101010101" pitchFamily="2" charset="-122"/>
                <a:ea typeface="SimSun" panose="02010600030101010101" pitchFamily="2" charset="-122"/>
              </a:rPr>
              <a:t>或</a:t>
            </a:r>
            <a:r>
              <a:rPr lang="zh-CN" altLang="zh-CN" sz="2200" b="1" dirty="0">
                <a:solidFill>
                  <a:srgbClr val="FF0000"/>
                </a:solidFill>
                <a:latin typeface="SimSun" panose="02010600030101010101" pitchFamily="2" charset="-122"/>
                <a:ea typeface="SimSun" panose="02010600030101010101" pitchFamily="2" charset="-122"/>
              </a:rPr>
              <a:t>手腕中心</a:t>
            </a:r>
            <a:r>
              <a:rPr lang="zh-CN" altLang="zh-CN" sz="2200" b="1" dirty="0">
                <a:latin typeface="SimSun" panose="02010600030101010101" pitchFamily="2" charset="-122"/>
                <a:ea typeface="SimSun" panose="02010600030101010101" pitchFamily="2" charset="-122"/>
              </a:rPr>
              <a:t>所能到达的所有点的集合，也称为</a:t>
            </a:r>
            <a:r>
              <a:rPr lang="zh-CN" altLang="zh-CN" sz="2200" b="1" dirty="0">
                <a:solidFill>
                  <a:srgbClr val="FF0000"/>
                </a:solidFill>
                <a:latin typeface="SimSun" panose="02010600030101010101" pitchFamily="2" charset="-122"/>
                <a:ea typeface="SimSun" panose="02010600030101010101" pitchFamily="2" charset="-122"/>
              </a:rPr>
              <a:t>工作区域</a:t>
            </a:r>
            <a:r>
              <a:rPr lang="zh-CN" altLang="zh-CN" sz="2200" b="1" dirty="0">
                <a:latin typeface="SimSun" panose="02010600030101010101" pitchFamily="2" charset="-122"/>
                <a:ea typeface="SimSun" panose="02010600030101010101" pitchFamily="2" charset="-122"/>
              </a:rPr>
              <a:t>。</a:t>
            </a:r>
            <a:endParaRPr lang="zh-CN" altLang="en-US" sz="2200" b="1" dirty="0">
              <a:latin typeface="SimSun" panose="02010600030101010101" pitchFamily="2" charset="-122"/>
              <a:ea typeface="SimSun" panose="02010600030101010101" pitchFamily="2" charset="-122"/>
            </a:endParaRPr>
          </a:p>
        </p:txBody>
      </p:sp>
      <p:pic>
        <p:nvPicPr>
          <p:cNvPr id="68613" name="图片 7" descr="C:\Users\Administrator\AppData\Roaming\Tencent\Users\63058331\QQ\WinTemp\RichOle\K94A~U)Q[5Y0]4]A8)P`F{C.png"/>
          <p:cNvPicPr>
            <a:picLocks noChangeAspect="1"/>
          </p:cNvPicPr>
          <p:nvPr/>
        </p:nvPicPr>
        <p:blipFill>
          <a:blip r:embed="rId1"/>
          <a:stretch>
            <a:fillRect/>
          </a:stretch>
        </p:blipFill>
        <p:spPr>
          <a:xfrm>
            <a:off x="1193800" y="2547938"/>
            <a:ext cx="7094538" cy="3295650"/>
          </a:xfrm>
          <a:prstGeom prst="rect">
            <a:avLst/>
          </a:prstGeom>
          <a:noFill/>
          <a:ln w="9525">
            <a:noFill/>
          </a:ln>
        </p:spPr>
      </p:pic>
      <p:sp>
        <p:nvSpPr>
          <p:cNvPr id="9" name="矩形 8"/>
          <p:cNvSpPr/>
          <p:nvPr/>
        </p:nvSpPr>
        <p:spPr>
          <a:xfrm>
            <a:off x="2765425" y="5953125"/>
            <a:ext cx="3330575" cy="36830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18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MOTOMAN SV3机器入的作业范围</a:t>
            </a:r>
            <a:endParaRPr kumimoji="0" lang="zh-CN" altLang="en-US" sz="18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962525"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第三节 工业机器人的技术参数</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69635" name="图片 1"/>
          <p:cNvPicPr>
            <a:picLocks noChangeAspect="1"/>
          </p:cNvPicPr>
          <p:nvPr/>
        </p:nvPicPr>
        <p:blipFill>
          <a:blip r:embed="rId1"/>
          <a:stretch>
            <a:fillRect/>
          </a:stretch>
        </p:blipFill>
        <p:spPr>
          <a:xfrm>
            <a:off x="3703638" y="1517650"/>
            <a:ext cx="5440362" cy="4398963"/>
          </a:xfrm>
          <a:prstGeom prst="rect">
            <a:avLst/>
          </a:prstGeom>
          <a:noFill/>
          <a:ln w="9525">
            <a:noFill/>
          </a:ln>
        </p:spPr>
      </p:pic>
      <p:pic>
        <p:nvPicPr>
          <p:cNvPr id="69636" name="图片 4"/>
          <p:cNvPicPr>
            <a:picLocks noChangeAspect="1"/>
          </p:cNvPicPr>
          <p:nvPr/>
        </p:nvPicPr>
        <p:blipFill>
          <a:blip r:embed="rId2"/>
          <a:stretch>
            <a:fillRect/>
          </a:stretch>
        </p:blipFill>
        <p:spPr>
          <a:xfrm>
            <a:off x="106363" y="1517650"/>
            <a:ext cx="3636962" cy="4349750"/>
          </a:xfrm>
          <a:prstGeom prst="rect">
            <a:avLst/>
          </a:prstGeom>
          <a:noFill/>
          <a:ln w="9525">
            <a:noFill/>
          </a:ln>
        </p:spPr>
      </p:pic>
      <p:sp>
        <p:nvSpPr>
          <p:cNvPr id="7" name="矩形 6"/>
          <p:cNvSpPr/>
          <p:nvPr/>
        </p:nvSpPr>
        <p:spPr>
          <a:xfrm>
            <a:off x="2644775" y="5924550"/>
            <a:ext cx="5981700" cy="46196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rPr>
              <a:t>GR6100-3800型喷涂机器人工作空间</a:t>
            </a:r>
            <a:endParaRPr kumimoji="0" lang="zh-CN" altLang="en-US" sz="2400" b="1" i="0" u="none" strike="noStrike" kern="100" cap="none" spc="0" normalizeH="0" baseline="0" noProof="0" dirty="0">
              <a:ln>
                <a:noFill/>
              </a:ln>
              <a:solidFill>
                <a:schemeClr val="tx1"/>
              </a:solidFill>
              <a:effectLst/>
              <a:uLnTx/>
              <a:uFillTx/>
              <a:latin typeface="SimSun" panose="02010600030101010101" pitchFamily="2" charset="-122"/>
              <a:ea typeface="SimSun" panose="02010600030101010101" pitchFamily="2" charset="-122"/>
              <a:cs typeface="Arial" panose="020B0604020202020204" pitchFamily="34" charset="0"/>
            </a:endParaRPr>
          </a:p>
        </p:txBody>
      </p:sp>
      <p:sp>
        <p:nvSpPr>
          <p:cNvPr id="69638" name="矩形 7"/>
          <p:cNvSpPr/>
          <p:nvPr/>
        </p:nvSpPr>
        <p:spPr>
          <a:xfrm>
            <a:off x="295275" y="792163"/>
            <a:ext cx="2349500"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二、作业范围</a:t>
            </a:r>
            <a:endParaRPr lang="en-US" altLang="zh-CN" sz="2800" b="1" dirty="0">
              <a:solidFill>
                <a:srgbClr val="7F0724"/>
              </a:solidFill>
              <a:latin typeface="Times New Roman" panose="02020603050405020304" pitchFamily="18" charset="0"/>
              <a:ea typeface="SimHei" panose="02010609060101010101" pitchFamily="49"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962525"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第三节 工业机器人的技术参数</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0659" name="矩形 3"/>
          <p:cNvSpPr/>
          <p:nvPr/>
        </p:nvSpPr>
        <p:spPr>
          <a:xfrm>
            <a:off x="295275" y="792163"/>
            <a:ext cx="2709863"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三、运动学参数</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70660" name="矩形 4"/>
          <p:cNvSpPr/>
          <p:nvPr/>
        </p:nvSpPr>
        <p:spPr>
          <a:xfrm>
            <a:off x="295275" y="3359150"/>
            <a:ext cx="2349500" cy="738188"/>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四、负载参数</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70661" name="矩形 1"/>
          <p:cNvSpPr/>
          <p:nvPr/>
        </p:nvSpPr>
        <p:spPr>
          <a:xfrm>
            <a:off x="925513" y="1844675"/>
            <a:ext cx="7505700" cy="1028700"/>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主要是指机器人的最大工作速度</a:t>
            </a:r>
            <a:r>
              <a:rPr lang="zh-CN" altLang="en-US" sz="2200" b="1" dirty="0">
                <a:latin typeface="SimSun" panose="02010600030101010101" pitchFamily="2" charset="-122"/>
                <a:ea typeface="SimSun" panose="02010600030101010101" pitchFamily="2" charset="-122"/>
              </a:rPr>
              <a:t>，</a:t>
            </a:r>
            <a:r>
              <a:rPr lang="zh-CN" altLang="zh-CN" sz="2200" b="1" dirty="0">
                <a:latin typeface="SimSun" panose="02010600030101010101" pitchFamily="2" charset="-122"/>
                <a:ea typeface="SimSun" panose="02010600030101010101" pitchFamily="2" charset="-122"/>
              </a:rPr>
              <a:t>最大工作速度愈高，工作效率就愈高。</a:t>
            </a:r>
            <a:endParaRPr lang="zh-CN" altLang="en-US" sz="2200" b="1" dirty="0">
              <a:latin typeface="SimSun" panose="02010600030101010101" pitchFamily="2" charset="-122"/>
              <a:ea typeface="SimSun" panose="02010600030101010101" pitchFamily="2" charset="-122"/>
            </a:endParaRPr>
          </a:p>
        </p:txBody>
      </p:sp>
      <p:sp>
        <p:nvSpPr>
          <p:cNvPr id="70662" name="矩形 5"/>
          <p:cNvSpPr/>
          <p:nvPr/>
        </p:nvSpPr>
        <p:spPr>
          <a:xfrm>
            <a:off x="947738" y="4252913"/>
            <a:ext cx="7505700" cy="2124075"/>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主要是指机器人的</a:t>
            </a:r>
            <a:r>
              <a:rPr lang="zh-CN" altLang="zh-CN" sz="2200" b="1" dirty="0">
                <a:solidFill>
                  <a:srgbClr val="FF0000"/>
                </a:solidFill>
                <a:latin typeface="SimSun" panose="02010600030101010101" pitchFamily="2" charset="-122"/>
                <a:ea typeface="SimSun" panose="02010600030101010101" pitchFamily="2" charset="-122"/>
              </a:rPr>
              <a:t>承载能力</a:t>
            </a:r>
            <a:r>
              <a:rPr lang="zh-CN" altLang="zh-CN" sz="2200" b="1" dirty="0">
                <a:latin typeface="SimSun" panose="02010600030101010101" pitchFamily="2" charset="-122"/>
                <a:ea typeface="SimSun" panose="02010600030101010101" pitchFamily="2" charset="-122"/>
              </a:rPr>
              <a:t>，承载能力是指机器人在作业范围内的任何位置上以任意姿态所能承受的</a:t>
            </a:r>
            <a:r>
              <a:rPr lang="zh-CN" altLang="zh-CN" sz="2200" b="1" dirty="0">
                <a:solidFill>
                  <a:srgbClr val="FF0000"/>
                </a:solidFill>
                <a:latin typeface="SimSun" panose="02010600030101010101" pitchFamily="2" charset="-122"/>
                <a:ea typeface="SimSun" panose="02010600030101010101" pitchFamily="2" charset="-122"/>
              </a:rPr>
              <a:t>最大质量</a:t>
            </a:r>
            <a:r>
              <a:rPr lang="zh-CN" altLang="zh-CN" sz="2200" b="1" dirty="0">
                <a:latin typeface="SimSun" panose="02010600030101010101" pitchFamily="2" charset="-122"/>
                <a:ea typeface="SimSun" panose="02010600030101010101" pitchFamily="2" charset="-122"/>
              </a:rPr>
              <a:t>。</a:t>
            </a:r>
            <a:r>
              <a:rPr lang="zh-CN" altLang="en-US" sz="2200" b="1" dirty="0">
                <a:latin typeface="SimSun" panose="02010600030101010101" pitchFamily="2" charset="-122"/>
                <a:ea typeface="SimSun" panose="02010600030101010101" pitchFamily="2" charset="-122"/>
              </a:rPr>
              <a:t>其</a:t>
            </a:r>
            <a:r>
              <a:rPr lang="zh-CN" altLang="zh-CN" sz="2200" b="1" dirty="0">
                <a:latin typeface="SimSun" panose="02010600030101010101" pitchFamily="2" charset="-122"/>
                <a:ea typeface="SimSun" panose="02010600030101010101" pitchFamily="2" charset="-122"/>
              </a:rPr>
              <a:t>不仅取决于负载的质量，而且与机器人运行的</a:t>
            </a:r>
            <a:r>
              <a:rPr lang="zh-CN" altLang="zh-CN" sz="2200" b="1" dirty="0">
                <a:solidFill>
                  <a:srgbClr val="FF0000"/>
                </a:solidFill>
                <a:latin typeface="SimSun" panose="02010600030101010101" pitchFamily="2" charset="-122"/>
                <a:ea typeface="SimSun" panose="02010600030101010101" pitchFamily="2" charset="-122"/>
              </a:rPr>
              <a:t>速度</a:t>
            </a:r>
            <a:r>
              <a:rPr lang="zh-CN" altLang="zh-CN" sz="2200" b="1" dirty="0">
                <a:latin typeface="SimSun" panose="02010600030101010101" pitchFamily="2" charset="-122"/>
                <a:ea typeface="SimSun" panose="02010600030101010101" pitchFamily="2" charset="-122"/>
              </a:rPr>
              <a:t>和</a:t>
            </a:r>
            <a:r>
              <a:rPr lang="zh-CN" altLang="zh-CN" sz="2200" b="1" dirty="0">
                <a:solidFill>
                  <a:srgbClr val="FF0000"/>
                </a:solidFill>
                <a:latin typeface="SimSun" panose="02010600030101010101" pitchFamily="2" charset="-122"/>
                <a:ea typeface="SimSun" panose="02010600030101010101" pitchFamily="2" charset="-122"/>
              </a:rPr>
              <a:t>加速度</a:t>
            </a:r>
            <a:r>
              <a:rPr lang="zh-CN" altLang="zh-CN" sz="2200" b="1" dirty="0">
                <a:latin typeface="SimSun" panose="02010600030101010101" pitchFamily="2" charset="-122"/>
                <a:ea typeface="SimSun" panose="02010600030101010101" pitchFamily="2" charset="-122"/>
              </a:rPr>
              <a:t>的大小和方向有关。</a:t>
            </a:r>
            <a:endParaRPr lang="zh-CN" altLang="en-US" sz="2200" b="1" dirty="0">
              <a:latin typeface="SimSun" panose="02010600030101010101" pitchFamily="2" charset="-122"/>
              <a:ea typeface="SimSun" panose="02010600030101010101" pitchFamily="2"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962525"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第三节 工业机器人的技术参数</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1683" name="矩形 3"/>
          <p:cNvSpPr/>
          <p:nvPr/>
        </p:nvSpPr>
        <p:spPr>
          <a:xfrm>
            <a:off x="358775" y="771525"/>
            <a:ext cx="4873625" cy="738188"/>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五、定位精度和重复定位精度</a:t>
            </a:r>
            <a:endParaRPr lang="en-US" altLang="zh-CN" sz="2800" b="1" dirty="0">
              <a:solidFill>
                <a:srgbClr val="7F0724"/>
              </a:solidFill>
              <a:latin typeface="Times New Roman" panose="02020603050405020304" pitchFamily="18" charset="0"/>
              <a:ea typeface="SimHei" panose="02010609060101010101" pitchFamily="49" charset="-122"/>
            </a:endParaRPr>
          </a:p>
        </p:txBody>
      </p:sp>
      <p:pic>
        <p:nvPicPr>
          <p:cNvPr id="71684" name="图片 4"/>
          <p:cNvPicPr>
            <a:picLocks noChangeAspect="1"/>
          </p:cNvPicPr>
          <p:nvPr/>
        </p:nvPicPr>
        <p:blipFill>
          <a:blip r:embed="rId1"/>
          <a:stretch>
            <a:fillRect/>
          </a:stretch>
        </p:blipFill>
        <p:spPr>
          <a:xfrm>
            <a:off x="1617663" y="1430338"/>
            <a:ext cx="6165850" cy="4695825"/>
          </a:xfrm>
          <a:prstGeom prst="rect">
            <a:avLst/>
          </a:prstGeom>
          <a:noFill/>
          <a:ln w="9525">
            <a:noFill/>
          </a:ln>
        </p:spPr>
      </p:pic>
      <p:sp>
        <p:nvSpPr>
          <p:cNvPr id="71685" name="矩形 5"/>
          <p:cNvSpPr/>
          <p:nvPr/>
        </p:nvSpPr>
        <p:spPr>
          <a:xfrm>
            <a:off x="2795588" y="5972175"/>
            <a:ext cx="4441825" cy="520700"/>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定位精度与重复定位精度的好与差</a:t>
            </a:r>
            <a:endParaRPr lang="zh-CN" altLang="en-US" sz="2200" b="1" dirty="0">
              <a:latin typeface="SimSun" panose="02010600030101010101" pitchFamily="2" charset="-122"/>
              <a:ea typeface="SimSun" panose="02010600030101010101" pitchFamily="2"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2707" name="矩形 3"/>
          <p:cNvSpPr/>
          <p:nvPr/>
        </p:nvSpPr>
        <p:spPr>
          <a:xfrm>
            <a:off x="295275" y="792163"/>
            <a:ext cx="34305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一、</a:t>
            </a:r>
            <a:r>
              <a:rPr lang="zh-CN" altLang="zh-CN" sz="2800" b="1" dirty="0">
                <a:solidFill>
                  <a:srgbClr val="7F0724"/>
                </a:solidFill>
                <a:latin typeface="Times New Roman" panose="02020603050405020304" pitchFamily="18" charset="0"/>
                <a:ea typeface="SimHei" panose="02010609060101010101" pitchFamily="49" charset="-122"/>
              </a:rPr>
              <a:t>车轮式移动机构</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7" name="矩形 6"/>
          <p:cNvSpPr/>
          <p:nvPr/>
        </p:nvSpPr>
        <p:spPr>
          <a:xfrm>
            <a:off x="1179513" y="2216150"/>
            <a:ext cx="6848475" cy="600075"/>
          </a:xfrm>
          <a:prstGeom prst="rect">
            <a:avLst/>
          </a:prstGeom>
        </p:spPr>
        <p:txBody>
          <a:bodyPr wrap="square">
            <a:spAutoFit/>
          </a:bodyPr>
          <a:p>
            <a:pPr>
              <a:lnSpc>
                <a:spcPct val="150000"/>
              </a:lnSpc>
              <a:buNone/>
            </a:pPr>
            <a:r>
              <a:rPr lang="zh-CN" altLang="zh-CN" sz="2200" b="1" dirty="0">
                <a:latin typeface="Times New Roman" panose="02020603050405020304" pitchFamily="18" charset="0"/>
                <a:ea typeface="SimSun" panose="02010600030101010101" pitchFamily="2" charset="-122"/>
              </a:rPr>
              <a:t>移动平稳、能耗小，以及容易控制移动速度和方向</a:t>
            </a:r>
            <a:r>
              <a:rPr lang="zh-CN" altLang="en-US" sz="2200" b="1" dirty="0">
                <a:latin typeface="Times New Roman" panose="02020603050405020304" pitchFamily="18" charset="0"/>
                <a:ea typeface="SimSun" panose="02010600030101010101" pitchFamily="2" charset="-122"/>
              </a:rPr>
              <a:t>。</a:t>
            </a:r>
            <a:endParaRPr lang="zh-CN" altLang="en-US" sz="2200" b="1" dirty="0">
              <a:latin typeface="Arial" panose="020B0604020202020204" pitchFamily="34" charset="0"/>
            </a:endParaRPr>
          </a:p>
        </p:txBody>
      </p:sp>
      <p:sp>
        <p:nvSpPr>
          <p:cNvPr id="72709" name="矩形 7"/>
          <p:cNvSpPr/>
          <p:nvPr/>
        </p:nvSpPr>
        <p:spPr>
          <a:xfrm>
            <a:off x="401638" y="1568450"/>
            <a:ext cx="1381125" cy="647700"/>
          </a:xfrm>
          <a:prstGeom prst="rect">
            <a:avLst/>
          </a:prstGeom>
          <a:noFill/>
          <a:ln w="9525">
            <a:noFill/>
          </a:ln>
        </p:spPr>
        <p:txBody>
          <a:bodyPr wrap="none">
            <a:spAutoFit/>
          </a:bodyPr>
          <a:p>
            <a:pPr indent="266700">
              <a:lnSpc>
                <a:spcPct val="150000"/>
              </a:lnSpc>
              <a:buNone/>
            </a:pPr>
            <a:r>
              <a:rPr lang="zh-CN" altLang="en-US" sz="2400" b="1" dirty="0">
                <a:solidFill>
                  <a:srgbClr val="7030A0"/>
                </a:solidFill>
                <a:latin typeface="Times New Roman" panose="02020603050405020304" pitchFamily="18" charset="0"/>
                <a:ea typeface="SimHei" panose="02010609060101010101" pitchFamily="49" charset="-122"/>
              </a:rPr>
              <a:t>优点：</a:t>
            </a:r>
            <a:endParaRPr lang="en-US" altLang="zh-CN" sz="2400" b="1" dirty="0">
              <a:solidFill>
                <a:srgbClr val="7030A0"/>
              </a:solidFill>
              <a:latin typeface="Times New Roman" panose="02020603050405020304" pitchFamily="18" charset="0"/>
              <a:ea typeface="SimHei" panose="02010609060101010101" pitchFamily="49" charset="-122"/>
            </a:endParaRPr>
          </a:p>
        </p:txBody>
      </p:sp>
      <p:sp>
        <p:nvSpPr>
          <p:cNvPr id="9" name="矩形 8"/>
          <p:cNvSpPr/>
          <p:nvPr/>
        </p:nvSpPr>
        <p:spPr>
          <a:xfrm>
            <a:off x="1179513" y="3228975"/>
            <a:ext cx="2171700" cy="60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三轮式或四轮式</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72711" name="矩形 9"/>
          <p:cNvSpPr/>
          <p:nvPr/>
        </p:nvSpPr>
        <p:spPr>
          <a:xfrm>
            <a:off x="401638" y="2735263"/>
            <a:ext cx="1381125" cy="646112"/>
          </a:xfrm>
          <a:prstGeom prst="rect">
            <a:avLst/>
          </a:prstGeom>
          <a:noFill/>
          <a:ln w="9525">
            <a:noFill/>
          </a:ln>
        </p:spPr>
        <p:txBody>
          <a:bodyPr wrap="none">
            <a:spAutoFit/>
          </a:bodyPr>
          <a:p>
            <a:pPr indent="266700">
              <a:lnSpc>
                <a:spcPct val="150000"/>
              </a:lnSpc>
              <a:buNone/>
            </a:pPr>
            <a:r>
              <a:rPr lang="zh-CN" altLang="en-US" sz="2400" b="1" dirty="0">
                <a:solidFill>
                  <a:srgbClr val="7030A0"/>
                </a:solidFill>
                <a:latin typeface="Times New Roman" panose="02020603050405020304" pitchFamily="18" charset="0"/>
                <a:ea typeface="SimHei" panose="02010609060101010101" pitchFamily="49" charset="-122"/>
              </a:rPr>
              <a:t>分类：</a:t>
            </a:r>
            <a:endParaRPr lang="en-US" altLang="zh-CN" sz="2400" b="1" dirty="0">
              <a:solidFill>
                <a:srgbClr val="7030A0"/>
              </a:solidFill>
              <a:latin typeface="Times New Roman" panose="02020603050405020304" pitchFamily="18" charset="0"/>
              <a:ea typeface="SimHei" panose="02010609060101010101" pitchFamily="49" charset="-122"/>
            </a:endParaRPr>
          </a:p>
        </p:txBody>
      </p:sp>
      <p:pic>
        <p:nvPicPr>
          <p:cNvPr id="72712" name="Picture 2" descr="https://gimg2.baidu.com/image_search/src=http%3A%2F%2F5b0988e595225.cdn.sohucs.com%2Fimages%2F20180320%2Ffb23fb52dbf04c0d86e8449edac6b9de.jpeg&amp;refer=http%3A%2F%2F5b0988e595225.cdn.sohucs.com&amp;app=2002&amp;size=f9999,10000&amp;q=a80&amp;n=0&amp;g=0n&amp;fmt=jpeg?sec=1645434727&amp;t=c5a6830e84c3c1b30f1233ed0c0c4058"/>
          <p:cNvPicPr>
            <a:picLocks noChangeAspect="1"/>
          </p:cNvPicPr>
          <p:nvPr/>
        </p:nvPicPr>
        <p:blipFill>
          <a:blip r:embed="rId1"/>
          <a:stretch>
            <a:fillRect/>
          </a:stretch>
        </p:blipFill>
        <p:spPr>
          <a:xfrm>
            <a:off x="1179830" y="3957320"/>
            <a:ext cx="3260090" cy="2170430"/>
          </a:xfrm>
          <a:prstGeom prst="rect">
            <a:avLst/>
          </a:prstGeom>
          <a:noFill/>
          <a:ln w="9525">
            <a:noFill/>
          </a:ln>
        </p:spPr>
      </p:pic>
      <p:pic>
        <p:nvPicPr>
          <p:cNvPr id="72713" name="Picture 4" descr="https://gimg2.baidu.com/image_search/src=http%3A%2F%2Fimg.mp.itc.cn%2Fupload%2F20170322%2F942c32b52c9647ca9f2eaecd2df162f7_th.jpg&amp;refer=http%3A%2F%2Fimg.mp.itc.cn&amp;app=2002&amp;size=f9999,10000&amp;q=a80&amp;n=0&amp;g=0n&amp;fmt=jpeg?sec=1645434727&amp;t=d2c1a834b434295ab9c336a100a41e0e"/>
          <p:cNvPicPr>
            <a:picLocks noChangeAspect="1"/>
          </p:cNvPicPr>
          <p:nvPr/>
        </p:nvPicPr>
        <p:blipFill>
          <a:blip r:embed="rId2"/>
          <a:stretch>
            <a:fillRect/>
          </a:stretch>
        </p:blipFill>
        <p:spPr>
          <a:xfrm>
            <a:off x="4491990" y="3957320"/>
            <a:ext cx="2982595" cy="2170430"/>
          </a:xfrm>
          <a:prstGeom prst="rect">
            <a:avLst/>
          </a:prstGeom>
          <a:noFill/>
          <a:ln w="9525">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3731" name="矩形 3"/>
          <p:cNvSpPr/>
          <p:nvPr/>
        </p:nvSpPr>
        <p:spPr>
          <a:xfrm>
            <a:off x="295275" y="792163"/>
            <a:ext cx="34305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一、</a:t>
            </a:r>
            <a:r>
              <a:rPr lang="zh-CN" altLang="zh-CN" sz="2800" b="1" dirty="0">
                <a:solidFill>
                  <a:srgbClr val="7F0724"/>
                </a:solidFill>
                <a:latin typeface="Times New Roman" panose="02020603050405020304" pitchFamily="18" charset="0"/>
                <a:ea typeface="SimHei" panose="02010609060101010101" pitchFamily="49" charset="-122"/>
              </a:rPr>
              <a:t>车轮式移动机构</a:t>
            </a:r>
            <a:endParaRPr lang="en-US" altLang="zh-CN" sz="2800" b="1" dirty="0">
              <a:solidFill>
                <a:srgbClr val="7F0724"/>
              </a:solidFill>
              <a:latin typeface="Times New Roman" panose="02020603050405020304" pitchFamily="18" charset="0"/>
              <a:ea typeface="SimHei" panose="02010609060101010101" pitchFamily="49" charset="-122"/>
            </a:endParaRPr>
          </a:p>
        </p:txBody>
      </p:sp>
      <p:graphicFrame>
        <p:nvGraphicFramePr>
          <p:cNvPr id="73732" name="对象 4"/>
          <p:cNvGraphicFramePr>
            <a:graphicFrameLocks noChangeAspect="1"/>
          </p:cNvGraphicFramePr>
          <p:nvPr/>
        </p:nvGraphicFramePr>
        <p:xfrm>
          <a:off x="295275" y="2259013"/>
          <a:ext cx="4360863" cy="3373437"/>
        </p:xfrm>
        <a:graphic>
          <a:graphicData uri="http://schemas.openxmlformats.org/presentationml/2006/ole">
            <mc:AlternateContent xmlns:mc="http://schemas.openxmlformats.org/markup-compatibility/2006">
              <mc:Choice xmlns:v="urn:schemas-microsoft-com:vml" Requires="v">
                <p:oleObj spid="_x0000_s3076" name="" r:id="rId1" imgW="2794635" imgH="2144395" progId="Equation.DSMT4">
                  <p:embed/>
                </p:oleObj>
              </mc:Choice>
              <mc:Fallback>
                <p:oleObj name="" r:id="rId1" imgW="2794635" imgH="2144395" progId="Equation.DSMT4">
                  <p:embed/>
                  <p:pic>
                    <p:nvPicPr>
                      <p:cNvPr id="0" name="图片 3075"/>
                      <p:cNvPicPr/>
                      <p:nvPr/>
                    </p:nvPicPr>
                    <p:blipFill>
                      <a:blip r:embed="rId2"/>
                      <a:stretch>
                        <a:fillRect/>
                      </a:stretch>
                    </p:blipFill>
                    <p:spPr>
                      <a:xfrm>
                        <a:off x="295275" y="2259013"/>
                        <a:ext cx="4360863" cy="3373437"/>
                      </a:xfrm>
                      <a:prstGeom prst="rect">
                        <a:avLst/>
                      </a:prstGeom>
                      <a:noFill/>
                      <a:ln w="38100">
                        <a:noFill/>
                        <a:miter/>
                      </a:ln>
                    </p:spPr>
                  </p:pic>
                </p:oleObj>
              </mc:Fallback>
            </mc:AlternateContent>
          </a:graphicData>
        </a:graphic>
      </p:graphicFrame>
      <p:graphicFrame>
        <p:nvGraphicFramePr>
          <p:cNvPr id="73733" name="对象 6"/>
          <p:cNvGraphicFramePr>
            <a:graphicFrameLocks noChangeAspect="1"/>
          </p:cNvGraphicFramePr>
          <p:nvPr/>
        </p:nvGraphicFramePr>
        <p:xfrm>
          <a:off x="5221288" y="2259013"/>
          <a:ext cx="3309937" cy="3387725"/>
        </p:xfrm>
        <a:graphic>
          <a:graphicData uri="http://schemas.openxmlformats.org/presentationml/2006/ole">
            <mc:AlternateContent xmlns:mc="http://schemas.openxmlformats.org/markup-compatibility/2006">
              <mc:Choice xmlns:v="urn:schemas-microsoft-com:vml" Requires="v">
                <p:oleObj spid="_x0000_s3077" name="" r:id="rId3" imgW="1873885" imgH="1873885" progId="Equation.DSMT4">
                  <p:embed/>
                </p:oleObj>
              </mc:Choice>
              <mc:Fallback>
                <p:oleObj name="" r:id="rId3" imgW="1873885" imgH="1873885" progId="Equation.DSMT4">
                  <p:embed/>
                  <p:pic>
                    <p:nvPicPr>
                      <p:cNvPr id="0" name="图片 3076"/>
                      <p:cNvPicPr/>
                      <p:nvPr/>
                    </p:nvPicPr>
                    <p:blipFill>
                      <a:blip r:embed="rId4"/>
                      <a:stretch>
                        <a:fillRect/>
                      </a:stretch>
                    </p:blipFill>
                    <p:spPr>
                      <a:xfrm>
                        <a:off x="5221288" y="2259013"/>
                        <a:ext cx="3309937" cy="3387725"/>
                      </a:xfrm>
                      <a:prstGeom prst="rect">
                        <a:avLst/>
                      </a:prstGeom>
                      <a:noFill/>
                      <a:ln w="38100">
                        <a:noFill/>
                        <a:miter/>
                      </a:ln>
                    </p:spPr>
                  </p:pic>
                </p:oleObj>
              </mc:Fallback>
            </mc:AlternateContent>
          </a:graphicData>
        </a:graphic>
      </p:graphicFrame>
      <p:sp>
        <p:nvSpPr>
          <p:cNvPr id="8" name="矩形 7"/>
          <p:cNvSpPr/>
          <p:nvPr/>
        </p:nvSpPr>
        <p:spPr>
          <a:xfrm>
            <a:off x="2038350" y="5605463"/>
            <a:ext cx="5291138" cy="60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采用两个驱动轮和两个自位轮的行走机构</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73735" name="矩形 8"/>
          <p:cNvSpPr/>
          <p:nvPr/>
        </p:nvSpPr>
        <p:spPr>
          <a:xfrm>
            <a:off x="700088" y="1601788"/>
            <a:ext cx="2620962" cy="576262"/>
          </a:xfrm>
          <a:prstGeom prst="rect">
            <a:avLst/>
          </a:prstGeom>
          <a:noFill/>
          <a:ln w="9525">
            <a:noFill/>
          </a:ln>
        </p:spPr>
        <p:txBody>
          <a:bodyPr wrap="none">
            <a:spAutoFit/>
          </a:bodyPr>
          <a:p>
            <a:pPr indent="266700">
              <a:lnSpc>
                <a:spcPct val="150000"/>
              </a:lnSpc>
              <a:buNone/>
            </a:pPr>
            <a:r>
              <a:rPr lang="zh-CN" altLang="zh-CN" sz="2400" b="1" dirty="0">
                <a:solidFill>
                  <a:srgbClr val="7030A0"/>
                </a:solidFill>
                <a:latin typeface="Times New Roman" panose="02020603050405020304" pitchFamily="18" charset="0"/>
                <a:ea typeface="SimHei" panose="02010609060101010101" pitchFamily="49" charset="-122"/>
              </a:rPr>
              <a:t>四轮式行走机构</a:t>
            </a:r>
            <a:endParaRPr lang="zh-CN" altLang="en-US" sz="2400" b="1" dirty="0">
              <a:solidFill>
                <a:srgbClr val="7030A0"/>
              </a:solidFill>
              <a:latin typeface="Times New Roman" panose="02020603050405020304" pitchFamily="18" charset="0"/>
              <a:ea typeface="SimHei" panose="02010609060101010101" pitchFamily="49" charset="-122"/>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4755" name="矩形 3"/>
          <p:cNvSpPr/>
          <p:nvPr/>
        </p:nvSpPr>
        <p:spPr>
          <a:xfrm>
            <a:off x="295275" y="792163"/>
            <a:ext cx="34305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一、</a:t>
            </a:r>
            <a:r>
              <a:rPr lang="zh-CN" altLang="zh-CN" sz="2800" b="1" dirty="0">
                <a:solidFill>
                  <a:srgbClr val="7F0724"/>
                </a:solidFill>
                <a:latin typeface="Times New Roman" panose="02020603050405020304" pitchFamily="18" charset="0"/>
                <a:ea typeface="SimHei" panose="02010609060101010101" pitchFamily="49" charset="-122"/>
              </a:rPr>
              <a:t>车轮式移动机构</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74756" name="矩形 4"/>
          <p:cNvSpPr/>
          <p:nvPr/>
        </p:nvSpPr>
        <p:spPr>
          <a:xfrm>
            <a:off x="700088" y="1601788"/>
            <a:ext cx="2620962" cy="576262"/>
          </a:xfrm>
          <a:prstGeom prst="rect">
            <a:avLst/>
          </a:prstGeom>
          <a:noFill/>
          <a:ln w="9525">
            <a:noFill/>
          </a:ln>
        </p:spPr>
        <p:txBody>
          <a:bodyPr wrap="none">
            <a:spAutoFit/>
          </a:bodyPr>
          <a:p>
            <a:pPr indent="266700">
              <a:lnSpc>
                <a:spcPct val="150000"/>
              </a:lnSpc>
              <a:buNone/>
            </a:pPr>
            <a:r>
              <a:rPr lang="zh-CN" altLang="zh-CN" sz="2400" b="1" dirty="0">
                <a:solidFill>
                  <a:srgbClr val="7030A0"/>
                </a:solidFill>
                <a:latin typeface="Times New Roman" panose="02020603050405020304" pitchFamily="18" charset="0"/>
                <a:ea typeface="SimHei" panose="02010609060101010101" pitchFamily="49" charset="-122"/>
              </a:rPr>
              <a:t>四轮式行走机构</a:t>
            </a:r>
            <a:endParaRPr lang="zh-CN" altLang="en-US" sz="2400" b="1" dirty="0">
              <a:solidFill>
                <a:srgbClr val="7030A0"/>
              </a:solidFill>
              <a:latin typeface="Times New Roman" panose="02020603050405020304" pitchFamily="18" charset="0"/>
              <a:ea typeface="SimHei" panose="02010609060101010101" pitchFamily="49" charset="-122"/>
            </a:endParaRPr>
          </a:p>
        </p:txBody>
      </p:sp>
      <p:graphicFrame>
        <p:nvGraphicFramePr>
          <p:cNvPr id="74757" name="对象 5"/>
          <p:cNvGraphicFramePr>
            <a:graphicFrameLocks noChangeAspect="1"/>
          </p:cNvGraphicFramePr>
          <p:nvPr/>
        </p:nvGraphicFramePr>
        <p:xfrm>
          <a:off x="412750" y="2660650"/>
          <a:ext cx="4068763" cy="3100388"/>
        </p:xfrm>
        <a:graphic>
          <a:graphicData uri="http://schemas.openxmlformats.org/presentationml/2006/ole">
            <mc:AlternateContent xmlns:mc="http://schemas.openxmlformats.org/markup-compatibility/2006">
              <mc:Choice xmlns:v="urn:schemas-microsoft-com:vml" Requires="v">
                <p:oleObj spid="_x0000_s3078" name="" r:id="rId1" imgW="2653030" imgH="2028190" progId="Equation.DSMT4">
                  <p:embed/>
                </p:oleObj>
              </mc:Choice>
              <mc:Fallback>
                <p:oleObj name="" r:id="rId1" imgW="2653030" imgH="2028190" progId="Equation.DSMT4">
                  <p:embed/>
                  <p:pic>
                    <p:nvPicPr>
                      <p:cNvPr id="0" name="图片 3077"/>
                      <p:cNvPicPr/>
                      <p:nvPr/>
                    </p:nvPicPr>
                    <p:blipFill>
                      <a:blip r:embed="rId2"/>
                      <a:stretch>
                        <a:fillRect/>
                      </a:stretch>
                    </p:blipFill>
                    <p:spPr>
                      <a:xfrm>
                        <a:off x="412750" y="2660650"/>
                        <a:ext cx="4068763" cy="3100388"/>
                      </a:xfrm>
                      <a:prstGeom prst="rect">
                        <a:avLst/>
                      </a:prstGeom>
                      <a:noFill/>
                      <a:ln w="38100">
                        <a:noFill/>
                        <a:miter/>
                      </a:ln>
                    </p:spPr>
                  </p:pic>
                </p:oleObj>
              </mc:Fallback>
            </mc:AlternateContent>
          </a:graphicData>
        </a:graphic>
      </p:graphicFrame>
      <p:graphicFrame>
        <p:nvGraphicFramePr>
          <p:cNvPr id="74758" name="对象 7"/>
          <p:cNvGraphicFramePr>
            <a:graphicFrameLocks noChangeAspect="1"/>
          </p:cNvGraphicFramePr>
          <p:nvPr/>
        </p:nvGraphicFramePr>
        <p:xfrm>
          <a:off x="4610100" y="2660650"/>
          <a:ext cx="4159250" cy="3100388"/>
        </p:xfrm>
        <a:graphic>
          <a:graphicData uri="http://schemas.openxmlformats.org/presentationml/2006/ole">
            <mc:AlternateContent xmlns:mc="http://schemas.openxmlformats.org/markup-compatibility/2006">
              <mc:Choice xmlns:v="urn:schemas-microsoft-com:vml" Requires="v">
                <p:oleObj spid="_x0000_s3080" name="" r:id="rId3" imgW="2755900" imgH="2060575" progId="Equation.DSMT4">
                  <p:embed/>
                </p:oleObj>
              </mc:Choice>
              <mc:Fallback>
                <p:oleObj name="" r:id="rId3" imgW="2755900" imgH="2060575" progId="Equation.DSMT4">
                  <p:embed/>
                  <p:pic>
                    <p:nvPicPr>
                      <p:cNvPr id="0" name="图片 3079"/>
                      <p:cNvPicPr/>
                      <p:nvPr/>
                    </p:nvPicPr>
                    <p:blipFill>
                      <a:blip r:embed="rId4"/>
                      <a:stretch>
                        <a:fillRect/>
                      </a:stretch>
                    </p:blipFill>
                    <p:spPr>
                      <a:xfrm>
                        <a:off x="4610100" y="2660650"/>
                        <a:ext cx="4159250" cy="3100388"/>
                      </a:xfrm>
                      <a:prstGeom prst="rect">
                        <a:avLst/>
                      </a:prstGeom>
                      <a:noFill/>
                      <a:ln w="38100">
                        <a:noFill/>
                        <a:miter/>
                      </a:ln>
                    </p:spPr>
                  </p:pic>
                </p:oleObj>
              </mc:Fallback>
            </mc:AlternateContent>
          </a:graphicData>
        </a:graphic>
      </p:graphicFrame>
      <p:sp>
        <p:nvSpPr>
          <p:cNvPr id="9" name="矩形 8"/>
          <p:cNvSpPr/>
          <p:nvPr/>
        </p:nvSpPr>
        <p:spPr>
          <a:xfrm>
            <a:off x="655638" y="5943600"/>
            <a:ext cx="7369175" cy="60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转向</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动机构；</a:t>
            </a: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                                        </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可独立转向的机构；</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5779" name="矩形 3"/>
          <p:cNvSpPr/>
          <p:nvPr/>
        </p:nvSpPr>
        <p:spPr>
          <a:xfrm>
            <a:off x="295275" y="792163"/>
            <a:ext cx="34305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一、</a:t>
            </a:r>
            <a:r>
              <a:rPr lang="zh-CN" altLang="zh-CN" sz="2800" b="1" dirty="0">
                <a:solidFill>
                  <a:srgbClr val="7F0724"/>
                </a:solidFill>
                <a:latin typeface="Times New Roman" panose="02020603050405020304" pitchFamily="18" charset="0"/>
                <a:ea typeface="SimHei" panose="02010609060101010101" pitchFamily="49" charset="-122"/>
              </a:rPr>
              <a:t>车轮式移动机构</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75780" name="矩形 4"/>
          <p:cNvSpPr/>
          <p:nvPr/>
        </p:nvSpPr>
        <p:spPr>
          <a:xfrm>
            <a:off x="700088" y="1482725"/>
            <a:ext cx="2620962" cy="576263"/>
          </a:xfrm>
          <a:prstGeom prst="rect">
            <a:avLst/>
          </a:prstGeom>
          <a:noFill/>
          <a:ln w="9525">
            <a:noFill/>
          </a:ln>
        </p:spPr>
        <p:txBody>
          <a:bodyPr wrap="none">
            <a:spAutoFit/>
          </a:bodyPr>
          <a:p>
            <a:pPr indent="266700">
              <a:lnSpc>
                <a:spcPct val="150000"/>
              </a:lnSpc>
              <a:buNone/>
            </a:pPr>
            <a:r>
              <a:rPr lang="zh-CN" altLang="zh-CN" sz="2400" b="1" dirty="0">
                <a:solidFill>
                  <a:srgbClr val="7030A0"/>
                </a:solidFill>
                <a:latin typeface="Times New Roman" panose="02020603050405020304" pitchFamily="18" charset="0"/>
                <a:ea typeface="SimHei" panose="02010609060101010101" pitchFamily="49" charset="-122"/>
              </a:rPr>
              <a:t>四轮式行走机构</a:t>
            </a:r>
            <a:endParaRPr lang="zh-CN" altLang="en-US" sz="2400" b="1" dirty="0">
              <a:solidFill>
                <a:srgbClr val="7030A0"/>
              </a:solidFill>
              <a:latin typeface="Times New Roman" panose="02020603050405020304" pitchFamily="18" charset="0"/>
              <a:ea typeface="SimHei" panose="02010609060101010101" pitchFamily="49" charset="-122"/>
            </a:endParaRPr>
          </a:p>
        </p:txBody>
      </p:sp>
      <p:graphicFrame>
        <p:nvGraphicFramePr>
          <p:cNvPr id="75781" name="对象 5"/>
          <p:cNvGraphicFramePr>
            <a:graphicFrameLocks noChangeAspect="1"/>
          </p:cNvGraphicFramePr>
          <p:nvPr/>
        </p:nvGraphicFramePr>
        <p:xfrm>
          <a:off x="752475" y="2222500"/>
          <a:ext cx="6354763" cy="3871913"/>
        </p:xfrm>
        <a:graphic>
          <a:graphicData uri="http://schemas.openxmlformats.org/presentationml/2006/ole">
            <mc:AlternateContent xmlns:mc="http://schemas.openxmlformats.org/markup-compatibility/2006">
              <mc:Choice xmlns:v="urn:schemas-microsoft-com:vml" Requires="v">
                <p:oleObj spid="_x0000_s3079" name="" r:id="rId1" imgW="3741420" imgH="2298700" progId="Equation.DSMT4">
                  <p:embed/>
                </p:oleObj>
              </mc:Choice>
              <mc:Fallback>
                <p:oleObj name="" r:id="rId1" imgW="3741420" imgH="2298700" progId="Equation.DSMT4">
                  <p:embed/>
                  <p:pic>
                    <p:nvPicPr>
                      <p:cNvPr id="0" name="图片 3078"/>
                      <p:cNvPicPr/>
                      <p:nvPr/>
                    </p:nvPicPr>
                    <p:blipFill>
                      <a:blip r:embed="rId2"/>
                      <a:stretch>
                        <a:fillRect/>
                      </a:stretch>
                    </p:blipFill>
                    <p:spPr>
                      <a:xfrm>
                        <a:off x="752475" y="2222500"/>
                        <a:ext cx="6354763" cy="3871913"/>
                      </a:xfrm>
                      <a:prstGeom prst="rect">
                        <a:avLst/>
                      </a:prstGeom>
                      <a:noFill/>
                      <a:ln w="38100">
                        <a:noFill/>
                        <a:miter/>
                      </a:ln>
                    </p:spPr>
                  </p:pic>
                </p:oleObj>
              </mc:Fallback>
            </mc:AlternateContent>
          </a:graphicData>
        </a:graphic>
      </p:graphicFrame>
      <p:sp>
        <p:nvSpPr>
          <p:cNvPr id="7" name="矩形 6"/>
          <p:cNvSpPr/>
          <p:nvPr/>
        </p:nvSpPr>
        <p:spPr>
          <a:xfrm>
            <a:off x="2854325" y="5988050"/>
            <a:ext cx="3306763" cy="5365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全部轮子均可转向的机构</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6803" name="矩形 3"/>
          <p:cNvSpPr/>
          <p:nvPr/>
        </p:nvSpPr>
        <p:spPr>
          <a:xfrm>
            <a:off x="295275" y="792163"/>
            <a:ext cx="34305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二、履带</a:t>
            </a:r>
            <a:r>
              <a:rPr lang="zh-CN" altLang="zh-CN" sz="2800" b="1" dirty="0">
                <a:solidFill>
                  <a:srgbClr val="7F0724"/>
                </a:solidFill>
                <a:latin typeface="Times New Roman" panose="02020603050405020304" pitchFamily="18" charset="0"/>
                <a:ea typeface="SimHei" panose="02010609060101010101" pitchFamily="49" charset="-122"/>
              </a:rPr>
              <a:t>式移动机构</a:t>
            </a:r>
            <a:endParaRPr lang="en-US" altLang="zh-CN" sz="2800" b="1" dirty="0">
              <a:solidFill>
                <a:srgbClr val="7F0724"/>
              </a:solidFill>
              <a:latin typeface="Times New Roman" panose="02020603050405020304" pitchFamily="18" charset="0"/>
              <a:ea typeface="SimHei" panose="02010609060101010101" pitchFamily="49" charset="-122"/>
            </a:endParaRPr>
          </a:p>
        </p:txBody>
      </p:sp>
      <p:pic>
        <p:nvPicPr>
          <p:cNvPr id="76804" name="图片 5" descr="C:\Users\Administrator\AppData\Roaming\Tencent\Users\63058331\QQ\WinTemp\RichOle\A3DEOIS~L)6_DG%WH_RWT3H.png"/>
          <p:cNvPicPr>
            <a:picLocks noChangeAspect="1"/>
          </p:cNvPicPr>
          <p:nvPr/>
        </p:nvPicPr>
        <p:blipFill>
          <a:blip r:embed="rId1"/>
          <a:srcRect r="53705"/>
          <a:stretch>
            <a:fillRect/>
          </a:stretch>
        </p:blipFill>
        <p:spPr>
          <a:xfrm>
            <a:off x="384175" y="1855788"/>
            <a:ext cx="4333875" cy="3213100"/>
          </a:xfrm>
          <a:prstGeom prst="rect">
            <a:avLst/>
          </a:prstGeom>
          <a:noFill/>
          <a:ln w="9525">
            <a:noFill/>
          </a:ln>
        </p:spPr>
      </p:pic>
      <p:pic>
        <p:nvPicPr>
          <p:cNvPr id="76805" name="图片 6" descr="C:\Users\Administrator\AppData\Roaming\Tencent\Users\63058331\QQ\WinTemp\RichOle\A3DEOIS~L)6_DG%WH_RWT3H.png"/>
          <p:cNvPicPr>
            <a:picLocks noChangeAspect="1"/>
          </p:cNvPicPr>
          <p:nvPr/>
        </p:nvPicPr>
        <p:blipFill>
          <a:blip r:embed="rId1"/>
          <a:srcRect l="54504"/>
          <a:stretch>
            <a:fillRect/>
          </a:stretch>
        </p:blipFill>
        <p:spPr>
          <a:xfrm>
            <a:off x="5127625" y="1530350"/>
            <a:ext cx="3732213" cy="3465513"/>
          </a:xfrm>
          <a:prstGeom prst="rect">
            <a:avLst/>
          </a:prstGeom>
          <a:noFill/>
          <a:ln w="9525">
            <a:noFill/>
          </a:ln>
        </p:spPr>
      </p:pic>
      <p:sp>
        <p:nvSpPr>
          <p:cNvPr id="2" name="矩形 1"/>
          <p:cNvSpPr/>
          <p:nvPr/>
        </p:nvSpPr>
        <p:spPr>
          <a:xfrm>
            <a:off x="1443355" y="5238750"/>
            <a:ext cx="3058160" cy="59880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a </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双重履带式机器人</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8" name="矩形 7"/>
          <p:cNvSpPr/>
          <p:nvPr/>
        </p:nvSpPr>
        <p:spPr>
          <a:xfrm>
            <a:off x="5127625" y="5238750"/>
            <a:ext cx="3375660" cy="59880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en-US"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b </a:t>
            </a: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形状可变式履带机构</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
        <p:nvSpPr>
          <p:cNvPr id="9" name="矩形 8"/>
          <p:cNvSpPr/>
          <p:nvPr/>
        </p:nvSpPr>
        <p:spPr>
          <a:xfrm>
            <a:off x="2411413" y="5903913"/>
            <a:ext cx="4157663" cy="60007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zh-CN"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rPr>
              <a:t>容易上、下台阶的履带式机器人</a:t>
            </a:r>
            <a:endParaRPr kumimoji="0" lang="zh-CN" altLang="en-US" sz="2200" b="1" i="0" u="none" strike="noStrike" kern="100" cap="none" spc="0" normalizeH="0" baseline="0" noProof="0" dirty="0">
              <a:ln>
                <a:noFill/>
              </a:ln>
              <a:solidFill>
                <a:schemeClr val="tx1"/>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7827" name="矩形 3"/>
          <p:cNvSpPr/>
          <p:nvPr/>
        </p:nvSpPr>
        <p:spPr>
          <a:xfrm>
            <a:off x="295275" y="792163"/>
            <a:ext cx="3430588"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二、履带</a:t>
            </a:r>
            <a:r>
              <a:rPr lang="zh-CN" altLang="zh-CN" sz="2800" b="1" dirty="0">
                <a:solidFill>
                  <a:srgbClr val="7F0724"/>
                </a:solidFill>
                <a:latin typeface="Times New Roman" panose="02020603050405020304" pitchFamily="18" charset="0"/>
                <a:ea typeface="SimHei" panose="02010609060101010101" pitchFamily="49" charset="-122"/>
              </a:rPr>
              <a:t>式移动机构</a:t>
            </a:r>
            <a:endParaRPr lang="en-US" altLang="zh-CN" sz="2800" b="1" dirty="0">
              <a:solidFill>
                <a:srgbClr val="7F0724"/>
              </a:solidFill>
              <a:latin typeface="Times New Roman" panose="02020603050405020304" pitchFamily="18" charset="0"/>
              <a:ea typeface="SimHei" panose="02010609060101010101" pitchFamily="49" charset="-122"/>
            </a:endParaRPr>
          </a:p>
        </p:txBody>
      </p:sp>
      <p:pic>
        <p:nvPicPr>
          <p:cNvPr id="77828" name="Picture 2" descr="https://gimg2.baidu.com/image_search/src=http%3A%2F%2Fwww.leador.com.cn%2Fupload%2Fimages%2F2018%2F2%2F1210512237.JPG&amp;refer=http%3A%2F%2Fwww.leador.com.cn&amp;app=2002&amp;size=f9999,10000&amp;q=a80&amp;n=0&amp;g=0n&amp;fmt=jpeg?sec=1645434727&amp;t=5a69ab7c4037d171cc7ef59a86979557"/>
          <p:cNvPicPr>
            <a:picLocks noChangeAspect="1"/>
          </p:cNvPicPr>
          <p:nvPr/>
        </p:nvPicPr>
        <p:blipFill>
          <a:blip r:embed="rId1"/>
          <a:stretch>
            <a:fillRect/>
          </a:stretch>
        </p:blipFill>
        <p:spPr>
          <a:xfrm>
            <a:off x="354330" y="3841750"/>
            <a:ext cx="3814763" cy="2543175"/>
          </a:xfrm>
          <a:prstGeom prst="rect">
            <a:avLst/>
          </a:prstGeom>
          <a:noFill/>
          <a:ln w="9525">
            <a:noFill/>
          </a:ln>
        </p:spPr>
      </p:pic>
      <p:pic>
        <p:nvPicPr>
          <p:cNvPr id="77829" name="Picture 2" descr="https://img1.baidu.com/it/u=256468089,3288567303&amp;fm=253&amp;fmt=auto&amp;app=138&amp;f=JPEG?w=640&amp;h=347"/>
          <p:cNvPicPr>
            <a:picLocks noChangeAspect="1"/>
          </p:cNvPicPr>
          <p:nvPr/>
        </p:nvPicPr>
        <p:blipFill>
          <a:blip r:embed="rId2"/>
          <a:stretch>
            <a:fillRect/>
          </a:stretch>
        </p:blipFill>
        <p:spPr>
          <a:xfrm>
            <a:off x="4325938" y="3841750"/>
            <a:ext cx="4691062" cy="2543175"/>
          </a:xfrm>
          <a:prstGeom prst="rect">
            <a:avLst/>
          </a:prstGeom>
          <a:noFill/>
          <a:ln w="9525">
            <a:noFill/>
          </a:ln>
        </p:spPr>
      </p:pic>
      <p:pic>
        <p:nvPicPr>
          <p:cNvPr id="77830" name="Picture 4" descr="https://pics0.baidu.com/feed/63d9f2d3572c11dfb1af7cedab8230d8f603c234.jpeg?token=e4d682105cd74bf3e5ff3806a30c46b7"/>
          <p:cNvPicPr>
            <a:picLocks noChangeAspect="1"/>
          </p:cNvPicPr>
          <p:nvPr/>
        </p:nvPicPr>
        <p:blipFill>
          <a:blip r:embed="rId3"/>
          <a:srcRect b="23013"/>
          <a:stretch>
            <a:fillRect/>
          </a:stretch>
        </p:blipFill>
        <p:spPr>
          <a:xfrm>
            <a:off x="354330" y="1463040"/>
            <a:ext cx="3814763" cy="2201863"/>
          </a:xfrm>
          <a:prstGeom prst="rect">
            <a:avLst/>
          </a:prstGeom>
          <a:noFill/>
          <a:ln w="9525">
            <a:noFill/>
          </a:ln>
        </p:spPr>
      </p:pic>
      <p:pic>
        <p:nvPicPr>
          <p:cNvPr id="77831" name="Picture 6" descr="https://gimg2.baidu.com/image_search/src=http%3A%2F%2Fimg001.hc360.cn%2Fm7%2FM0E%2F3E%2FF4%2FwKhQo1USHI-EO0cUAAAAAGhZbn0407.jpg&amp;refer=http%3A%2F%2Fimg001.hc360.cn&amp;app=2002&amp;size=f9999,10000&amp;q=a80&amp;n=0&amp;g=0n&amp;fmt=jpeg?sec=1645435889&amp;t=38bcf525f3512f813fa5cc3adf49210f"/>
          <p:cNvPicPr>
            <a:picLocks noChangeAspect="1"/>
          </p:cNvPicPr>
          <p:nvPr/>
        </p:nvPicPr>
        <p:blipFill>
          <a:blip r:embed="rId4"/>
          <a:srcRect t="12862" b="20784"/>
          <a:stretch>
            <a:fillRect/>
          </a:stretch>
        </p:blipFill>
        <p:spPr>
          <a:xfrm>
            <a:off x="4326255" y="1268095"/>
            <a:ext cx="4676775" cy="2519363"/>
          </a:xfrm>
          <a:prstGeom prst="rect">
            <a:avLst/>
          </a:prstGeom>
          <a:noFill/>
          <a:ln w="9525">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8851" name="矩形 3"/>
          <p:cNvSpPr/>
          <p:nvPr/>
        </p:nvSpPr>
        <p:spPr>
          <a:xfrm>
            <a:off x="295275" y="792163"/>
            <a:ext cx="2709863" cy="738187"/>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三、步行机器人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78852" name="矩形 1"/>
          <p:cNvSpPr/>
          <p:nvPr/>
        </p:nvSpPr>
        <p:spPr>
          <a:xfrm>
            <a:off x="609600" y="2320925"/>
            <a:ext cx="8388350" cy="1108075"/>
          </a:xfrm>
          <a:prstGeom prst="rect">
            <a:avLst/>
          </a:prstGeom>
          <a:noFill/>
          <a:ln w="9525">
            <a:noFill/>
          </a:ln>
        </p:spPr>
        <p:txBody>
          <a:bodyPr>
            <a:spAutoFit/>
          </a:bodyPr>
          <a:p>
            <a:pPr indent="266700">
              <a:lnSpc>
                <a:spcPct val="150000"/>
              </a:lnSpc>
              <a:buNone/>
            </a:pPr>
            <a:r>
              <a:rPr lang="zh-CN" altLang="zh-CN" sz="2200" b="1" dirty="0">
                <a:latin typeface="SimSun" panose="02010600030101010101" pitchFamily="2" charset="-122"/>
                <a:ea typeface="SimSun" panose="02010600030101010101" pitchFamily="2" charset="-122"/>
              </a:rPr>
              <a:t>类似于动物那样，利用脚部关节机构、用步行方式实现移动的机构</a:t>
            </a:r>
            <a:r>
              <a:rPr lang="zh-CN" altLang="en-US" sz="2200" b="1" dirty="0">
                <a:latin typeface="SimSun" panose="02010600030101010101" pitchFamily="2" charset="-122"/>
                <a:ea typeface="SimSun" panose="02010600030101010101" pitchFamily="2" charset="-122"/>
              </a:rPr>
              <a:t>。</a:t>
            </a:r>
            <a:endParaRPr lang="zh-CN" altLang="en-US" sz="2200" b="1" dirty="0">
              <a:latin typeface="SimSun" panose="02010600030101010101" pitchFamily="2" charset="-122"/>
              <a:ea typeface="SimSun" panose="02010600030101010101" pitchFamily="2" charset="-122"/>
            </a:endParaRPr>
          </a:p>
        </p:txBody>
      </p:sp>
      <p:sp>
        <p:nvSpPr>
          <p:cNvPr id="78853" name="矩形 5"/>
          <p:cNvSpPr/>
          <p:nvPr/>
        </p:nvSpPr>
        <p:spPr>
          <a:xfrm>
            <a:off x="152400" y="1674813"/>
            <a:ext cx="2000250" cy="646112"/>
          </a:xfrm>
          <a:prstGeom prst="rect">
            <a:avLst/>
          </a:prstGeom>
          <a:noFill/>
          <a:ln w="9525">
            <a:noFill/>
          </a:ln>
        </p:spPr>
        <p:txBody>
          <a:bodyPr wrap="none">
            <a:spAutoFit/>
          </a:bodyPr>
          <a:p>
            <a:pPr indent="266700">
              <a:lnSpc>
                <a:spcPct val="150000"/>
              </a:lnSpc>
              <a:buNone/>
            </a:pPr>
            <a:r>
              <a:rPr lang="zh-CN" altLang="zh-CN" sz="2400" b="1" dirty="0">
                <a:solidFill>
                  <a:srgbClr val="7030A0"/>
                </a:solidFill>
                <a:latin typeface="Times New Roman" panose="02020603050405020304" pitchFamily="18" charset="0"/>
                <a:ea typeface="SimHei" panose="02010609060101010101" pitchFamily="49" charset="-122"/>
              </a:rPr>
              <a:t>步行机构</a:t>
            </a:r>
            <a:r>
              <a:rPr lang="zh-CN" altLang="en-US" sz="2400" b="1" dirty="0">
                <a:solidFill>
                  <a:srgbClr val="7030A0"/>
                </a:solidFill>
                <a:latin typeface="Times New Roman" panose="02020603050405020304" pitchFamily="18" charset="0"/>
                <a:ea typeface="SimHei" panose="02010609060101010101" pitchFamily="49" charset="-122"/>
              </a:rPr>
              <a:t>：</a:t>
            </a:r>
            <a:endParaRPr lang="zh-CN" altLang="en-US" sz="2400" b="1" dirty="0">
              <a:solidFill>
                <a:srgbClr val="7030A0"/>
              </a:solidFill>
              <a:latin typeface="Times New Roman" panose="02020603050405020304" pitchFamily="18" charset="0"/>
              <a:ea typeface="SimHei" panose="02010609060101010101" pitchFamily="49" charset="-122"/>
            </a:endParaRPr>
          </a:p>
        </p:txBody>
      </p:sp>
      <p:pic>
        <p:nvPicPr>
          <p:cNvPr id="78854" name="Picture 2" descr="https://gimg2.baidu.com/image_search/src=http%3A%2F%2Fp9.itc.cn%2Fimages01%2F20200930%2Fdfc73b0d7c1c41fc8f14b07216eae9aa.jpeg&amp;refer=http%3A%2F%2Fp9.itc.cn&amp;app=2002&amp;size=f9999,10000&amp;q=a80&amp;n=0&amp;g=0n&amp;fmt=jpeg?sec=1645436151&amp;t=2e5f7b9994a4064f241a4fcad46afdad"/>
          <p:cNvPicPr>
            <a:picLocks noChangeAspect="1"/>
          </p:cNvPicPr>
          <p:nvPr/>
        </p:nvPicPr>
        <p:blipFill>
          <a:blip r:embed="rId1"/>
          <a:srcRect l="9801" t="29349" r="32495" b="8382"/>
          <a:stretch>
            <a:fillRect/>
          </a:stretch>
        </p:blipFill>
        <p:spPr>
          <a:xfrm>
            <a:off x="4425950" y="3627438"/>
            <a:ext cx="4335463" cy="3119437"/>
          </a:xfrm>
          <a:prstGeom prst="rect">
            <a:avLst/>
          </a:prstGeom>
          <a:noFill/>
          <a:ln w="9525">
            <a:noFill/>
          </a:ln>
        </p:spPr>
      </p:pic>
      <p:pic>
        <p:nvPicPr>
          <p:cNvPr id="78855" name="Picture 4" descr="https://gimg2.baidu.com/image_search/src=http%3A%2F%2Fp9.itc.cn%2Fimages01%2F20200520%2F071b355240b549feb7d37ac79c600b4f.JPG&amp;refer=http%3A%2F%2Fp9.itc.cn&amp;app=2002&amp;size=f9999,10000&amp;q=a80&amp;n=0&amp;g=0n&amp;fmt=jpeg?sec=1645436219&amp;t=f8ce9f8c095181d2a910acc4e5208f35"/>
          <p:cNvPicPr>
            <a:picLocks noChangeAspect="1"/>
          </p:cNvPicPr>
          <p:nvPr/>
        </p:nvPicPr>
        <p:blipFill>
          <a:blip r:embed="rId2"/>
          <a:stretch>
            <a:fillRect/>
          </a:stretch>
        </p:blipFill>
        <p:spPr>
          <a:xfrm>
            <a:off x="117475" y="3627438"/>
            <a:ext cx="4308475" cy="3230562"/>
          </a:xfrm>
          <a:prstGeom prst="rect">
            <a:avLst/>
          </a:prstGeom>
          <a:noFill/>
          <a:ln w="9525">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9875" name="矩形 3"/>
          <p:cNvSpPr/>
          <p:nvPr/>
        </p:nvSpPr>
        <p:spPr>
          <a:xfrm>
            <a:off x="295275" y="792163"/>
            <a:ext cx="2709863" cy="657225"/>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三、步行机器人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79876" name="矩形 1"/>
          <p:cNvSpPr/>
          <p:nvPr/>
        </p:nvSpPr>
        <p:spPr>
          <a:xfrm>
            <a:off x="436563" y="1449388"/>
            <a:ext cx="2773362"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．两足步行机构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79877" name="矩形 5"/>
          <p:cNvSpPr/>
          <p:nvPr/>
        </p:nvSpPr>
        <p:spPr>
          <a:xfrm>
            <a:off x="579438" y="2090738"/>
            <a:ext cx="8361362" cy="1108075"/>
          </a:xfrm>
          <a:prstGeom prst="rect">
            <a:avLst/>
          </a:prstGeom>
          <a:noFill/>
          <a:ln w="9525">
            <a:noFill/>
          </a:ln>
        </p:spPr>
        <p:txBody>
          <a:bodyPr>
            <a:spAutoFit/>
          </a:bodyPr>
          <a:p>
            <a:pPr indent="266700">
              <a:lnSpc>
                <a:spcPct val="150000"/>
              </a:lnSpc>
              <a:buNone/>
            </a:pPr>
            <a:r>
              <a:rPr lang="zh-CN" altLang="zh-CN" sz="2200" b="1" dirty="0">
                <a:latin typeface="SimSun" panose="02010600030101010101" pitchFamily="2" charset="-122"/>
                <a:ea typeface="SimSun" panose="02010600030101010101" pitchFamily="2" charset="-122"/>
              </a:rPr>
              <a:t>是多自由度的控制系统，是现代控制理论很好的应用对象。结构简单，但其静、动行走性能及稳定性和高速运动性能都较难实现。</a:t>
            </a:r>
            <a:endParaRPr lang="zh-CN" altLang="en-US" sz="2200" b="1" dirty="0">
              <a:latin typeface="SimSun" panose="02010600030101010101" pitchFamily="2" charset="-122"/>
              <a:ea typeface="SimSun" panose="02010600030101010101" pitchFamily="2" charset="-122"/>
            </a:endParaRPr>
          </a:p>
        </p:txBody>
      </p:sp>
      <p:graphicFrame>
        <p:nvGraphicFramePr>
          <p:cNvPr id="79878" name="对象 7"/>
          <p:cNvGraphicFramePr>
            <a:graphicFrameLocks noChangeAspect="1"/>
          </p:cNvGraphicFramePr>
          <p:nvPr/>
        </p:nvGraphicFramePr>
        <p:xfrm>
          <a:off x="295275" y="3536950"/>
          <a:ext cx="4078288" cy="2436813"/>
        </p:xfrm>
        <a:graphic>
          <a:graphicData uri="http://schemas.openxmlformats.org/presentationml/2006/ole">
            <mc:AlternateContent xmlns:mc="http://schemas.openxmlformats.org/markup-compatibility/2006">
              <mc:Choice xmlns:v="urn:schemas-microsoft-com:vml" Requires="v">
                <p:oleObj spid="_x0000_s3081" name="" r:id="rId1" imgW="2279650" imgH="1377950" progId="Visio.Drawing.11">
                  <p:embed/>
                </p:oleObj>
              </mc:Choice>
              <mc:Fallback>
                <p:oleObj name="" r:id="rId1" imgW="2279650" imgH="1377950" progId="Visio.Drawing.11">
                  <p:embed/>
                  <p:pic>
                    <p:nvPicPr>
                      <p:cNvPr id="0" name="图片 3080"/>
                      <p:cNvPicPr/>
                      <p:nvPr/>
                    </p:nvPicPr>
                    <p:blipFill>
                      <a:blip r:embed="rId2"/>
                      <a:stretch>
                        <a:fillRect/>
                      </a:stretch>
                    </p:blipFill>
                    <p:spPr>
                      <a:xfrm>
                        <a:off x="295275" y="3536950"/>
                        <a:ext cx="4078288" cy="2436813"/>
                      </a:xfrm>
                      <a:prstGeom prst="rect">
                        <a:avLst/>
                      </a:prstGeom>
                      <a:noFill/>
                      <a:ln w="38100">
                        <a:noFill/>
                        <a:miter/>
                      </a:ln>
                    </p:spPr>
                  </p:pic>
                </p:oleObj>
              </mc:Fallback>
            </mc:AlternateContent>
          </a:graphicData>
        </a:graphic>
      </p:graphicFrame>
      <p:graphicFrame>
        <p:nvGraphicFramePr>
          <p:cNvPr id="79879" name="对象 9"/>
          <p:cNvGraphicFramePr>
            <a:graphicFrameLocks noChangeAspect="1"/>
          </p:cNvGraphicFramePr>
          <p:nvPr/>
        </p:nvGraphicFramePr>
        <p:xfrm>
          <a:off x="4775200" y="3536950"/>
          <a:ext cx="4224338" cy="2381250"/>
        </p:xfrm>
        <a:graphic>
          <a:graphicData uri="http://schemas.openxmlformats.org/presentationml/2006/ole">
            <mc:AlternateContent xmlns:mc="http://schemas.openxmlformats.org/markup-compatibility/2006">
              <mc:Choice xmlns:v="urn:schemas-microsoft-com:vml" Requires="v">
                <p:oleObj spid="_x0000_s3083" name="" r:id="rId3" imgW="2511425" imgH="1403985" progId="Visio.Drawing.11">
                  <p:embed/>
                </p:oleObj>
              </mc:Choice>
              <mc:Fallback>
                <p:oleObj name="" r:id="rId3" imgW="2511425" imgH="1403985" progId="Visio.Drawing.11">
                  <p:embed/>
                  <p:pic>
                    <p:nvPicPr>
                      <p:cNvPr id="0" name="图片 3082"/>
                      <p:cNvPicPr/>
                      <p:nvPr/>
                    </p:nvPicPr>
                    <p:blipFill>
                      <a:blip r:embed="rId4"/>
                      <a:stretch>
                        <a:fillRect/>
                      </a:stretch>
                    </p:blipFill>
                    <p:spPr>
                      <a:xfrm>
                        <a:off x="4775200" y="3536950"/>
                        <a:ext cx="4224338" cy="2381250"/>
                      </a:xfrm>
                      <a:prstGeom prst="rect">
                        <a:avLst/>
                      </a:prstGeom>
                      <a:noFill/>
                      <a:ln w="38100">
                        <a:noFill/>
                        <a:miter/>
                      </a:ln>
                    </p:spPr>
                  </p:pic>
                </p:oleObj>
              </mc:Fallback>
            </mc:AlternateContent>
          </a:graphicData>
        </a:graphic>
      </p:graphicFrame>
      <p:sp>
        <p:nvSpPr>
          <p:cNvPr id="79880" name="矩形 10"/>
          <p:cNvSpPr/>
          <p:nvPr/>
        </p:nvSpPr>
        <p:spPr>
          <a:xfrm>
            <a:off x="579438" y="5788025"/>
            <a:ext cx="8564562" cy="600075"/>
          </a:xfrm>
          <a:prstGeom prst="rect">
            <a:avLst/>
          </a:prstGeom>
          <a:noFill/>
          <a:ln w="9525">
            <a:noFill/>
          </a:ln>
        </p:spPr>
        <p:txBody>
          <a:bodyPr>
            <a:spAutoFit/>
          </a:bodyPr>
          <a:p>
            <a:pPr indent="266700">
              <a:lnSpc>
                <a:spcPct val="150000"/>
              </a:lnSpc>
              <a:buNone/>
            </a:pPr>
            <a:r>
              <a:rPr lang="zh-CN" altLang="zh-CN" sz="2200" b="1" dirty="0">
                <a:latin typeface="SimSun" panose="02010600030101010101" pitchFamily="2" charset="-122"/>
                <a:ea typeface="SimSun" panose="02010600030101010101" pitchFamily="2" charset="-122"/>
              </a:rPr>
              <a:t>两足步行机构原理图</a:t>
            </a:r>
            <a:r>
              <a:rPr lang="en-US" altLang="zh-CN" sz="2200" b="1" dirty="0">
                <a:latin typeface="SimSun" panose="02010600030101010101" pitchFamily="2" charset="-122"/>
                <a:ea typeface="SimSun" panose="02010600030101010101" pitchFamily="2" charset="-122"/>
              </a:rPr>
              <a:t>             </a:t>
            </a:r>
            <a:r>
              <a:rPr lang="zh-CN" altLang="zh-CN" sz="2200" b="1" dirty="0">
                <a:latin typeface="SimSun" panose="02010600030101010101" pitchFamily="2" charset="-122"/>
                <a:ea typeface="SimSun" panose="02010600030101010101" pitchFamily="2" charset="-122"/>
              </a:rPr>
              <a:t>两足步行机构的静止步态</a:t>
            </a:r>
            <a:endParaRPr lang="zh-CN" altLang="en-US" sz="2200" b="1" dirty="0">
              <a:latin typeface="SimSun" panose="02010600030101010101" pitchFamily="2" charset="-122"/>
              <a:ea typeface="SimSun" panose="02010600030101010101" pitchFamily="2"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pic>
        <p:nvPicPr>
          <p:cNvPr id="80899" name="图片 5" descr="http://image.bitautoimg.com/bitauto/2010/05/090837388_550.jpg"/>
          <p:cNvPicPr>
            <a:picLocks noChangeAspect="1"/>
          </p:cNvPicPr>
          <p:nvPr/>
        </p:nvPicPr>
        <p:blipFill>
          <a:blip r:embed="rId1"/>
          <a:stretch>
            <a:fillRect/>
          </a:stretch>
        </p:blipFill>
        <p:spPr>
          <a:xfrm>
            <a:off x="1031875" y="2000250"/>
            <a:ext cx="2374900" cy="4065588"/>
          </a:xfrm>
          <a:prstGeom prst="rect">
            <a:avLst/>
          </a:prstGeom>
          <a:noFill/>
          <a:ln w="9525">
            <a:noFill/>
          </a:ln>
        </p:spPr>
      </p:pic>
      <p:sp>
        <p:nvSpPr>
          <p:cNvPr id="80900" name="矩形 6"/>
          <p:cNvSpPr/>
          <p:nvPr/>
        </p:nvSpPr>
        <p:spPr>
          <a:xfrm>
            <a:off x="295275" y="792163"/>
            <a:ext cx="2709863" cy="657225"/>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三、步行机器人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80901" name="矩形 7"/>
          <p:cNvSpPr/>
          <p:nvPr/>
        </p:nvSpPr>
        <p:spPr>
          <a:xfrm>
            <a:off x="436563" y="1449388"/>
            <a:ext cx="2773362"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1</a:t>
            </a:r>
            <a:r>
              <a:rPr lang="zh-CN" altLang="zh-CN" sz="2400" b="1" dirty="0">
                <a:solidFill>
                  <a:srgbClr val="7030A0"/>
                </a:solidFill>
                <a:latin typeface="Times New Roman" panose="02020603050405020304" pitchFamily="18" charset="0"/>
                <a:ea typeface="SimHei" panose="02010609060101010101" pitchFamily="49" charset="-122"/>
              </a:rPr>
              <a:t>．两足步行机构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2" name="矩形 1"/>
          <p:cNvSpPr/>
          <p:nvPr/>
        </p:nvSpPr>
        <p:spPr>
          <a:xfrm>
            <a:off x="436563" y="6065838"/>
            <a:ext cx="4572000" cy="400050"/>
          </a:xfrm>
          <a:prstGeom prst="rect">
            <a:avLst/>
          </a:prstGeom>
        </p:spPr>
        <p:txBody>
          <a:bodyPr>
            <a:spAutoFit/>
          </a:bodyPr>
          <a:p>
            <a:pPr>
              <a:buNone/>
            </a:pPr>
            <a:r>
              <a:rPr lang="zh-CN" altLang="zh-CN" b="1" dirty="0">
                <a:latin typeface="Times New Roman" panose="02020603050405020304" pitchFamily="18" charset="0"/>
                <a:ea typeface="SimSun" panose="02010600030101010101" pitchFamily="2" charset="-122"/>
              </a:rPr>
              <a:t>本田公司</a:t>
            </a:r>
            <a:r>
              <a:rPr lang="en-US" altLang="zh-CN" b="1" dirty="0">
                <a:latin typeface="Times New Roman" panose="02020603050405020304" pitchFamily="18" charset="0"/>
                <a:ea typeface="SimSun" panose="02010600030101010101" pitchFamily="2" charset="-122"/>
              </a:rPr>
              <a:t>ASIMO</a:t>
            </a:r>
            <a:r>
              <a:rPr lang="zh-CN" altLang="zh-CN" b="1" dirty="0">
                <a:latin typeface="Times New Roman" panose="02020603050405020304" pitchFamily="18" charset="0"/>
                <a:ea typeface="SimSun" panose="02010600030101010101" pitchFamily="2" charset="-122"/>
              </a:rPr>
              <a:t>，</a:t>
            </a:r>
            <a:r>
              <a:rPr lang="en-US" altLang="zh-CN" b="1" dirty="0">
                <a:latin typeface="Times New Roman" panose="02020603050405020304" pitchFamily="18" charset="0"/>
                <a:ea typeface="SimSun" panose="02010600030101010101" pitchFamily="2" charset="-122"/>
              </a:rPr>
              <a:t>26</a:t>
            </a:r>
            <a:r>
              <a:rPr lang="zh-CN" altLang="zh-CN" b="1" dirty="0">
                <a:latin typeface="Times New Roman" panose="02020603050405020304" pitchFamily="18" charset="0"/>
                <a:ea typeface="SimSun" panose="02010600030101010101" pitchFamily="2" charset="-122"/>
              </a:rPr>
              <a:t>个自由度</a:t>
            </a:r>
            <a:endParaRPr lang="zh-CN" altLang="en-US" b="1" dirty="0">
              <a:latin typeface="Arial" panose="020B0604020202020204" pitchFamily="34" charset="0"/>
            </a:endParaRPr>
          </a:p>
        </p:txBody>
      </p:sp>
      <p:sp>
        <p:nvSpPr>
          <p:cNvPr id="10" name="矩形 9"/>
          <p:cNvSpPr/>
          <p:nvPr/>
        </p:nvSpPr>
        <p:spPr>
          <a:xfrm>
            <a:off x="5140325" y="6073775"/>
            <a:ext cx="3232150" cy="400050"/>
          </a:xfrm>
          <a:prstGeom prst="rect">
            <a:avLst/>
          </a:prstGeom>
        </p:spPr>
        <p:txBody>
          <a:bodyPr wrap="square">
            <a:spAutoFit/>
          </a:bodyPr>
          <a:p>
            <a:pPr algn="ctr">
              <a:buNone/>
            </a:pPr>
            <a:r>
              <a:rPr lang="en-US" altLang="zh-CN" b="1" dirty="0">
                <a:latin typeface="Times New Roman" panose="02020603050405020304" pitchFamily="18" charset="0"/>
                <a:ea typeface="SimSun" panose="02010600030101010101" pitchFamily="2" charset="-122"/>
              </a:rPr>
              <a:t>Atlas</a:t>
            </a:r>
            <a:r>
              <a:rPr lang="zh-CN" altLang="en-US" b="1" dirty="0">
                <a:latin typeface="Times New Roman" panose="02020603050405020304" pitchFamily="18" charset="0"/>
                <a:ea typeface="SimSun" panose="02010600030101010101" pitchFamily="2" charset="-122"/>
              </a:rPr>
              <a:t>双足机器人</a:t>
            </a:r>
            <a:endParaRPr lang="zh-CN" altLang="en-US" b="1" dirty="0">
              <a:latin typeface="Arial" panose="020B0604020202020204" pitchFamily="34" charset="0"/>
            </a:endParaRPr>
          </a:p>
        </p:txBody>
      </p:sp>
      <p:pic>
        <p:nvPicPr>
          <p:cNvPr id="80904" name="Picture 4" descr="https://gimg2.baidu.com/image_search/src=http%3A%2F%2Fi.guancha.cn%2Fnews%2Fsocial%2F2019%2F09%2F25%2F20190925140630726.JPG&amp;refer=http%3A%2F%2Fi.guancha.cn&amp;app=2002&amp;size=f9999,10000&amp;q=a80&amp;n=0&amp;g=0n&amp;fmt=jpeg?sec=1645436982&amp;t=801c041fb750ea839b032681bcbb10fb"/>
          <p:cNvPicPr>
            <a:picLocks noChangeAspect="1"/>
          </p:cNvPicPr>
          <p:nvPr/>
        </p:nvPicPr>
        <p:blipFill>
          <a:blip r:embed="rId2"/>
          <a:stretch>
            <a:fillRect/>
          </a:stretch>
        </p:blipFill>
        <p:spPr>
          <a:xfrm>
            <a:off x="5080000" y="1331913"/>
            <a:ext cx="3352800" cy="4733925"/>
          </a:xfrm>
          <a:prstGeom prst="rect">
            <a:avLst/>
          </a:prstGeom>
          <a:noFill/>
          <a:ln w="9525">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1923" name="矩形 5"/>
          <p:cNvSpPr/>
          <p:nvPr/>
        </p:nvSpPr>
        <p:spPr>
          <a:xfrm>
            <a:off x="295275" y="792163"/>
            <a:ext cx="2709863" cy="657225"/>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三、步行机器人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81924" name="矩形 6"/>
          <p:cNvSpPr/>
          <p:nvPr/>
        </p:nvSpPr>
        <p:spPr>
          <a:xfrm>
            <a:off x="436563" y="1449388"/>
            <a:ext cx="2773362"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四</a:t>
            </a:r>
            <a:r>
              <a:rPr lang="zh-CN" altLang="zh-CN" sz="2400" b="1" dirty="0">
                <a:solidFill>
                  <a:srgbClr val="7030A0"/>
                </a:solidFill>
                <a:latin typeface="Times New Roman" panose="02020603050405020304" pitchFamily="18" charset="0"/>
                <a:ea typeface="SimHei" panose="02010609060101010101" pitchFamily="49" charset="-122"/>
              </a:rPr>
              <a:t>足步行机构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81925" name="矩形 1"/>
          <p:cNvSpPr/>
          <p:nvPr/>
        </p:nvSpPr>
        <p:spPr>
          <a:xfrm>
            <a:off x="719138" y="2095500"/>
            <a:ext cx="8262937" cy="600075"/>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四足步行机构比两足步行机构承载能力强、稳定性好。</a:t>
            </a:r>
            <a:endParaRPr lang="zh-CN" altLang="en-US" sz="2200" b="1" dirty="0">
              <a:latin typeface="SimSun" panose="02010600030101010101" pitchFamily="2" charset="-122"/>
              <a:ea typeface="SimSun" panose="02010600030101010101" pitchFamily="2" charset="-122"/>
            </a:endParaRPr>
          </a:p>
        </p:txBody>
      </p:sp>
      <p:graphicFrame>
        <p:nvGraphicFramePr>
          <p:cNvPr id="81926" name="对象 4"/>
          <p:cNvGraphicFramePr>
            <a:graphicFrameLocks noChangeAspect="1"/>
          </p:cNvGraphicFramePr>
          <p:nvPr/>
        </p:nvGraphicFramePr>
        <p:xfrm>
          <a:off x="1768475" y="2895600"/>
          <a:ext cx="5314950" cy="2886075"/>
        </p:xfrm>
        <a:graphic>
          <a:graphicData uri="http://schemas.openxmlformats.org/presentationml/2006/ole">
            <mc:AlternateContent xmlns:mc="http://schemas.openxmlformats.org/markup-compatibility/2006">
              <mc:Choice xmlns:v="urn:schemas-microsoft-com:vml" Requires="v">
                <p:oleObj spid="_x0000_s3082" name="" r:id="rId1" imgW="2382520" imgH="1281430" progId="Equation.DSMT4">
                  <p:embed/>
                </p:oleObj>
              </mc:Choice>
              <mc:Fallback>
                <p:oleObj name="" r:id="rId1" imgW="2382520" imgH="1281430" progId="Equation.DSMT4">
                  <p:embed/>
                  <p:pic>
                    <p:nvPicPr>
                      <p:cNvPr id="0" name="图片 3081"/>
                      <p:cNvPicPr/>
                      <p:nvPr/>
                    </p:nvPicPr>
                    <p:blipFill>
                      <a:blip r:embed="rId2"/>
                      <a:stretch>
                        <a:fillRect/>
                      </a:stretch>
                    </p:blipFill>
                    <p:spPr>
                      <a:xfrm>
                        <a:off x="1768475" y="2895600"/>
                        <a:ext cx="5314950" cy="2886075"/>
                      </a:xfrm>
                      <a:prstGeom prst="rect">
                        <a:avLst/>
                      </a:prstGeom>
                      <a:noFill/>
                      <a:ln w="38100">
                        <a:noFill/>
                        <a:miter/>
                      </a:ln>
                    </p:spPr>
                  </p:pic>
                </p:oleObj>
              </mc:Fallback>
            </mc:AlternateContent>
          </a:graphicData>
        </a:graphic>
      </p:graphicFrame>
      <p:sp>
        <p:nvSpPr>
          <p:cNvPr id="81927" name="矩形 9"/>
          <p:cNvSpPr/>
          <p:nvPr/>
        </p:nvSpPr>
        <p:spPr>
          <a:xfrm>
            <a:off x="2565400" y="5781675"/>
            <a:ext cx="3589338" cy="600075"/>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四足步行机构的静态稳定图</a:t>
            </a:r>
            <a:endParaRPr lang="zh-CN" altLang="en-US" sz="2200" b="1" dirty="0">
              <a:latin typeface="SimSun" panose="02010600030101010101" pitchFamily="2" charset="-122"/>
              <a:ea typeface="SimSun" panose="02010600030101010101" pitchFamily="2"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2947" name="矩形 5"/>
          <p:cNvSpPr/>
          <p:nvPr/>
        </p:nvSpPr>
        <p:spPr>
          <a:xfrm>
            <a:off x="295275" y="792163"/>
            <a:ext cx="2709863" cy="657225"/>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三、步行机器人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82948" name="矩形 6"/>
          <p:cNvSpPr/>
          <p:nvPr/>
        </p:nvSpPr>
        <p:spPr>
          <a:xfrm>
            <a:off x="436563" y="1449388"/>
            <a:ext cx="2773362"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2</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四</a:t>
            </a:r>
            <a:r>
              <a:rPr lang="zh-CN" altLang="zh-CN" sz="2400" b="1" dirty="0">
                <a:solidFill>
                  <a:srgbClr val="7030A0"/>
                </a:solidFill>
                <a:latin typeface="Times New Roman" panose="02020603050405020304" pitchFamily="18" charset="0"/>
                <a:ea typeface="SimHei" panose="02010609060101010101" pitchFamily="49" charset="-122"/>
              </a:rPr>
              <a:t>足步行机构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pic>
        <p:nvPicPr>
          <p:cNvPr id="82949" name="图片 7" descr="C:\Users\Administrator\Desktop\u=3129131004,3734616417&amp;fm=26&amp;gp=0.jpg"/>
          <p:cNvPicPr>
            <a:picLocks noChangeAspect="1"/>
          </p:cNvPicPr>
          <p:nvPr/>
        </p:nvPicPr>
        <p:blipFill>
          <a:blip r:embed="rId1"/>
          <a:srcRect l="6821" r="7187"/>
          <a:stretch>
            <a:fillRect/>
          </a:stretch>
        </p:blipFill>
        <p:spPr>
          <a:xfrm>
            <a:off x="436563" y="2752725"/>
            <a:ext cx="4064000" cy="3414713"/>
          </a:xfrm>
          <a:prstGeom prst="rect">
            <a:avLst/>
          </a:prstGeom>
          <a:noFill/>
          <a:ln w="9525">
            <a:noFill/>
          </a:ln>
        </p:spPr>
      </p:pic>
      <p:sp>
        <p:nvSpPr>
          <p:cNvPr id="82950" name="矩形 1"/>
          <p:cNvSpPr/>
          <p:nvPr/>
        </p:nvSpPr>
        <p:spPr>
          <a:xfrm>
            <a:off x="719138" y="2095500"/>
            <a:ext cx="8262937" cy="600075"/>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四足步行机构比两足步行机构承载能力强、稳定性好。</a:t>
            </a:r>
            <a:endParaRPr lang="zh-CN" altLang="en-US" sz="2200" b="1" dirty="0">
              <a:latin typeface="SimSun" panose="02010600030101010101" pitchFamily="2" charset="-122"/>
              <a:ea typeface="SimSun" panose="02010600030101010101" pitchFamily="2" charset="-122"/>
            </a:endParaRPr>
          </a:p>
        </p:txBody>
      </p:sp>
      <p:sp>
        <p:nvSpPr>
          <p:cNvPr id="82951" name="矩形 8"/>
          <p:cNvSpPr/>
          <p:nvPr/>
        </p:nvSpPr>
        <p:spPr>
          <a:xfrm>
            <a:off x="1220788" y="5922963"/>
            <a:ext cx="2744787" cy="601662"/>
          </a:xfrm>
          <a:prstGeom prst="rect">
            <a:avLst/>
          </a:prstGeom>
          <a:noFill/>
          <a:ln w="9525">
            <a:noFill/>
          </a:ln>
        </p:spPr>
        <p:txBody>
          <a:bodyPr>
            <a:spAutoFit/>
          </a:bodyPr>
          <a:p>
            <a:pPr>
              <a:lnSpc>
                <a:spcPct val="150000"/>
              </a:lnSpc>
              <a:buNone/>
            </a:pPr>
            <a:r>
              <a:rPr lang="en-US" altLang="zh-CN" sz="2200" b="1" dirty="0">
                <a:latin typeface="SimSun" panose="02010600030101010101" pitchFamily="2" charset="-122"/>
                <a:ea typeface="SimSun" panose="02010600030101010101" pitchFamily="2" charset="-122"/>
              </a:rPr>
              <a:t>SpotMini</a:t>
            </a:r>
            <a:r>
              <a:rPr lang="zh-CN" altLang="zh-CN" sz="2200" b="1" dirty="0">
                <a:latin typeface="SimSun" panose="02010600030101010101" pitchFamily="2" charset="-122"/>
                <a:ea typeface="SimSun" panose="02010600030101010101" pitchFamily="2" charset="-122"/>
              </a:rPr>
              <a:t>四足机器人</a:t>
            </a:r>
            <a:endParaRPr lang="zh-CN" altLang="en-US" sz="2200" b="1" dirty="0">
              <a:latin typeface="SimSun" panose="02010600030101010101" pitchFamily="2" charset="-122"/>
              <a:ea typeface="SimSun" panose="02010600030101010101" pitchFamily="2" charset="-122"/>
            </a:endParaRPr>
          </a:p>
        </p:txBody>
      </p:sp>
      <p:pic>
        <p:nvPicPr>
          <p:cNvPr id="82952" name="Picture 2" descr="https://gimg2.baidu.com/image_search/src=http%3A%2F%2Fpic3.zhimg.com%2Fv2-92095f0a0a5d420795f6278abd07bfe2_r.jpg&amp;refer=http%3A%2F%2Fpic3.zhimg.com&amp;app=2002&amp;size=f9999,10000&amp;q=a80&amp;n=0&amp;g=0n&amp;fmt=jpeg?sec=1645437069&amp;t=b78388504f480d2793938d09adea09f3"/>
          <p:cNvPicPr>
            <a:picLocks noChangeAspect="1"/>
          </p:cNvPicPr>
          <p:nvPr/>
        </p:nvPicPr>
        <p:blipFill>
          <a:blip r:embed="rId2"/>
          <a:srcRect l="15944" r="10632"/>
          <a:stretch>
            <a:fillRect/>
          </a:stretch>
        </p:blipFill>
        <p:spPr>
          <a:xfrm>
            <a:off x="4751388" y="2817813"/>
            <a:ext cx="4195762" cy="3105150"/>
          </a:xfrm>
          <a:prstGeom prst="rect">
            <a:avLst/>
          </a:prstGeom>
          <a:noFill/>
          <a:ln w="9525">
            <a:noFill/>
          </a:ln>
        </p:spPr>
      </p:pic>
      <p:sp>
        <p:nvSpPr>
          <p:cNvPr id="82953" name="矩形 10"/>
          <p:cNvSpPr/>
          <p:nvPr/>
        </p:nvSpPr>
        <p:spPr>
          <a:xfrm>
            <a:off x="5008563" y="5867400"/>
            <a:ext cx="3973512" cy="600075"/>
          </a:xfrm>
          <a:prstGeom prst="rect">
            <a:avLst/>
          </a:prstGeom>
          <a:noFill/>
          <a:ln w="9525">
            <a:noFill/>
          </a:ln>
        </p:spPr>
        <p:txBody>
          <a:bodyPr>
            <a:spAutoFit/>
          </a:bodyPr>
          <a:p>
            <a:pPr>
              <a:lnSpc>
                <a:spcPct val="150000"/>
              </a:lnSpc>
              <a:buNone/>
            </a:pPr>
            <a:r>
              <a:rPr lang="en-US" altLang="zh-CN" sz="2200" b="1" dirty="0">
                <a:latin typeface="SimSun" panose="02010600030101010101" pitchFamily="2" charset="-122"/>
                <a:ea typeface="SimSun" panose="02010600030101010101" pitchFamily="2" charset="-122"/>
              </a:rPr>
              <a:t>Boston Dynamics </a:t>
            </a:r>
            <a:r>
              <a:rPr lang="zh-CN" altLang="zh-CN" sz="2200" b="1" dirty="0">
                <a:latin typeface="SimSun" panose="02010600030101010101" pitchFamily="2" charset="-122"/>
                <a:ea typeface="SimSun" panose="02010600030101010101" pitchFamily="2" charset="-122"/>
              </a:rPr>
              <a:t>四足机器人</a:t>
            </a:r>
            <a:endParaRPr lang="zh-CN" altLang="en-US" sz="2200" b="1" dirty="0">
              <a:latin typeface="SimSun" panose="02010600030101010101" pitchFamily="2" charset="-122"/>
              <a:ea typeface="SimSun" panose="02010600030101010101" pitchFamily="2"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3971" name="矩形 5"/>
          <p:cNvSpPr/>
          <p:nvPr/>
        </p:nvSpPr>
        <p:spPr>
          <a:xfrm>
            <a:off x="295275" y="792163"/>
            <a:ext cx="2709863" cy="657225"/>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三、步行机器人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83972" name="矩形 6"/>
          <p:cNvSpPr/>
          <p:nvPr/>
        </p:nvSpPr>
        <p:spPr>
          <a:xfrm>
            <a:off x="436563" y="1449388"/>
            <a:ext cx="2773362"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六</a:t>
            </a:r>
            <a:r>
              <a:rPr lang="zh-CN" altLang="zh-CN" sz="2400" b="1" dirty="0">
                <a:solidFill>
                  <a:srgbClr val="7030A0"/>
                </a:solidFill>
                <a:latin typeface="Times New Roman" panose="02020603050405020304" pitchFamily="18" charset="0"/>
                <a:ea typeface="SimHei" panose="02010609060101010101" pitchFamily="49" charset="-122"/>
              </a:rPr>
              <a:t>足步行机构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83973" name="矩形 1"/>
          <p:cNvSpPr/>
          <p:nvPr/>
        </p:nvSpPr>
        <p:spPr>
          <a:xfrm>
            <a:off x="719138" y="2095500"/>
            <a:ext cx="8262937" cy="1524000"/>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控制比四足步行机器人的控制更容易，步行机构也更加稳定。但要实现相应的多自由度及包含力传感器、接触传感器、倾斜传感器在内的稳定的步行控制</a:t>
            </a:r>
            <a:r>
              <a:rPr lang="zh-CN" altLang="en-US" sz="2200" b="1" dirty="0">
                <a:latin typeface="SimSun" panose="02010600030101010101" pitchFamily="2" charset="-122"/>
                <a:ea typeface="SimSun" panose="02010600030101010101" pitchFamily="2" charset="-122"/>
              </a:rPr>
              <a:t>更困难。</a:t>
            </a:r>
            <a:endParaRPr lang="zh-CN" altLang="en-US" sz="2200" b="1" dirty="0">
              <a:latin typeface="SimSun" panose="02010600030101010101" pitchFamily="2" charset="-122"/>
              <a:ea typeface="SimSun" panose="02010600030101010101" pitchFamily="2" charset="-122"/>
            </a:endParaRPr>
          </a:p>
        </p:txBody>
      </p:sp>
      <p:graphicFrame>
        <p:nvGraphicFramePr>
          <p:cNvPr id="83974" name="对象 4"/>
          <p:cNvGraphicFramePr>
            <a:graphicFrameLocks noChangeAspect="1"/>
          </p:cNvGraphicFramePr>
          <p:nvPr/>
        </p:nvGraphicFramePr>
        <p:xfrm>
          <a:off x="5199063" y="3409950"/>
          <a:ext cx="2746375" cy="2638425"/>
        </p:xfrm>
        <a:graphic>
          <a:graphicData uri="http://schemas.openxmlformats.org/presentationml/2006/ole">
            <mc:AlternateContent xmlns:mc="http://schemas.openxmlformats.org/markup-compatibility/2006">
              <mc:Choice xmlns:v="urn:schemas-microsoft-com:vml" Requires="v">
                <p:oleObj spid="_x0000_s3084" name="" r:id="rId1" imgW="888365" imgH="850265" progId="Visio.Drawing.11">
                  <p:embed/>
                </p:oleObj>
              </mc:Choice>
              <mc:Fallback>
                <p:oleObj name="" r:id="rId1" imgW="888365" imgH="850265" progId="Visio.Drawing.11">
                  <p:embed/>
                  <p:pic>
                    <p:nvPicPr>
                      <p:cNvPr id="0" name="图片 3083"/>
                      <p:cNvPicPr/>
                      <p:nvPr/>
                    </p:nvPicPr>
                    <p:blipFill>
                      <a:blip r:embed="rId2"/>
                      <a:stretch>
                        <a:fillRect/>
                      </a:stretch>
                    </p:blipFill>
                    <p:spPr>
                      <a:xfrm>
                        <a:off x="5199063" y="3409950"/>
                        <a:ext cx="2746375" cy="2638425"/>
                      </a:xfrm>
                      <a:prstGeom prst="rect">
                        <a:avLst/>
                      </a:prstGeom>
                      <a:noFill/>
                      <a:ln w="38100">
                        <a:noFill/>
                        <a:miter/>
                      </a:ln>
                    </p:spPr>
                  </p:pic>
                </p:oleObj>
              </mc:Fallback>
            </mc:AlternateContent>
          </a:graphicData>
        </a:graphic>
      </p:graphicFrame>
      <p:sp>
        <p:nvSpPr>
          <p:cNvPr id="83975" name="矩形 11"/>
          <p:cNvSpPr/>
          <p:nvPr/>
        </p:nvSpPr>
        <p:spPr>
          <a:xfrm>
            <a:off x="4595813" y="5967413"/>
            <a:ext cx="4157662" cy="600075"/>
          </a:xfrm>
          <a:prstGeom prst="rect">
            <a:avLst/>
          </a:prstGeom>
          <a:noFill/>
          <a:ln w="9525">
            <a:noFill/>
          </a:ln>
        </p:spPr>
        <p:txBody>
          <a:bodyPr>
            <a:spAutoFit/>
          </a:bodyPr>
          <a:p>
            <a:pPr>
              <a:lnSpc>
                <a:spcPct val="150000"/>
              </a:lnSpc>
              <a:buNone/>
            </a:pPr>
            <a:r>
              <a:rPr lang="zh-CN" altLang="zh-CN" sz="2200" b="1" dirty="0">
                <a:latin typeface="SimSun" panose="02010600030101010101" pitchFamily="2" charset="-122"/>
                <a:ea typeface="SimSun" panose="02010600030101010101" pitchFamily="2" charset="-122"/>
              </a:rPr>
              <a:t>六足缩放式腿步行机器人机器人</a:t>
            </a:r>
            <a:endParaRPr lang="zh-CN" altLang="en-US" sz="2200" b="1" dirty="0">
              <a:latin typeface="SimSun" panose="02010600030101010101" pitchFamily="2" charset="-122"/>
              <a:ea typeface="SimSun" panose="02010600030101010101" pitchFamily="2"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4995" name="矩形 5"/>
          <p:cNvSpPr/>
          <p:nvPr/>
        </p:nvSpPr>
        <p:spPr>
          <a:xfrm>
            <a:off x="295275" y="792163"/>
            <a:ext cx="2709863" cy="657225"/>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三、步行机器人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84996" name="矩形 6"/>
          <p:cNvSpPr/>
          <p:nvPr/>
        </p:nvSpPr>
        <p:spPr>
          <a:xfrm>
            <a:off x="436563" y="1449388"/>
            <a:ext cx="2773362"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六</a:t>
            </a:r>
            <a:r>
              <a:rPr lang="zh-CN" altLang="zh-CN" sz="2400" b="1" dirty="0">
                <a:solidFill>
                  <a:srgbClr val="7030A0"/>
                </a:solidFill>
                <a:latin typeface="Times New Roman" panose="02020603050405020304" pitchFamily="18" charset="0"/>
                <a:ea typeface="SimHei" panose="02010609060101010101" pitchFamily="49" charset="-122"/>
              </a:rPr>
              <a:t>足步行机构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pic>
        <p:nvPicPr>
          <p:cNvPr id="84997" name="Picture 2" descr="https://gimg2.baidu.com/image_search/src=http%3A%2F%2Fwww.pianshen.com%2Fimages%2F915%2F86769dd6f87b55e0b74bcbb50047355b.JPEG&amp;refer=http%3A%2F%2Fwww.pianshen.com&amp;app=2002&amp;size=f9999,10000&amp;q=a80&amp;n=0&amp;g=0n&amp;fmt=jpeg?sec=1645437555&amp;t=2434b9fbade08d2ec8fe089538881aca"/>
          <p:cNvPicPr>
            <a:picLocks noChangeAspect="1"/>
          </p:cNvPicPr>
          <p:nvPr/>
        </p:nvPicPr>
        <p:blipFill>
          <a:blip r:embed="rId1"/>
          <a:stretch>
            <a:fillRect/>
          </a:stretch>
        </p:blipFill>
        <p:spPr>
          <a:xfrm>
            <a:off x="436563" y="2106613"/>
            <a:ext cx="7732712" cy="3862387"/>
          </a:xfrm>
          <a:prstGeom prst="rect">
            <a:avLst/>
          </a:prstGeom>
          <a:noFill/>
          <a:ln w="9525">
            <a:noFill/>
          </a:ln>
        </p:spPr>
      </p:pic>
      <p:sp>
        <p:nvSpPr>
          <p:cNvPr id="84998" name="矩形 3"/>
          <p:cNvSpPr/>
          <p:nvPr/>
        </p:nvSpPr>
        <p:spPr>
          <a:xfrm>
            <a:off x="2795588" y="5969000"/>
            <a:ext cx="3090862" cy="400050"/>
          </a:xfrm>
          <a:prstGeom prst="rect">
            <a:avLst/>
          </a:prstGeom>
          <a:noFill/>
          <a:ln w="9525">
            <a:noFill/>
          </a:ln>
        </p:spPr>
        <p:txBody>
          <a:bodyPr wrap="none">
            <a:spAutoFit/>
          </a:bodyPr>
          <a:p>
            <a:pPr>
              <a:buNone/>
            </a:pPr>
            <a:r>
              <a:rPr lang="zh-CN" altLang="en-US" dirty="0">
                <a:latin typeface="Arial" panose="020B0604020202020204" pitchFamily="34" charset="0"/>
              </a:rPr>
              <a:t>六足机器人-上海交通大学</a:t>
            </a:r>
            <a:endParaRPr lang="zh-CN" altLang="en-US" dirty="0">
              <a:latin typeface="Arial" panose="020B0604020202020204"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Box 2"/>
          <p:cNvSpPr txBox="1"/>
          <p:nvPr/>
        </p:nvSpPr>
        <p:spPr>
          <a:xfrm>
            <a:off x="2219325" y="-90487"/>
            <a:ext cx="4241800" cy="738188"/>
          </a:xfrm>
          <a:prstGeom prst="rect">
            <a:avLst/>
          </a:prstGeom>
          <a:noFill/>
        </p:spPr>
        <p:txBody>
          <a:bodyPr wrap="none">
            <a:spAutoFit/>
          </a:bodyPr>
          <a:lstStyle/>
          <a:p>
            <a:pPr marR="0" defTabSz="914400" eaLnBrk="1" hangingPunct="1">
              <a:lnSpc>
                <a:spcPct val="150000"/>
              </a:lnSpc>
              <a:buClrTx/>
              <a:buSzTx/>
              <a:buFontTx/>
              <a:buNone/>
              <a:defRPr/>
            </a:pPr>
            <a:r>
              <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rPr>
              <a:t>第四节 移动机器人的结构</a:t>
            </a:r>
            <a:endParaRPr kumimoji="0" lang="zh-CN" altLang="en-US" sz="2800" b="1" kern="1200" cap="none" spc="0" normalizeH="0" baseline="0" noProof="1">
              <a:solidFill>
                <a:schemeClr val="accent3"/>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86019" name="矩形 5"/>
          <p:cNvSpPr/>
          <p:nvPr/>
        </p:nvSpPr>
        <p:spPr>
          <a:xfrm>
            <a:off x="295275" y="792163"/>
            <a:ext cx="2709863" cy="657225"/>
          </a:xfrm>
          <a:prstGeom prst="rect">
            <a:avLst/>
          </a:prstGeom>
          <a:noFill/>
          <a:ln w="9525">
            <a:noFill/>
          </a:ln>
        </p:spPr>
        <p:txBody>
          <a:bodyPr wrap="none">
            <a:spAutoFit/>
          </a:bodyPr>
          <a:p>
            <a:pPr eaLnBrk="1" hangingPunct="1">
              <a:lnSpc>
                <a:spcPct val="150000"/>
              </a:lnSpc>
              <a:buNone/>
            </a:pPr>
            <a:r>
              <a:rPr lang="zh-CN" altLang="en-US" sz="2800" b="1" dirty="0">
                <a:solidFill>
                  <a:srgbClr val="7F0724"/>
                </a:solidFill>
                <a:latin typeface="Times New Roman" panose="02020603050405020304" pitchFamily="18" charset="0"/>
                <a:ea typeface="SimHei" panose="02010609060101010101" pitchFamily="49" charset="-122"/>
              </a:rPr>
              <a:t>三、步行机器人</a:t>
            </a:r>
            <a:endParaRPr lang="en-US" altLang="zh-CN" sz="2800" b="1" dirty="0">
              <a:solidFill>
                <a:srgbClr val="7F0724"/>
              </a:solidFill>
              <a:latin typeface="Times New Roman" panose="02020603050405020304" pitchFamily="18" charset="0"/>
              <a:ea typeface="SimHei" panose="02010609060101010101" pitchFamily="49" charset="-122"/>
            </a:endParaRPr>
          </a:p>
        </p:txBody>
      </p:sp>
      <p:sp>
        <p:nvSpPr>
          <p:cNvPr id="86020" name="矩形 6"/>
          <p:cNvSpPr/>
          <p:nvPr/>
        </p:nvSpPr>
        <p:spPr>
          <a:xfrm>
            <a:off x="436563" y="1449388"/>
            <a:ext cx="2773362" cy="646112"/>
          </a:xfrm>
          <a:prstGeom prst="rect">
            <a:avLst/>
          </a:prstGeom>
          <a:noFill/>
          <a:ln w="9525">
            <a:noFill/>
          </a:ln>
        </p:spPr>
        <p:txBody>
          <a:bodyPr wrap="none">
            <a:spAutoFit/>
          </a:bodyPr>
          <a:p>
            <a:pPr indent="266700">
              <a:lnSpc>
                <a:spcPct val="150000"/>
              </a:lnSpc>
              <a:buNone/>
            </a:pPr>
            <a:r>
              <a:rPr lang="en-US" altLang="zh-CN" sz="2400" b="1" dirty="0">
                <a:solidFill>
                  <a:srgbClr val="7030A0"/>
                </a:solidFill>
                <a:latin typeface="Times New Roman" panose="02020603050405020304" pitchFamily="18" charset="0"/>
                <a:ea typeface="SimHei" panose="02010609060101010101" pitchFamily="49" charset="-122"/>
              </a:rPr>
              <a:t>3</a:t>
            </a:r>
            <a:r>
              <a:rPr lang="zh-CN" altLang="zh-CN" sz="2400" b="1" dirty="0">
                <a:solidFill>
                  <a:srgbClr val="7030A0"/>
                </a:solidFill>
                <a:latin typeface="Times New Roman" panose="02020603050405020304" pitchFamily="18" charset="0"/>
                <a:ea typeface="SimHei" panose="02010609060101010101" pitchFamily="49" charset="-122"/>
              </a:rPr>
              <a:t>．</a:t>
            </a:r>
            <a:r>
              <a:rPr lang="zh-CN" altLang="en-US" sz="2400" b="1" dirty="0">
                <a:solidFill>
                  <a:srgbClr val="7030A0"/>
                </a:solidFill>
                <a:latin typeface="Times New Roman" panose="02020603050405020304" pitchFamily="18" charset="0"/>
                <a:ea typeface="SimHei" panose="02010609060101010101" pitchFamily="49" charset="-122"/>
              </a:rPr>
              <a:t>六</a:t>
            </a:r>
            <a:r>
              <a:rPr lang="zh-CN" altLang="zh-CN" sz="2400" b="1" dirty="0">
                <a:solidFill>
                  <a:srgbClr val="7030A0"/>
                </a:solidFill>
                <a:latin typeface="Times New Roman" panose="02020603050405020304" pitchFamily="18" charset="0"/>
                <a:ea typeface="SimHei" panose="02010609060101010101" pitchFamily="49" charset="-122"/>
              </a:rPr>
              <a:t>足步行机构</a:t>
            </a:r>
            <a:endParaRPr lang="zh-CN" altLang="zh-CN" sz="2400" b="1" dirty="0">
              <a:solidFill>
                <a:srgbClr val="7030A0"/>
              </a:solidFill>
              <a:latin typeface="Times New Roman" panose="02020603050405020304" pitchFamily="18" charset="0"/>
              <a:ea typeface="SimHei" panose="02010609060101010101" pitchFamily="49" charset="-122"/>
            </a:endParaRPr>
          </a:p>
        </p:txBody>
      </p:sp>
      <p:sp>
        <p:nvSpPr>
          <p:cNvPr id="86021" name="矩形 3"/>
          <p:cNvSpPr/>
          <p:nvPr/>
        </p:nvSpPr>
        <p:spPr>
          <a:xfrm>
            <a:off x="2795588" y="5969000"/>
            <a:ext cx="1979612" cy="400050"/>
          </a:xfrm>
          <a:prstGeom prst="rect">
            <a:avLst/>
          </a:prstGeom>
          <a:noFill/>
          <a:ln w="9525">
            <a:noFill/>
          </a:ln>
        </p:spPr>
        <p:txBody>
          <a:bodyPr wrap="none">
            <a:spAutoFit/>
          </a:bodyPr>
          <a:p>
            <a:pPr>
              <a:buNone/>
            </a:pPr>
            <a:r>
              <a:rPr lang="zh-CN" altLang="en-US" dirty="0">
                <a:latin typeface="Arial" panose="020B0604020202020204" pitchFamily="34" charset="0"/>
              </a:rPr>
              <a:t>送水六足机器人</a:t>
            </a:r>
            <a:endParaRPr lang="zh-CN" altLang="en-US" dirty="0">
              <a:latin typeface="Arial" panose="020B0604020202020204" pitchFamily="34" charset="0"/>
            </a:endParaRPr>
          </a:p>
        </p:txBody>
      </p:sp>
      <p:pic>
        <p:nvPicPr>
          <p:cNvPr id="86022" name="Picture 2" descr="preview"/>
          <p:cNvPicPr>
            <a:picLocks noChangeAspect="1"/>
          </p:cNvPicPr>
          <p:nvPr/>
        </p:nvPicPr>
        <p:blipFill>
          <a:blip r:embed="rId1"/>
          <a:srcRect l="11832" t="11929" r="16138" b="14235"/>
          <a:stretch>
            <a:fillRect/>
          </a:stretch>
        </p:blipFill>
        <p:spPr>
          <a:xfrm>
            <a:off x="1096963" y="2095500"/>
            <a:ext cx="5897562" cy="3935413"/>
          </a:xfrm>
          <a:prstGeom prst="rect">
            <a:avLst/>
          </a:prstGeom>
          <a:noFill/>
          <a:ln w="9525">
            <a:noFill/>
          </a:ln>
        </p:spPr>
      </p:pic>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fontScheme name="Standard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0000" tIns="46800" rIns="90000" bIns="4680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2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none" lIns="90000" tIns="46800" rIns="90000" bIns="4680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2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Standarddesign 1">
        <a:dk1>
          <a:srgbClr val="000000"/>
        </a:dk1>
        <a:lt1>
          <a:srgbClr val="FFFFFF"/>
        </a:lt1>
        <a:dk2>
          <a:srgbClr val="4C7013"/>
        </a:dk2>
        <a:lt2>
          <a:srgbClr val="0061B2"/>
        </a:lt2>
        <a:accent1>
          <a:srgbClr val="FEA501"/>
        </a:accent1>
        <a:accent2>
          <a:srgbClr val="C8A058"/>
        </a:accent2>
        <a:accent3>
          <a:srgbClr val="FFFFFF"/>
        </a:accent3>
        <a:accent4>
          <a:srgbClr val="000000"/>
        </a:accent4>
        <a:accent5>
          <a:srgbClr val="FECFAA"/>
        </a:accent5>
        <a:accent6>
          <a:srgbClr val="B5914F"/>
        </a:accent6>
        <a:hlink>
          <a:srgbClr val="C40505"/>
        </a:hlink>
        <a:folHlink>
          <a:srgbClr val="91919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6740</Words>
  <Application>WPS 演示</Application>
  <PresentationFormat>全屏显示(4:3)</PresentationFormat>
  <Paragraphs>826</Paragraphs>
  <Slides>78</Slides>
  <Notes>1</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61</vt:i4>
      </vt:variant>
      <vt:variant>
        <vt:lpstr>幻灯片标题</vt:lpstr>
      </vt:variant>
      <vt:variant>
        <vt:i4>78</vt:i4>
      </vt:variant>
    </vt:vector>
  </HeadingPairs>
  <TitlesOfParts>
    <vt:vector size="148" baseType="lpstr">
      <vt:lpstr>Arial</vt:lpstr>
      <vt:lpstr>SimSun</vt:lpstr>
      <vt:lpstr>Wingdings</vt:lpstr>
      <vt:lpstr>SimHei</vt:lpstr>
      <vt:lpstr>Times New Roman</vt:lpstr>
      <vt:lpstr>Microsoft YaHei</vt:lpstr>
      <vt:lpstr>Arial Unicode MS</vt:lpstr>
      <vt:lpstr>Wingdings</vt:lpstr>
      <vt:lpstr>Standarddesign</vt:lpstr>
      <vt:lpstr>Visio.Drawing.11</vt:lpstr>
      <vt:lpstr>Equation.DSMT4</vt:lpstr>
      <vt:lpstr>Visio.Drawing.11</vt:lpstr>
      <vt:lpstr>Equation.DSMT4</vt:lpstr>
      <vt:lpstr>Equation.DSMT4</vt:lpstr>
      <vt:lpstr>Equation.DSMT4</vt:lpstr>
      <vt:lpstr>Visio.Drawing.11</vt:lpstr>
      <vt:lpstr>Equation.DSMT4</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Equation.DSMT4</vt:lpstr>
      <vt:lpstr>Visio.Drawing.11</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Visio.Drawing.11</vt:lpstr>
      <vt:lpstr>Equation.DSMT4</vt:lpstr>
      <vt:lpstr>Equation.DSMT4</vt:lpstr>
      <vt:lpstr>Equation.DSMT4</vt:lpstr>
      <vt:lpstr>Equation.DSMT4</vt:lpstr>
      <vt:lpstr>Equation.DSMT4</vt:lpstr>
      <vt:lpstr>Equation.DSMT4</vt:lpstr>
      <vt:lpstr>Equation.DSMT4</vt:lpstr>
      <vt:lpstr>Equation.DSMT4</vt:lpstr>
      <vt:lpstr>Visio.Drawing.11</vt:lpstr>
      <vt:lpstr>Visio.Drawing.11</vt:lpstr>
      <vt:lpstr>Equation.DSMT4</vt:lpstr>
      <vt:lpstr>Equation.DSMT4</vt:lpstr>
      <vt:lpstr>Visio.Drawing.11</vt:lpstr>
      <vt:lpstr>Equation.DSMT4</vt:lpstr>
      <vt:lpstr>Visio.Drawing.11</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LD</dc:creator>
  <dc:description>PresentationLoad.com</dc:description>
  <cp:lastModifiedBy>陶楚沅</cp:lastModifiedBy>
  <cp:revision>435</cp:revision>
  <dcterms:created xsi:type="dcterms:W3CDTF">2007-11-27T23:54:00Z</dcterms:created>
  <dcterms:modified xsi:type="dcterms:W3CDTF">2026-08-26T09:54:11Z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8E185B012D224697A0E1FB94858BE738</vt:lpwstr>
  </property>
</Properties>
</file>