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handoutMasterIdLst>
    <p:handoutMasterId r:id="rId37"/>
  </p:handoutMasterIdLst>
  <p:sldIdLst>
    <p:sldId id="366" r:id="rId4"/>
    <p:sldId id="367" r:id="rId5"/>
    <p:sldId id="379" r:id="rId6"/>
    <p:sldId id="386" r:id="rId8"/>
    <p:sldId id="387" r:id="rId9"/>
    <p:sldId id="388" r:id="rId10"/>
    <p:sldId id="389" r:id="rId11"/>
    <p:sldId id="390" r:id="rId12"/>
    <p:sldId id="391" r:id="rId13"/>
    <p:sldId id="392" r:id="rId14"/>
    <p:sldId id="393" r:id="rId15"/>
    <p:sldId id="418" r:id="rId16"/>
    <p:sldId id="396" r:id="rId17"/>
    <p:sldId id="397" r:id="rId18"/>
    <p:sldId id="399" r:id="rId19"/>
    <p:sldId id="400" r:id="rId20"/>
    <p:sldId id="401" r:id="rId21"/>
    <p:sldId id="402" r:id="rId22"/>
    <p:sldId id="417" r:id="rId23"/>
    <p:sldId id="371" r:id="rId24"/>
    <p:sldId id="372" r:id="rId25"/>
    <p:sldId id="380" r:id="rId26"/>
    <p:sldId id="373" r:id="rId27"/>
    <p:sldId id="381" r:id="rId28"/>
    <p:sldId id="374" r:id="rId29"/>
    <p:sldId id="382" r:id="rId30"/>
    <p:sldId id="375" r:id="rId31"/>
    <p:sldId id="376" r:id="rId32"/>
    <p:sldId id="383" r:id="rId33"/>
    <p:sldId id="384" r:id="rId34"/>
    <p:sldId id="377" r:id="rId35"/>
    <p:sldId id="385" r:id="rId36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20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9" userDrawn="1">
          <p15:clr>
            <a:srgbClr val="A4A3A4"/>
          </p15:clr>
        </p15:guide>
        <p15:guide id="2" pos="2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99CCFF"/>
    <a:srgbClr val="2A7202"/>
    <a:srgbClr val="1595FF"/>
    <a:srgbClr val="F9FC6C"/>
    <a:srgbClr val="F6FB3B"/>
    <a:srgbClr val="FFFF99"/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83"/>
    <p:restoredTop sz="73292"/>
  </p:normalViewPr>
  <p:slideViewPr>
    <p:cSldViewPr snapToGrid="0" showGuides="1">
      <p:cViewPr varScale="1">
        <p:scale>
          <a:sx n="106" d="100"/>
          <a:sy n="106" d="100"/>
        </p:scale>
        <p:origin x="80" y="1400"/>
      </p:cViewPr>
      <p:guideLst>
        <p:guide orient="horz" pos="2209"/>
        <p:guide pos="28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bleStyles" Target="tableStyles.xml"/><Relationship Id="rId4" Type="http://schemas.openxmlformats.org/officeDocument/2006/relationships/slide" Target="slides/slide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noProof="1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486C9CA-F047-46E4-9607-456ECCFA67B4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noProof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noProof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24" name="Rectangle 4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de-DE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Textmasterformate durch Klicken bearbeiten</a:t>
            </a:r>
            <a:endParaRPr kumimoji="0" lang="de-DE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de-DE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Zweite Ebene</a:t>
            </a:r>
            <a:endParaRPr kumimoji="0" lang="de-DE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de-DE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Dritte Ebene</a:t>
            </a:r>
            <a:endParaRPr kumimoji="0" lang="de-DE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de-DE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Vierte Ebene</a:t>
            </a:r>
            <a:endParaRPr kumimoji="0" lang="de-DE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de-DE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Fünfte Ebene</a:t>
            </a:r>
            <a:endParaRPr kumimoji="0" lang="de-DE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noProof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de-DE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noProof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94C3527-88B0-46C6-A439-26269E6F6A9C}" type="slidenum">
              <a:rPr kumimoji="0" lang="de-DE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de-DE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wrap="square" lIns="91440" tIns="45720" rIns="91440" bIns="45720" anchor="t" anchorCtr="0"/>
          <a:p>
            <a:pPr lvl="0"/>
            <a:endParaRPr lang="zh-CN" altLang="en-US" dirty="0">
              <a:ea typeface="SimSun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/>
          <p:cNvPicPr>
            <a:picLocks noChangeAspect="1"/>
          </p:cNvPicPr>
          <p:nvPr userDrawn="1"/>
        </p:nvPicPr>
        <p:blipFill>
          <a:blip r:embed="rId3"/>
          <a:srcRect l="50983" t="45367" r="2678" b="11568"/>
          <a:stretch>
            <a:fillRect/>
          </a:stretch>
        </p:blipFill>
        <p:spPr>
          <a:xfrm>
            <a:off x="0" y="0"/>
            <a:ext cx="9132888" cy="6051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3241675"/>
            <a:ext cx="7485063" cy="1081088"/>
          </a:xfr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 noProof="1"/>
              <a:t>Titelmasterformat durch Klicken bearbeiten</a:t>
            </a:r>
            <a:endParaRPr lang="de-DE" noProof="1"/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63600" y="4438650"/>
            <a:ext cx="7510463" cy="800100"/>
          </a:xfrm>
        </p:spPr>
        <p:txBody>
          <a:bodyPr tIns="45720" bIns="45720"/>
          <a:lstStyle>
            <a:lvl1pPr marL="0" indent="0">
              <a:buFont typeface="Wingdings" panose="05000000000000000000" pitchFamily="2" charset="2"/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de-DE" noProof="1"/>
              <a:t>Formatvorlage des Untertitelmasters durch Klicken bearbeiten</a:t>
            </a:r>
            <a:endParaRPr lang="de-D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0" rIns="0" bIns="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9725" y="115888"/>
            <a:ext cx="2130425" cy="56864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115888"/>
            <a:ext cx="6242050" cy="56864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/>
          <p:cNvPicPr>
            <a:picLocks noChangeAspect="1"/>
          </p:cNvPicPr>
          <p:nvPr userDrawn="1"/>
        </p:nvPicPr>
        <p:blipFill>
          <a:blip r:embed="rId3"/>
          <a:srcRect l="50983" t="45367" r="2678" b="11568"/>
          <a:stretch>
            <a:fillRect/>
          </a:stretch>
        </p:blipFill>
        <p:spPr>
          <a:xfrm>
            <a:off x="0" y="0"/>
            <a:ext cx="9132888" cy="6051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1629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63600" y="3241675"/>
            <a:ext cx="7485063" cy="1081088"/>
          </a:xfrm>
        </p:spPr>
        <p:txBody>
          <a:bodyPr anchor="b"/>
          <a:lstStyle>
            <a:lvl1pPr>
              <a:lnSpc>
                <a:spcPct val="11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de-DE" noProof="1"/>
              <a:t>Titelmasterformat durch Klicken bearbeiten</a:t>
            </a:r>
            <a:endParaRPr lang="de-DE" noProof="1"/>
          </a:p>
        </p:txBody>
      </p:sp>
      <p:sp>
        <p:nvSpPr>
          <p:cNvPr id="111630" name="Rectangle 1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863600" y="4438650"/>
            <a:ext cx="7510463" cy="800100"/>
          </a:xfrm>
        </p:spPr>
        <p:txBody>
          <a:bodyPr tIns="45720" bIns="45720"/>
          <a:lstStyle>
            <a:lvl1pPr marL="0" indent="0">
              <a:buFont typeface="Wingdings" panose="05000000000000000000" pitchFamily="2" charset="2"/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de-DE" noProof="1"/>
              <a:t>Formatvorlage des Untertitelmasters durch Klicken bearbeiten</a:t>
            </a:r>
            <a:endParaRPr lang="de-D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95275" y="1489075"/>
            <a:ext cx="4186238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33913" y="1489075"/>
            <a:ext cx="4186237" cy="4313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0" tIns="0" rIns="0" bIns="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9725" y="115888"/>
            <a:ext cx="2130425" cy="56864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95275" y="115888"/>
            <a:ext cx="6242050" cy="56864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4.jpeg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image" Target="../media/image4.jpeg"/><Relationship Id="rId12" Type="http://schemas.openxmlformats.org/officeDocument/2006/relationships/image" Target="../media/image3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3"/>
          <p:cNvSpPr>
            <a:spLocks noGrp="1"/>
          </p:cNvSpPr>
          <p:nvPr>
            <p:ph type="body"/>
          </p:nvPr>
        </p:nvSpPr>
        <p:spPr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p>
            <a:pPr lvl="0"/>
            <a:r>
              <a:rPr lang="de-DE" altLang="zh-CN" dirty="0"/>
              <a:t>Textmasterformate durch Klicken bearbeiten</a:t>
            </a:r>
            <a:endParaRPr lang="de-DE" altLang="zh-CN" dirty="0"/>
          </a:p>
          <a:p>
            <a:pPr lvl="1"/>
            <a:r>
              <a:rPr lang="de-DE" altLang="zh-CN" dirty="0"/>
              <a:t>Zweite Ebene</a:t>
            </a:r>
            <a:endParaRPr lang="de-DE" altLang="zh-CN" dirty="0"/>
          </a:p>
          <a:p>
            <a:pPr lvl="2"/>
            <a:r>
              <a:rPr lang="de-DE" altLang="zh-CN" dirty="0"/>
              <a:t>Dritte Ebene</a:t>
            </a:r>
            <a:endParaRPr lang="de-DE" altLang="zh-CN" dirty="0"/>
          </a:p>
          <a:p>
            <a:pPr lvl="3"/>
            <a:r>
              <a:rPr lang="de-DE" altLang="zh-CN" dirty="0"/>
              <a:t>Vierte Ebene</a:t>
            </a:r>
            <a:endParaRPr lang="de-DE" altLang="zh-CN" dirty="0"/>
          </a:p>
          <a:p>
            <a:pPr lvl="4"/>
            <a:r>
              <a:rPr lang="de-DE" altLang="zh-CN" dirty="0"/>
              <a:t>Fünfte Ebene</a:t>
            </a:r>
            <a:endParaRPr lang="de-DE" altLang="zh-CN" dirty="0"/>
          </a:p>
        </p:txBody>
      </p:sp>
      <p:sp>
        <p:nvSpPr>
          <p:cNvPr id="1027" name="Rectangle 7"/>
          <p:cNvSpPr>
            <a:spLocks noGrp="1"/>
          </p:cNvSpPr>
          <p:nvPr>
            <p:ph type="title"/>
          </p:nvPr>
        </p:nvSpPr>
        <p:spPr>
          <a:xfrm>
            <a:off x="300038" y="115888"/>
            <a:ext cx="8520112" cy="5556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p>
            <a:pPr lvl="0"/>
            <a:r>
              <a:rPr lang="de-DE" altLang="zh-CN" dirty="0"/>
              <a:t>Klicken Sie, um das Titelformat zu bearbeiten</a:t>
            </a:r>
            <a:endParaRPr lang="de-DE" altLang="zh-CN" dirty="0"/>
          </a:p>
        </p:txBody>
      </p:sp>
      <p:cxnSp>
        <p:nvCxnSpPr>
          <p:cNvPr id="1028" name="直接连接符 15"/>
          <p:cNvCxnSpPr/>
          <p:nvPr userDrawn="1"/>
        </p:nvCxnSpPr>
        <p:spPr>
          <a:xfrm>
            <a:off x="276225" y="6467475"/>
            <a:ext cx="8524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0" name="矩形 9"/>
          <p:cNvSpPr/>
          <p:nvPr/>
        </p:nvSpPr>
        <p:spPr bwMode="auto">
          <a:xfrm>
            <a:off x="0" y="12700"/>
            <a:ext cx="9144000" cy="673100"/>
          </a:xfrm>
          <a:prstGeom prst="rect">
            <a:avLst/>
          </a:prstGeom>
          <a:solidFill>
            <a:srgbClr val="6EACF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lIns="90000" tIns="46800" rIns="90000" bIns="46800" anchor="ctr"/>
          <a:p>
            <a:pPr lvl="0" eaLnBrk="1" hangingPunct="1"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1032" name="图片 2"/>
          <p:cNvPicPr>
            <a:picLocks noChangeAspect="1"/>
          </p:cNvPicPr>
          <p:nvPr userDrawn="1"/>
        </p:nvPicPr>
        <p:blipFill>
          <a:blip r:embed="rId12"/>
          <a:srcRect l="63483" t="46619" r="12679" b="22453"/>
          <a:stretch>
            <a:fillRect/>
          </a:stretch>
        </p:blipFill>
        <p:spPr>
          <a:xfrm>
            <a:off x="295275" y="6489700"/>
            <a:ext cx="369888" cy="342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图片 3"/>
          <p:cNvPicPr>
            <a:picLocks noChangeAspect="1"/>
          </p:cNvPicPr>
          <p:nvPr userDrawn="1"/>
        </p:nvPicPr>
        <p:blipFill>
          <a:blip r:embed="rId13"/>
          <a:srcRect l="53082" t="22420" r="5583" b="68582"/>
          <a:stretch>
            <a:fillRect/>
          </a:stretch>
        </p:blipFill>
        <p:spPr>
          <a:xfrm>
            <a:off x="665163" y="6489700"/>
            <a:ext cx="2227262" cy="346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Arial" panose="020B0604020202020204" pitchFamily="34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1pPr>
      <a:lvl2pPr marL="444500" indent="-262255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955" algn="l" rtl="0" eaLnBrk="0" fontAlgn="base" hangingPunct="0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430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430" algn="l" rtl="0" eaLnBrk="0" fontAlgn="base" hangingPunct="0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430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430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430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430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3"/>
          <p:cNvSpPr>
            <a:spLocks noGrp="1"/>
          </p:cNvSpPr>
          <p:nvPr>
            <p:ph type="body"/>
          </p:nvPr>
        </p:nvSpPr>
        <p:spPr>
          <a:xfrm>
            <a:off x="295275" y="1489075"/>
            <a:ext cx="8524875" cy="43132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p>
            <a:pPr lvl="0"/>
            <a:r>
              <a:rPr lang="de-DE" altLang="zh-CN" dirty="0"/>
              <a:t>Textmasterformate durch Klicken bearbeiten</a:t>
            </a:r>
            <a:endParaRPr lang="de-DE" altLang="zh-CN" dirty="0"/>
          </a:p>
          <a:p>
            <a:pPr lvl="1"/>
            <a:r>
              <a:rPr lang="de-DE" altLang="zh-CN" dirty="0"/>
              <a:t>Zweite Ebene</a:t>
            </a:r>
            <a:endParaRPr lang="de-DE" altLang="zh-CN" dirty="0"/>
          </a:p>
          <a:p>
            <a:pPr lvl="2"/>
            <a:r>
              <a:rPr lang="de-DE" altLang="zh-CN" dirty="0"/>
              <a:t>Dritte Ebene</a:t>
            </a:r>
            <a:endParaRPr lang="de-DE" altLang="zh-CN" dirty="0"/>
          </a:p>
          <a:p>
            <a:pPr lvl="3"/>
            <a:r>
              <a:rPr lang="de-DE" altLang="zh-CN" dirty="0"/>
              <a:t>Vierte Ebene</a:t>
            </a:r>
            <a:endParaRPr lang="de-DE" altLang="zh-CN" dirty="0"/>
          </a:p>
          <a:p>
            <a:pPr lvl="4"/>
            <a:r>
              <a:rPr lang="de-DE" altLang="zh-CN" dirty="0"/>
              <a:t>Fünfte Ebene</a:t>
            </a:r>
            <a:endParaRPr lang="de-DE" altLang="zh-CN" dirty="0"/>
          </a:p>
        </p:txBody>
      </p:sp>
      <p:sp>
        <p:nvSpPr>
          <p:cNvPr id="2051" name="Rectangle 7"/>
          <p:cNvSpPr>
            <a:spLocks noGrp="1"/>
          </p:cNvSpPr>
          <p:nvPr>
            <p:ph type="title"/>
          </p:nvPr>
        </p:nvSpPr>
        <p:spPr>
          <a:xfrm>
            <a:off x="300038" y="115888"/>
            <a:ext cx="8520112" cy="555625"/>
          </a:xfrm>
          <a:prstGeom prst="rect">
            <a:avLst/>
          </a:prstGeom>
          <a:noFill/>
          <a:ln w="9525">
            <a:noFill/>
          </a:ln>
        </p:spPr>
        <p:txBody>
          <a:bodyPr lIns="0" rIns="0"/>
          <a:p>
            <a:pPr lvl="0"/>
            <a:r>
              <a:rPr lang="de-DE" altLang="zh-CN" dirty="0"/>
              <a:t>Klicken Sie, um das Titelformat zu bearbeiten</a:t>
            </a:r>
            <a:endParaRPr lang="de-DE" altLang="zh-CN" dirty="0"/>
          </a:p>
        </p:txBody>
      </p:sp>
      <p:cxnSp>
        <p:nvCxnSpPr>
          <p:cNvPr id="2052" name="直接连接符 15"/>
          <p:cNvCxnSpPr/>
          <p:nvPr userDrawn="1"/>
        </p:nvCxnSpPr>
        <p:spPr>
          <a:xfrm>
            <a:off x="276225" y="6467475"/>
            <a:ext cx="852487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0" name="矩形 9"/>
          <p:cNvSpPr/>
          <p:nvPr/>
        </p:nvSpPr>
        <p:spPr bwMode="auto">
          <a:xfrm>
            <a:off x="0" y="12700"/>
            <a:ext cx="9144000" cy="673100"/>
          </a:xfrm>
          <a:prstGeom prst="rect">
            <a:avLst/>
          </a:prstGeom>
          <a:solidFill>
            <a:srgbClr val="6EACF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 lIns="90000" tIns="46800" rIns="90000" bIns="46800" anchor="ctr"/>
          <a:p>
            <a:pPr lvl="0" eaLnBrk="1" hangingPunct="1">
              <a:buNone/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2056" name="图片 2"/>
          <p:cNvPicPr>
            <a:picLocks noChangeAspect="1"/>
          </p:cNvPicPr>
          <p:nvPr userDrawn="1"/>
        </p:nvPicPr>
        <p:blipFill>
          <a:blip r:embed="rId12"/>
          <a:srcRect l="63483" t="46619" r="12679" b="22453"/>
          <a:stretch>
            <a:fillRect/>
          </a:stretch>
        </p:blipFill>
        <p:spPr>
          <a:xfrm>
            <a:off x="295275" y="6489700"/>
            <a:ext cx="369888" cy="342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7" name="图片 3"/>
          <p:cNvPicPr>
            <a:picLocks noChangeAspect="1"/>
          </p:cNvPicPr>
          <p:nvPr userDrawn="1"/>
        </p:nvPicPr>
        <p:blipFill>
          <a:blip r:embed="rId13"/>
          <a:srcRect l="53082" t="22420" r="5583" b="68582"/>
          <a:stretch>
            <a:fillRect/>
          </a:stretch>
        </p:blipFill>
        <p:spPr>
          <a:xfrm>
            <a:off x="665163" y="6489700"/>
            <a:ext cx="2227262" cy="346075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Arial" panose="020B0604020202020204" pitchFamily="34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80975" indent="-180975" algn="l" rtl="0" eaLnBrk="0" fontAlgn="base" hangingPunct="0">
        <a:spcBef>
          <a:spcPct val="0"/>
        </a:spcBef>
        <a:spcAft>
          <a:spcPct val="4000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1pPr>
      <a:lvl2pPr marL="444500" indent="-262255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720725" indent="-274955" algn="l" rtl="0" eaLnBrk="0" fontAlgn="base" hangingPunct="0">
        <a:spcBef>
          <a:spcPct val="0"/>
        </a:spcBef>
        <a:spcAft>
          <a:spcPct val="4000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987425" indent="-265430" algn="l" rtl="0" eaLnBrk="0" fontAlgn="base" hangingPunct="0">
        <a:spcBef>
          <a:spcPct val="0"/>
        </a:spcBef>
        <a:spcAft>
          <a:spcPct val="4000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254125" indent="-265430" algn="l" rtl="0" eaLnBrk="0" fontAlgn="base" hangingPunct="0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1711325" indent="-265430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168525" indent="-265430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2625725" indent="-265430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082925" indent="-265430" algn="l" rtl="0" fontAlgn="base">
        <a:spcBef>
          <a:spcPct val="0"/>
        </a:spcBef>
        <a:spcAft>
          <a:spcPct val="4000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6.jpeg"/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2.png"/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image" Target="../media/image33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5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6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7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8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9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0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1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2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3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4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5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6.jpe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12291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2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2293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2" name="矩形 11"/>
          <p:cNvSpPr/>
          <p:nvPr/>
        </p:nvSpPr>
        <p:spPr>
          <a:xfrm>
            <a:off x="211138" y="681038"/>
            <a:ext cx="2686050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一、机器人定义</a:t>
            </a:r>
            <a:endParaRPr lang="en-US" altLang="zh-CN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8800" y="1460500"/>
            <a:ext cx="7977188" cy="23352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+mn-cs"/>
                <a:sym typeface="+mn-ea"/>
              </a:rPr>
              <a:t>机器人技术是一门不断发展的学科。随着计算机技术的飞速发展，机器人所涵盖的内容愈发丰富，正愈发向着智能化方向发展，其定义得到不断充实和创新。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  <a:sym typeface="+mn-ea"/>
            </a:endParaRPr>
          </a:p>
          <a:p>
            <a:pPr marL="0" marR="0" lvl="0" indent="0" algn="just" defTabSz="914400" rtl="0" eaLnBrk="0" fontAlgn="base" latinLnBrk="0" hangingPunct="0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6F176B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6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975" y="3398838"/>
            <a:ext cx="3813175" cy="2784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313" y="3406775"/>
            <a:ext cx="3705225" cy="2776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13315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6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3317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2" name="矩形 11"/>
          <p:cNvSpPr/>
          <p:nvPr/>
        </p:nvSpPr>
        <p:spPr>
          <a:xfrm>
            <a:off x="211138" y="681038"/>
            <a:ext cx="2686050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一、机器人定义</a:t>
            </a:r>
            <a:endParaRPr lang="en-US" altLang="zh-CN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8475" y="1222375"/>
            <a:ext cx="7978775" cy="736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  <a:sym typeface="+mn-ea"/>
              </a:rPr>
              <a:t>国际上关于机器人的定义主要有以下几种：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17525" y="1831975"/>
            <a:ext cx="8261350" cy="10302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美国机器人协会（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Robotics Industries Association, RIA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）：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     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机器人是一种用于移动各种材料、零件、工具或专用装置的，通过可编程序动作来执行种种任务的，并具有编程能力的多功能机械手。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8475" y="2820988"/>
            <a:ext cx="8261350" cy="10302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日本工业机器人协会（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Japan Industrial Robot Association, JIRA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）：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     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工业机器人是一种装备有记忆装置和末端执行器的，能够转动并通过自动完成各种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  <a:sym typeface="+mn-ea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  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移动来代替人类劳动的通用机器。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7525" y="3789363"/>
            <a:ext cx="8242300" cy="15541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marR="0" lvl="0" indent="-2857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国际标准化组织（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  <a:sym typeface="+mn-ea"/>
              </a:rPr>
              <a:t>International Organization for Standardization, ISO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）：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  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）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机器人的动作机构具有类似于人或其他生物体的某些器官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(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肢体、感受等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)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的功能；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  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2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）机器人具有通用性，工作种类多样，动作程序灵活易变；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  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3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）机器人具有不同程度的智能性，如记忆、感知、推理、决策、学习等；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  （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4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 panose="020B0604020202020204" pitchFamily="34" charset="0"/>
                <a:sym typeface="+mn-ea"/>
              </a:rPr>
              <a:t>）机器人具有独立性，完整的机器人系统在工作中可以不依赖于人的干预。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8000" y="5241925"/>
            <a:ext cx="8542338" cy="1030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indent="-285750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00" b="1" dirty="0">
                <a:latin typeface="SimSun" panose="02010600030101010101" pitchFamily="2" charset="-122"/>
                <a:ea typeface="SimSun" panose="02010600030101010101" pitchFamily="2" charset="-122"/>
                <a:sym typeface="+mn-ea"/>
              </a:rPr>
              <a:t>中国科学家：</a:t>
            </a:r>
            <a:endParaRPr lang="en-US" altLang="zh-CN" sz="1800" b="1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285750" indent="-285750" algn="just" eaLnBrk="1" hangingPunct="1">
              <a:buNone/>
            </a:pP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  <a:sym typeface="+mn-ea"/>
              </a:rPr>
              <a:t>      </a:t>
            </a:r>
            <a:r>
              <a:rPr lang="zh-CN" altLang="en-US" sz="1600" dirty="0">
                <a:latin typeface="SimSun" panose="02010600030101010101" pitchFamily="2" charset="-122"/>
                <a:ea typeface="SimSun" panose="02010600030101010101" pitchFamily="2" charset="-122"/>
                <a:sym typeface="+mn-ea"/>
              </a:rPr>
              <a:t>机器人是一种自动化的机器，所不同的是这种机器具备一些与人或生物相似的智能能力，如感知能力、规划能力、动作能力和协同能力，是一种具有高度灵活性的自动化机器。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4" grpId="0"/>
      <p:bldP spid="5" grpId="0"/>
      <p:bldP spid="6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13" y="1682750"/>
            <a:ext cx="7446962" cy="4335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6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18437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8438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2" name="矩形 11"/>
          <p:cNvSpPr/>
          <p:nvPr/>
        </p:nvSpPr>
        <p:spPr>
          <a:xfrm>
            <a:off x="211138" y="681038"/>
            <a:ext cx="5187950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三、机器人的组成与分类</a:t>
            </a:r>
            <a:r>
              <a:rPr lang="en-US" altLang="zh-CN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  <a:sym typeface="+mn-ea"/>
              </a:rPr>
              <a:t>—</a:t>
            </a: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组成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20484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0485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2" name="矩形 11"/>
          <p:cNvSpPr/>
          <p:nvPr/>
        </p:nvSpPr>
        <p:spPr>
          <a:xfrm>
            <a:off x="211138" y="681038"/>
            <a:ext cx="5187950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三、机器人的组成与分类</a:t>
            </a:r>
            <a:r>
              <a:rPr lang="en-US" altLang="zh-CN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  <a:sym typeface="+mn-ea"/>
              </a:rPr>
              <a:t>—</a:t>
            </a: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  <a:sym typeface="+mn-ea"/>
              </a:rPr>
              <a:t>分类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7700" y="1182688"/>
            <a:ext cx="7456488" cy="6365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按照</a:t>
            </a:r>
            <a:r>
              <a:rPr lang="zh-CN" altLang="en-US" sz="1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机械结构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分类，分为串联机器人和并联机器人</a:t>
            </a:r>
            <a:r>
              <a:rPr lang="zh-CN" altLang="en-US" sz="2800" dirty="0">
                <a:latin typeface="SimSun" panose="02010600030101010101" pitchFamily="2" charset="-122"/>
                <a:ea typeface="SimSun" panose="02010600030101010101" pitchFamily="2" charset="-122"/>
              </a:rPr>
              <a:t>。</a:t>
            </a:r>
            <a:endParaRPr lang="zh-CN" altLang="en-US" sz="2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47700" y="1843088"/>
            <a:ext cx="7935913" cy="9207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按照</a:t>
            </a:r>
            <a:r>
              <a:rPr lang="zh-CN" altLang="en-US" sz="1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控制方式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分类，分为操作型机器人、程序控制型机器人、示教再现型机器人、数控型机器人、感觉控制型机器人、适应控制型机器人、智能机器人等。</a:t>
            </a:r>
            <a:endParaRPr lang="zh-CN" alt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7700" y="2786063"/>
            <a:ext cx="8050213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按照</a:t>
            </a:r>
            <a:r>
              <a:rPr lang="zh-CN" altLang="en-US" sz="1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运动形式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分类，分为直角坐标型机器人、圆柱坐标型机器人、球（极）坐标型机器人、平面双关节型机器人和关节型机器人。</a:t>
            </a:r>
            <a:endParaRPr lang="zh-CN" alt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9925" y="3463925"/>
            <a:ext cx="8380413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按照</a:t>
            </a:r>
            <a:r>
              <a:rPr lang="zh-CN" altLang="en-US" sz="1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作业空间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来分类，分为室内/室外移动机器人、水下机器人、空间机器人。</a:t>
            </a:r>
            <a:endParaRPr lang="zh-CN" alt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8813" y="3898900"/>
            <a:ext cx="83216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按照</a:t>
            </a:r>
            <a:r>
              <a:rPr lang="zh-CN" altLang="en-US" sz="1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移动性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来分类，分为不可移动式机器人（固定式）、半移动式机器人（机器人整体固定在某个位置，只有部分可移动，如机械手）和移动机器人。</a:t>
            </a:r>
            <a:endParaRPr lang="zh-CN" alt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5000" y="4592638"/>
            <a:ext cx="8264525" cy="2030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按照</a:t>
            </a:r>
            <a:r>
              <a:rPr lang="zh-CN" altLang="en-US" sz="1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应用环境</a:t>
            </a:r>
            <a:r>
              <a:rPr lang="zh-CN" altLang="en-US" sz="1800" dirty="0">
                <a:latin typeface="SimSun" panose="02010600030101010101" pitchFamily="2" charset="-122"/>
                <a:ea typeface="SimSun" panose="02010600030101010101" pitchFamily="2" charset="-122"/>
              </a:rPr>
              <a:t>分类，</a:t>
            </a:r>
            <a:r>
              <a:rPr lang="zh-CN" altLang="en-US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国际上通常将机器人分为工业机器人和服务机器人两大类，</a:t>
            </a:r>
            <a:r>
              <a:rPr lang="zh-CN" altLang="en-US" sz="1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服务机器人包含个人/家庭服务机器人和专业领域服务机器人，</a:t>
            </a:r>
            <a:r>
              <a:rPr lang="zh-CN" altLang="zh-CN" sz="1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主要从事维护保养、修理、运输、清洗、保安、救援、监护等工作。</a:t>
            </a:r>
            <a:r>
              <a:rPr lang="zh-CN" altLang="zh-CN" sz="1800" b="1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我国的机器人专家将机器人分为工业机器人和特种机器人两大类，</a:t>
            </a:r>
            <a:r>
              <a:rPr lang="zh-CN" altLang="zh-CN" sz="1800" dirty="0">
                <a:latin typeface="SimSun" panose="02010600030101010101" pitchFamily="2" charset="-122"/>
                <a:ea typeface="SimSun" panose="02010600030101010101" pitchFamily="2" charset="-122"/>
              </a:rPr>
              <a:t>工业机器人是面向工业领域的多关节机械手或多自由度机器人，</a:t>
            </a:r>
            <a:r>
              <a:rPr lang="zh-CN" altLang="zh-CN" sz="18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特种机器人是用于非制造业并服务于人类的各种先进机器人。</a:t>
            </a:r>
            <a:endParaRPr lang="zh-CN" altLang="zh-CN" sz="1800" b="1" dirty="0">
              <a:solidFill>
                <a:srgbClr val="0070C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zh-CN" altLang="en-US" sz="18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" grpId="0"/>
      <p:bldP spid="3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1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22532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2533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2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8475" y="1417638"/>
            <a:ext cx="2914650" cy="54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工业机器人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2138" y="2409825"/>
            <a:ext cx="4148137" cy="286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  <a:buNone/>
            </a:pPr>
            <a:r>
              <a:rPr lang="en-US" altLang="zh-CN" sz="2400" dirty="0">
                <a:latin typeface="SimSun" panose="02010600030101010101" pitchFamily="2" charset="-122"/>
                <a:ea typeface="SimSun" panose="02010600030101010101" pitchFamily="2" charset="-122"/>
              </a:rPr>
              <a:t>    </a:t>
            </a: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工业机器人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是在确定环境中自动完成规定动作的机器人，主要用于工业生产。工业机器人可应用于焊接、喷涂、搬运和装配等方面。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" name="图片 5" descr="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113" y="2022475"/>
            <a:ext cx="3886200" cy="3638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6165850" y="5753100"/>
            <a:ext cx="1482725" cy="398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焊接机器人</a:t>
            </a:r>
            <a:endParaRPr lang="zh-CN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3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2458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4581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4582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4583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工业机器人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24584" name="文本框 6"/>
          <p:cNvSpPr txBox="1"/>
          <p:nvPr/>
        </p:nvSpPr>
        <p:spPr>
          <a:xfrm>
            <a:off x="1754188" y="5354638"/>
            <a:ext cx="1481137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喷涂机器人</a:t>
            </a:r>
            <a:endParaRPr lang="zh-CN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24585" name="图片 566" descr="C:\Users\HZK\Documents\Tencent Files\251701848\Image\Group2\[B\BH\[BBH4OYK_UBS6(%B})KL5`B.jpg"/>
          <p:cNvPicPr>
            <a:picLocks noChangeAspect="1"/>
          </p:cNvPicPr>
          <p:nvPr/>
        </p:nvPicPr>
        <p:blipFill>
          <a:blip r:embed="rId3"/>
          <a:srcRect t="4041" b="5814"/>
          <a:stretch>
            <a:fillRect/>
          </a:stretch>
        </p:blipFill>
        <p:spPr>
          <a:xfrm>
            <a:off x="579438" y="2314575"/>
            <a:ext cx="3830637" cy="2787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6" name="图片 155" descr="C:\Users\HZK\Documents\Tencent Files\251701848\Image\Group2\3)\R3\3)R3BFS$K%I_KZ4OV~[L3G6.jpg"/>
          <p:cNvPicPr>
            <a:picLocks noChangeAspect="1"/>
          </p:cNvPicPr>
          <p:nvPr/>
        </p:nvPicPr>
        <p:blipFill>
          <a:blip r:embed="rId4"/>
          <a:srcRect l="3230" r="16029"/>
          <a:stretch>
            <a:fillRect/>
          </a:stretch>
        </p:blipFill>
        <p:spPr>
          <a:xfrm>
            <a:off x="4630738" y="2314575"/>
            <a:ext cx="3957637" cy="278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7" name="文本框 3"/>
          <p:cNvSpPr txBox="1"/>
          <p:nvPr/>
        </p:nvSpPr>
        <p:spPr>
          <a:xfrm>
            <a:off x="5868988" y="5354638"/>
            <a:ext cx="1481137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装配机器人</a:t>
            </a:r>
            <a:endParaRPr lang="zh-CN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26628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6629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6630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6631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特种机器人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9263" y="2022475"/>
            <a:ext cx="8196263" cy="436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457200" defTabSz="914400">
              <a:lnSpc>
                <a:spcPts val="3700"/>
              </a:lnSpc>
              <a:buClrTx/>
              <a:buSzTx/>
              <a:buFontTx/>
              <a:buNone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 特种机器人</a:t>
            </a: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指除工业机器人之外的、用于非制造业并服务于人类的各种机器人的总称。根据应用场所不同可分为：</a:t>
            </a:r>
            <a:endParaRPr kumimoji="0" lang="zh-CN" altLang="en-US" sz="2400" kern="1200" cap="none" spc="0" normalizeH="0" baseline="0" noProof="0" dirty="0"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R="0" defTabSz="914400">
              <a:lnSpc>
                <a:spcPts val="37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</a:t>
            </a:r>
            <a:r>
              <a:rPr kumimoji="0" lang="en-US" altLang="zh-CN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1</a:t>
            </a: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）空间机器人</a:t>
            </a:r>
            <a:endParaRPr kumimoji="0" lang="zh-CN" altLang="en-US" sz="2400" kern="1200" cap="none" spc="0" normalizeH="0" baseline="0" noProof="0" dirty="0"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R="0" defTabSz="914400">
              <a:lnSpc>
                <a:spcPts val="37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</a:t>
            </a:r>
            <a:r>
              <a:rPr kumimoji="0" lang="en-US" altLang="zh-CN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2</a:t>
            </a: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）水下机器人</a:t>
            </a:r>
            <a:endParaRPr kumimoji="0" lang="zh-CN" altLang="en-US" sz="2400" kern="1200" cap="none" spc="0" normalizeH="0" baseline="0" noProof="0" dirty="0"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R="0" defTabSz="914400">
              <a:lnSpc>
                <a:spcPts val="37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</a:t>
            </a:r>
            <a:r>
              <a:rPr kumimoji="0" lang="en-US" altLang="zh-CN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3</a:t>
            </a: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）军用机器人</a:t>
            </a:r>
            <a:endParaRPr kumimoji="0" lang="zh-CN" altLang="en-US" sz="2400" kern="1200" cap="none" spc="0" normalizeH="0" baseline="0" noProof="0" dirty="0"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R="0" defTabSz="914400">
              <a:lnSpc>
                <a:spcPts val="37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</a:t>
            </a:r>
            <a:r>
              <a:rPr kumimoji="0" lang="en-US" altLang="zh-CN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4</a:t>
            </a: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）警用机器人</a:t>
            </a:r>
            <a:endParaRPr kumimoji="0" lang="zh-CN" altLang="en-US" sz="2400" kern="1200" cap="none" spc="0" normalizeH="0" baseline="0" noProof="0" dirty="0"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R="0" defTabSz="914400">
              <a:lnSpc>
                <a:spcPts val="37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</a:t>
            </a:r>
            <a:r>
              <a:rPr kumimoji="0" lang="en-US" altLang="zh-CN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5</a:t>
            </a: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）医用机器人</a:t>
            </a:r>
            <a:endParaRPr kumimoji="0" lang="zh-CN" altLang="en-US" sz="2400" kern="1200" cap="none" spc="0" normalizeH="0" baseline="0" noProof="0" dirty="0"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R="0" defTabSz="914400">
              <a:lnSpc>
                <a:spcPts val="37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</a:t>
            </a:r>
            <a:r>
              <a:rPr kumimoji="0" lang="en-US" altLang="zh-CN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6</a:t>
            </a: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）服务机器人</a:t>
            </a:r>
            <a:endParaRPr kumimoji="0" lang="zh-CN" altLang="en-US" sz="2400" kern="1200" cap="none" spc="0" normalizeH="0" baseline="0" noProof="0" dirty="0"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  <a:p>
            <a:pPr marR="0" defTabSz="914400">
              <a:lnSpc>
                <a:spcPts val="3700"/>
              </a:lnSpc>
              <a:buClrTx/>
              <a:buSzTx/>
              <a:buFontTx/>
              <a:buNone/>
              <a:defRPr/>
            </a:pP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（</a:t>
            </a:r>
            <a:r>
              <a:rPr kumimoji="0" lang="en-US" altLang="zh-CN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7</a:t>
            </a:r>
            <a:r>
              <a:rPr kumimoji="0" lang="zh-CN" altLang="en-US" sz="2400" kern="1200" cap="none" spc="0" normalizeH="0" baseline="0" noProof="0" dirty="0">
                <a:latin typeface="SimSun" panose="02010600030101010101" pitchFamily="2" charset="-122"/>
                <a:ea typeface="SimSun" panose="02010600030101010101" pitchFamily="2" charset="-122"/>
                <a:cs typeface="+mn-cs"/>
              </a:rPr>
              <a:t>）农业机器人</a:t>
            </a:r>
            <a:endParaRPr kumimoji="0" lang="zh-CN" altLang="en-US" sz="2400" kern="1200" cap="none" spc="0" normalizeH="0" baseline="0" noProof="0" dirty="0">
              <a:latin typeface="SimSun" panose="02010600030101010101" pitchFamily="2" charset="-122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5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28676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8677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8678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8679" name="TextBox 4"/>
          <p:cNvSpPr txBox="1"/>
          <p:nvPr/>
        </p:nvSpPr>
        <p:spPr>
          <a:xfrm>
            <a:off x="498475" y="1417638"/>
            <a:ext cx="2914650" cy="54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）空间机器人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28680" name="文本框 2"/>
          <p:cNvSpPr txBox="1"/>
          <p:nvPr/>
        </p:nvSpPr>
        <p:spPr>
          <a:xfrm>
            <a:off x="544513" y="2155825"/>
            <a:ext cx="8056562" cy="2860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空间机器人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从广义上说指一切航天器都可以成为空间机器人，如宇宙飞船、航天飞机和空间站等。从狭义上说是指用于开发太空资源、空间建设和维修、协助空间生产和科学实验、星际探索的带有一定智能的各种机械手、探测小车等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3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30724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0725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0726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0727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）空间机器人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pic>
        <p:nvPicPr>
          <p:cNvPr id="30728" name="图片 1380" descr="1-1（01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75" y="2330450"/>
            <a:ext cx="3911600" cy="2725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9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625" y="2314575"/>
            <a:ext cx="3724275" cy="2741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30" name="文本框 6"/>
          <p:cNvSpPr txBox="1"/>
          <p:nvPr/>
        </p:nvSpPr>
        <p:spPr>
          <a:xfrm>
            <a:off x="1679575" y="5354638"/>
            <a:ext cx="2032000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嫦娥四号着陆器</a:t>
            </a:r>
            <a:endParaRPr lang="zh-CN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0731" name="文本框 1"/>
          <p:cNvSpPr txBox="1"/>
          <p:nvPr/>
        </p:nvSpPr>
        <p:spPr>
          <a:xfrm>
            <a:off x="5592763" y="5354638"/>
            <a:ext cx="2032000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SimSun" panose="02010600030101010101" pitchFamily="2" charset="-122"/>
                <a:ea typeface="SimSun" panose="02010600030101010101" pitchFamily="2" charset="-122"/>
              </a:rPr>
              <a:t>玉兔二号月球车</a:t>
            </a:r>
            <a:endParaRPr lang="zh-CN" altLang="en-US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70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1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32772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2773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2774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2775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）水下机器人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32776" name="文本框 2"/>
          <p:cNvSpPr txBox="1"/>
          <p:nvPr/>
        </p:nvSpPr>
        <p:spPr>
          <a:xfrm>
            <a:off x="700088" y="1909763"/>
            <a:ext cx="7940675" cy="1114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水下机器人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是在水下作业的机器人，具有足够的抗压能力和密封性，可实现有人或无人操作。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32777" name="图片 42" descr="C:\Users\dell\AppData\Local\Temp\ksohtml6736\wps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75" y="3179763"/>
            <a:ext cx="3641725" cy="2573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8" name="图片 5" descr="1-4(03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688" y="3195638"/>
            <a:ext cx="3475037" cy="25574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9" name="文本框 6"/>
          <p:cNvSpPr txBox="1"/>
          <p:nvPr/>
        </p:nvSpPr>
        <p:spPr>
          <a:xfrm>
            <a:off x="1031875" y="5888038"/>
            <a:ext cx="3436938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ROV-“CURV1”水下机器人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32780" name="文本框 3"/>
          <p:cNvSpPr txBox="1"/>
          <p:nvPr/>
        </p:nvSpPr>
        <p:spPr>
          <a:xfrm>
            <a:off x="5413375" y="5888038"/>
            <a:ext cx="2125663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蛟龙号深潜器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4818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9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3482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4821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34822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34823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）军用机器人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34824" name="文本框 2"/>
          <p:cNvSpPr txBox="1"/>
          <p:nvPr/>
        </p:nvSpPr>
        <p:spPr>
          <a:xfrm>
            <a:off x="700088" y="1909763"/>
            <a:ext cx="7940675" cy="1114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军用机器人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是为满足各种国防和军事需求而设计的机器人。它的活动范围可以是空中、地面和水下。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34825" name="文本框 6"/>
          <p:cNvSpPr txBox="1"/>
          <p:nvPr/>
        </p:nvSpPr>
        <p:spPr>
          <a:xfrm>
            <a:off x="1554163" y="5888038"/>
            <a:ext cx="2589212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“魔爪”军用机器人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34826" name="文本框 3"/>
          <p:cNvSpPr txBox="1"/>
          <p:nvPr/>
        </p:nvSpPr>
        <p:spPr>
          <a:xfrm>
            <a:off x="5422900" y="5888038"/>
            <a:ext cx="2125663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irobot排雷机器人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3482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0" y="3163888"/>
            <a:ext cx="3602038" cy="2574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950" y="3178175"/>
            <a:ext cx="3359150" cy="25193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6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3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40964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0965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40966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四、机器人的应用场合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0967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/>
              </a:rPr>
              <a:t>）警用机器人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40968" name="文本框 6"/>
          <p:cNvSpPr txBox="1"/>
          <p:nvPr/>
        </p:nvSpPr>
        <p:spPr>
          <a:xfrm>
            <a:off x="1404938" y="5626100"/>
            <a:ext cx="2782887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CHARLI-2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消防机器人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40969" name="文本框 3"/>
          <p:cNvSpPr txBox="1"/>
          <p:nvPr/>
        </p:nvSpPr>
        <p:spPr>
          <a:xfrm>
            <a:off x="4471988" y="5626100"/>
            <a:ext cx="3598862" cy="398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火凤凰水力型消防灭火机器人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4097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288" y="2141538"/>
            <a:ext cx="2516187" cy="3363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71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050" y="2606675"/>
            <a:ext cx="3978275" cy="26527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3010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1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43012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3013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43014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3015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）警用机器人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43016" name="文本框 6"/>
          <p:cNvSpPr txBox="1"/>
          <p:nvPr/>
        </p:nvSpPr>
        <p:spPr>
          <a:xfrm>
            <a:off x="1050925" y="5175250"/>
            <a:ext cx="364807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 德国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</a:rPr>
              <a:t>Teodor</a:t>
            </a: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警用机器人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43017" name="文本框 3"/>
          <p:cNvSpPr txBox="1"/>
          <p:nvPr/>
        </p:nvSpPr>
        <p:spPr>
          <a:xfrm>
            <a:off x="4554538" y="5181600"/>
            <a:ext cx="3600450" cy="398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“灵蜥-h”型反恐防暴机器人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43018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525" y="2286000"/>
            <a:ext cx="3292475" cy="2727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9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900" y="2286000"/>
            <a:ext cx="3292475" cy="2727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5058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59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4506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5061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45062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5063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）警用机器人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45064" name="文本框 6"/>
          <p:cNvSpPr txBox="1"/>
          <p:nvPr/>
        </p:nvSpPr>
        <p:spPr>
          <a:xfrm>
            <a:off x="1579563" y="5329238"/>
            <a:ext cx="2590800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 保安机器人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45065" name="图片 50" descr="C:\Users\dell\AppData\Local\Temp\ksohtml6736\wps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825" y="2393950"/>
            <a:ext cx="3395663" cy="2754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6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450" y="2435225"/>
            <a:ext cx="2395538" cy="27130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67" name="文本框 10"/>
          <p:cNvSpPr txBox="1"/>
          <p:nvPr/>
        </p:nvSpPr>
        <p:spPr>
          <a:xfrm>
            <a:off x="4937125" y="5329238"/>
            <a:ext cx="2770188" cy="706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美国研制的</a:t>
            </a:r>
            <a:r>
              <a:rPr lang="en-US" altLang="zh-CN" dirty="0">
                <a:latin typeface="Times New Roman" panose="02020603050405020304" pitchFamily="18" charset="0"/>
                <a:ea typeface="SimSun" panose="02010600030101010101" pitchFamily="2" charset="-122"/>
              </a:rPr>
              <a:t>MDARS-E</a:t>
            </a: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型室外保安机器人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9154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5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49156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9157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49158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9159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）医用机器人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49160" name="文本框 3"/>
          <p:cNvSpPr txBox="1"/>
          <p:nvPr/>
        </p:nvSpPr>
        <p:spPr>
          <a:xfrm>
            <a:off x="927100" y="5230813"/>
            <a:ext cx="3598863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“泰迪熊”机器人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49161" name="图片 52" descr="C:\Users\dell\AppData\Local\Temp\ksohtml6736\wps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8" y="2338388"/>
            <a:ext cx="3835400" cy="2770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62" name="图片 53" descr="C:\Users\dell\AppData\Local\Temp\ksohtml6736\wps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38" y="2338388"/>
            <a:ext cx="3627437" cy="276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63" name="文本框 1"/>
          <p:cNvSpPr txBox="1"/>
          <p:nvPr/>
        </p:nvSpPr>
        <p:spPr>
          <a:xfrm>
            <a:off x="4784725" y="5230813"/>
            <a:ext cx="3598863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达芬奇机器人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0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03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51204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1205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1206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1207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）服务机器人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51208" name="文本框 3"/>
          <p:cNvSpPr txBox="1"/>
          <p:nvPr/>
        </p:nvSpPr>
        <p:spPr>
          <a:xfrm>
            <a:off x="869950" y="5907088"/>
            <a:ext cx="3598863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Yuki-taro扫雪机器人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51209" name="文本框 2"/>
          <p:cNvSpPr txBox="1"/>
          <p:nvPr/>
        </p:nvSpPr>
        <p:spPr>
          <a:xfrm>
            <a:off x="693738" y="1895475"/>
            <a:ext cx="7881937" cy="1114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服务机器人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是指以服务为核心的自主或半自主机器人，它能完成有益于人类健康的服务工作。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5121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13" y="3095625"/>
            <a:ext cx="3689350" cy="2693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11" name="图片 55" descr="C:\Users\dell\AppData\Local\Temp\ksohtml6736\wps1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100" y="3095625"/>
            <a:ext cx="3686175" cy="2644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12" name="文本框 1"/>
          <p:cNvSpPr txBox="1"/>
          <p:nvPr/>
        </p:nvSpPr>
        <p:spPr>
          <a:xfrm>
            <a:off x="4779963" y="5907088"/>
            <a:ext cx="3598862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小鲁班迎宾机器人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3250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51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53252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3253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3254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3255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）服务机器人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53256" name="文本框 3"/>
          <p:cNvSpPr txBox="1"/>
          <p:nvPr/>
        </p:nvSpPr>
        <p:spPr>
          <a:xfrm>
            <a:off x="1203325" y="5508625"/>
            <a:ext cx="3600450" cy="398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爱可烹饪机器人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53257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963" y="1870075"/>
            <a:ext cx="2887662" cy="3836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58" name="文本框 1"/>
          <p:cNvSpPr txBox="1"/>
          <p:nvPr/>
        </p:nvSpPr>
        <p:spPr>
          <a:xfrm>
            <a:off x="4678363" y="5508625"/>
            <a:ext cx="3598862" cy="398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 i.sobot机器人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53259" name="图片 172" descr="C:\Users\HZK\Documents\Tencent Files\251701848\FileRecv\QQ图片202010140855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738" y="2301875"/>
            <a:ext cx="3859212" cy="2973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5298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299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5530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5301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5302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5303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7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）农业机器人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55304" name="文本框 3"/>
          <p:cNvSpPr txBox="1"/>
          <p:nvPr/>
        </p:nvSpPr>
        <p:spPr>
          <a:xfrm>
            <a:off x="4727575" y="5907088"/>
            <a:ext cx="3600450" cy="39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放牧机器人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55305" name="文本框 2"/>
          <p:cNvSpPr txBox="1"/>
          <p:nvPr/>
        </p:nvSpPr>
        <p:spPr>
          <a:xfrm>
            <a:off x="944563" y="2457450"/>
            <a:ext cx="3471862" cy="2860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>
              <a:lnSpc>
                <a:spcPct val="125000"/>
              </a:lnSpc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农业机器人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是一种以农产品为操作对象、兼有人类部分信息感知和四肢行动功能、可重复编程的柔性自动化或半自动化设备。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5530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575" y="873125"/>
            <a:ext cx="4008438" cy="2713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5307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188" y="3732213"/>
            <a:ext cx="4284662" cy="2114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308" name="椭圆 8"/>
          <p:cNvSpPr/>
          <p:nvPr/>
        </p:nvSpPr>
        <p:spPr>
          <a:xfrm>
            <a:off x="6438900" y="5010150"/>
            <a:ext cx="665163" cy="534988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lIns="90000" tIns="46800" rIns="90000" bIns="46800" anchor="ctr" anchorCtr="0"/>
          <a:p>
            <a:pPr eaLnBrk="1" hangingPunct="1">
              <a:buNone/>
            </a:pP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5309" name="矩形: 圆角 9"/>
          <p:cNvSpPr/>
          <p:nvPr/>
        </p:nvSpPr>
        <p:spPr>
          <a:xfrm>
            <a:off x="4727575" y="1935163"/>
            <a:ext cx="2073275" cy="1557337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lIns="90000" tIns="46800" rIns="90000" bIns="46800" anchor="ctr" anchorCtr="0"/>
          <a:p>
            <a:pPr eaLnBrk="1" hangingPunct="1">
              <a:buNone/>
            </a:pPr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7346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347" name="TextBox 2"/>
          <p:cNvSpPr txBox="1"/>
          <p:nvPr/>
        </p:nvSpPr>
        <p:spPr>
          <a:xfrm>
            <a:off x="82550" y="73025"/>
            <a:ext cx="8967788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STLiti" panose="02010800040101010101" pitchFamily="2" charset="-122"/>
                <a:ea typeface="STLiti" panose="02010800040101010101" pitchFamily="2" charset="-122"/>
              </a:rPr>
              <a:t>第一节  机器人概述</a:t>
            </a:r>
            <a:endParaRPr lang="zh-CN" altLang="en-US" sz="2800" b="1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</a:endParaRPr>
          </a:p>
        </p:txBody>
      </p:sp>
      <p:pic>
        <p:nvPicPr>
          <p:cNvPr id="57348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57349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57350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四、机器人的</a:t>
            </a:r>
            <a:r>
              <a:rPr lang="zh-CN" altLang="x-none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应用场合</a:t>
            </a:r>
            <a:endParaRPr lang="zh-CN" altLang="x-none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7351" name="TextBox 4"/>
          <p:cNvSpPr txBox="1"/>
          <p:nvPr/>
        </p:nvSpPr>
        <p:spPr>
          <a:xfrm>
            <a:off x="498475" y="1417638"/>
            <a:ext cx="2914650" cy="604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ts val="4000"/>
              </a:lnSpc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楷体_GB2312"/>
              </a:rPr>
              <a:t>7</a:t>
            </a:r>
            <a:r>
              <a:rPr lang="zh-CN" altLang="en-US" sz="2400" b="1" dirty="0">
                <a:latin typeface="Times New Roman" panose="02020603050405020304" pitchFamily="18" charset="0"/>
                <a:ea typeface="楷体_GB2312"/>
              </a:rPr>
              <a:t>）农业机器人</a:t>
            </a:r>
            <a:endParaRPr lang="zh-CN" altLang="en-US" sz="2400" b="1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57352" name="文本框 3"/>
          <p:cNvSpPr txBox="1"/>
          <p:nvPr/>
        </p:nvSpPr>
        <p:spPr>
          <a:xfrm>
            <a:off x="935038" y="5162550"/>
            <a:ext cx="3600450" cy="398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 日本摘草莓机器人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57353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350" y="2359025"/>
            <a:ext cx="3541713" cy="2657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354" name="文本框 10"/>
          <p:cNvSpPr txBox="1"/>
          <p:nvPr/>
        </p:nvSpPr>
        <p:spPr>
          <a:xfrm>
            <a:off x="4803775" y="5118100"/>
            <a:ext cx="3598863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福建农科院人工</a:t>
            </a:r>
            <a:endParaRPr lang="en-US" altLang="zh-CN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ctr">
              <a:buNone/>
            </a:pPr>
            <a:r>
              <a:rPr lang="zh-CN" alt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智能农业机器人“小睿”</a:t>
            </a:r>
            <a:endParaRPr lang="zh-CN" altLang="en-US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57355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5" y="2359025"/>
            <a:ext cx="4265613" cy="2657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0" y="-58737"/>
            <a:ext cx="9144000" cy="73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914400" eaLnBrk="1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1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rPr>
              <a:t>第二节  典型机器人构型</a:t>
            </a:r>
            <a:endParaRPr kumimoji="0" lang="zh-CN" altLang="en-US" sz="2800" b="1" kern="1200" cap="none" spc="0" normalizeH="0" baseline="0" noProof="1">
              <a:solidFill>
                <a:schemeClr val="accent3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04888"/>
            <a:ext cx="9144000" cy="736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050159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第二节  典型机器人构型</a:t>
            </a:r>
            <a:endParaRPr lang="zh-CN" altLang="en-US" sz="2800" b="1" dirty="0">
              <a:solidFill>
                <a:srgbClr val="050159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51163" y="2560638"/>
            <a:ext cx="2936875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6F176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二、圆柱坐标机器人</a:t>
            </a:r>
            <a:endParaRPr lang="zh-CN" altLang="en-US" sz="2400" b="1" dirty="0">
              <a:solidFill>
                <a:srgbClr val="6F176B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2951163" y="3321050"/>
            <a:ext cx="2630487" cy="6445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6F176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三、极坐标机器人</a:t>
            </a:r>
            <a:endParaRPr lang="zh-CN" altLang="en-US" sz="2400" b="1" dirty="0">
              <a:solidFill>
                <a:srgbClr val="6F176B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2" name="TextBox 4"/>
          <p:cNvSpPr txBox="1"/>
          <p:nvPr/>
        </p:nvSpPr>
        <p:spPr>
          <a:xfrm>
            <a:off x="2951163" y="1795463"/>
            <a:ext cx="2936875" cy="6445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6F176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一、直角坐标机器人</a:t>
            </a:r>
            <a:endParaRPr lang="zh-CN" altLang="en-US" sz="2400" b="1" dirty="0">
              <a:solidFill>
                <a:srgbClr val="6F176B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2951163" y="4079875"/>
            <a:ext cx="2840037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6F176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四、</a:t>
            </a:r>
            <a:r>
              <a:rPr lang="zh-CN" altLang="en-US" sz="2400" b="1" dirty="0">
                <a:solidFill>
                  <a:srgbClr val="6F176B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SCARA机器人</a:t>
            </a:r>
            <a:endParaRPr lang="zh-CN" altLang="en-US" sz="2400" b="1" dirty="0">
              <a:solidFill>
                <a:srgbClr val="6F176B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951163" y="4838700"/>
            <a:ext cx="2936875" cy="646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6F176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五、关节坐标机器人</a:t>
            </a:r>
            <a:endParaRPr lang="zh-CN" altLang="en-US" sz="2400" b="1" dirty="0">
              <a:solidFill>
                <a:srgbClr val="6F176B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2951163" y="5573713"/>
            <a:ext cx="2325687" cy="6445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400" b="1" dirty="0">
                <a:solidFill>
                  <a:srgbClr val="6F176B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六、并联机器人</a:t>
            </a:r>
            <a:endParaRPr lang="zh-CN" altLang="en-US" sz="2400" b="1" dirty="0">
              <a:solidFill>
                <a:srgbClr val="6F176B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charRg st="0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0419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0421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0422" name="矩形 11"/>
          <p:cNvSpPr/>
          <p:nvPr/>
        </p:nvSpPr>
        <p:spPr>
          <a:xfrm>
            <a:off x="211138" y="681038"/>
            <a:ext cx="3400425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一、直角坐标机器人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0423" name="矩形 15"/>
          <p:cNvSpPr/>
          <p:nvPr/>
        </p:nvSpPr>
        <p:spPr>
          <a:xfrm>
            <a:off x="704850" y="1431925"/>
            <a:ext cx="7737475" cy="168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 algn="just">
              <a:lnSpc>
                <a:spcPct val="150000"/>
              </a:lnSpc>
              <a:buFont typeface="+mj-lt"/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直角坐标机器人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关节配置是</a:t>
            </a: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PPP结构型式，各关节之间的运动相互独立，关节轴线互相垂直，其运动范围为长方体。</a:t>
            </a:r>
            <a:endParaRPr lang="zh-CN" altLang="en-US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60424" name="图片 2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187700"/>
            <a:ext cx="7150100" cy="2565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1443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4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1445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1446" name="矩形 11"/>
          <p:cNvSpPr/>
          <p:nvPr/>
        </p:nvSpPr>
        <p:spPr>
          <a:xfrm>
            <a:off x="211138" y="681038"/>
            <a:ext cx="3400425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一、直角坐标机器人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1447" name="矩形 15"/>
          <p:cNvSpPr/>
          <p:nvPr/>
        </p:nvSpPr>
        <p:spPr>
          <a:xfrm>
            <a:off x="142875" y="5176838"/>
            <a:ext cx="8907463" cy="576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just">
              <a:lnSpc>
                <a:spcPct val="150000"/>
              </a:lnSpc>
              <a:buFont typeface="+mj-lt"/>
              <a:buNone/>
            </a:pP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阿尔帕</a:t>
            </a: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Alpha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机器人(深圳)有限公司生产的标准型直角坐标机器人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1448" name="图片 154" descr="C:\Users\HZK\Documents\Tencent Files\251701848\FileRecv\O1GRWZ{Z@XZM7`WMJG$Z(%G (1).png"/>
          <p:cNvPicPr>
            <a:picLocks noChangeAspect="1"/>
          </p:cNvPicPr>
          <p:nvPr/>
        </p:nvPicPr>
        <p:blipFill>
          <a:blip r:embed="rId3"/>
          <a:srcRect t="16911" b="4660"/>
          <a:stretch>
            <a:fillRect/>
          </a:stretch>
        </p:blipFill>
        <p:spPr>
          <a:xfrm>
            <a:off x="1749425" y="1746250"/>
            <a:ext cx="5637213" cy="3152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2467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68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2469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2470" name="矩形 11"/>
          <p:cNvSpPr/>
          <p:nvPr/>
        </p:nvSpPr>
        <p:spPr>
          <a:xfrm>
            <a:off x="211138" y="681038"/>
            <a:ext cx="3400425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二、圆柱坐标机器人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2471" name="矩形 7"/>
          <p:cNvSpPr/>
          <p:nvPr/>
        </p:nvSpPr>
        <p:spPr>
          <a:xfrm>
            <a:off x="584200" y="1417638"/>
            <a:ext cx="7977188" cy="166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 algn="just">
              <a:lnSpc>
                <a:spcPct val="150000"/>
              </a:lnSpc>
              <a:buFont typeface="+mj-lt"/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圆柱坐标机器人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关节配置是</a:t>
            </a: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RPP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结构型式，旋转关节结合平移关节使末端执行器的运动范围为圆柱面，通过第二个平移关节改变圆柱面的半径。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2472" name="图片 1" descr="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150" y="3228975"/>
            <a:ext cx="5473700" cy="28781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3491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492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3493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3494" name="矩形 11"/>
          <p:cNvSpPr/>
          <p:nvPr/>
        </p:nvSpPr>
        <p:spPr>
          <a:xfrm>
            <a:off x="211138" y="681038"/>
            <a:ext cx="3400425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二、圆柱坐标机器人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3495" name="矩形 7"/>
          <p:cNvSpPr/>
          <p:nvPr/>
        </p:nvSpPr>
        <p:spPr>
          <a:xfrm>
            <a:off x="2374900" y="5241925"/>
            <a:ext cx="4649788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  <a:buFont typeface="+mj-lt"/>
              <a:buNone/>
            </a:pPr>
            <a:r>
              <a:rPr lang="zh-CN" alt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圆柱坐标型智能摆臂冲压机械手</a:t>
            </a:r>
            <a:endParaRPr lang="zh-CN" altLang="en-US" sz="24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63496" name="图片 65" descr="C:\Users\dell\AppData\Local\Temp\ksohtml6736\wps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4788" y="1755775"/>
            <a:ext cx="3654425" cy="3346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4515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6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4517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4518" name="矩形 11"/>
          <p:cNvSpPr/>
          <p:nvPr/>
        </p:nvSpPr>
        <p:spPr>
          <a:xfrm>
            <a:off x="211138" y="681038"/>
            <a:ext cx="3043237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三、极坐标机器人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4519" name="图片 186" descr="C:\Users\HZK\Documents\Tencent Files\251701848\Image\Group2\AN\G~\ANG~XZ$L]M04O78HQO5_E[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88" y="3016250"/>
            <a:ext cx="6169025" cy="2825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20" name="矩形 7"/>
          <p:cNvSpPr/>
          <p:nvPr/>
        </p:nvSpPr>
        <p:spPr>
          <a:xfrm>
            <a:off x="582613" y="1417638"/>
            <a:ext cx="7978775" cy="1668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 algn="just">
              <a:lnSpc>
                <a:spcPct val="150000"/>
              </a:lnSpc>
              <a:buFont typeface="+mj-lt"/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极坐标机器人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关节配置是</a:t>
            </a: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RRP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结构型式，两个旋转关节使末端执行器的运动范围为球面，通过平移关节可以改变球面半径。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5539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554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5541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5542" name="矩形 11"/>
          <p:cNvSpPr/>
          <p:nvPr/>
        </p:nvSpPr>
        <p:spPr>
          <a:xfrm>
            <a:off x="211138" y="681038"/>
            <a:ext cx="3043237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三、极坐标机器人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5543" name="矩形 7"/>
          <p:cNvSpPr/>
          <p:nvPr/>
        </p:nvSpPr>
        <p:spPr>
          <a:xfrm>
            <a:off x="1720850" y="5275263"/>
            <a:ext cx="5916613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  <a:buFont typeface="+mj-lt"/>
              <a:buNone/>
            </a:pPr>
            <a:r>
              <a:rPr lang="zh-CN" alt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美国</a:t>
            </a: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Unimation</a:t>
            </a:r>
            <a:r>
              <a:rPr lang="zh-CN" alt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公司生产的极坐标型机器人</a:t>
            </a:r>
            <a:endParaRPr lang="zh-CN" altLang="en-US" sz="24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65544" name="图片 67" descr="C:\Users\dell\AppData\Local\Temp\ksohtml6736\wps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875" y="1714500"/>
            <a:ext cx="5302250" cy="3463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6563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564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6565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6566" name="矩形 11"/>
          <p:cNvSpPr/>
          <p:nvPr/>
        </p:nvSpPr>
        <p:spPr>
          <a:xfrm>
            <a:off x="211138" y="681038"/>
            <a:ext cx="3194050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四、</a:t>
            </a:r>
            <a:r>
              <a:rPr lang="zh-CN" altLang="en-US" sz="2800" b="1" dirty="0">
                <a:solidFill>
                  <a:srgbClr val="7F0724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SCARA</a:t>
            </a: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6567" name="矩形 7"/>
          <p:cNvSpPr/>
          <p:nvPr/>
        </p:nvSpPr>
        <p:spPr>
          <a:xfrm>
            <a:off x="582613" y="1417638"/>
            <a:ext cx="797877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 algn="just">
              <a:lnSpc>
                <a:spcPct val="150000"/>
              </a:lnSpc>
              <a:buFont typeface="+mj-lt"/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SCARA</a:t>
            </a: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（Selective Compliance Assembly Robot Arm）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是一种圆柱坐标型的特殊类型的工业机器人。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66568" name="图片 72" descr="C:\Users\dell\AppData\Local\Temp\ksohtml6736\wps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775" y="2700338"/>
            <a:ext cx="5583238" cy="30527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7587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588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7589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pic>
        <p:nvPicPr>
          <p:cNvPr id="67590" name="图片 1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" y="1241425"/>
            <a:ext cx="5170488" cy="4373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7591" name="矩形 11"/>
          <p:cNvSpPr/>
          <p:nvPr/>
        </p:nvSpPr>
        <p:spPr>
          <a:xfrm>
            <a:off x="211138" y="681038"/>
            <a:ext cx="3194050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  <a:sym typeface="+mn-ea"/>
              </a:rPr>
              <a:t>四、</a:t>
            </a:r>
            <a:r>
              <a:rPr lang="zh-CN" altLang="en-US" sz="2800" b="1" dirty="0">
                <a:solidFill>
                  <a:srgbClr val="7F0724"/>
                </a:solidFill>
                <a:latin typeface="Times New Roman" panose="02020603050405020304" pitchFamily="18" charset="0"/>
                <a:ea typeface="SimHei" panose="02010609060101010101" pitchFamily="49" charset="-122"/>
                <a:sym typeface="+mn-ea"/>
              </a:rPr>
              <a:t>SCARA</a:t>
            </a: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  <a:sym typeface="+mn-ea"/>
              </a:rPr>
              <a:t>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7592" name="矩形 7"/>
          <p:cNvSpPr/>
          <p:nvPr/>
        </p:nvSpPr>
        <p:spPr>
          <a:xfrm>
            <a:off x="1577975" y="5368925"/>
            <a:ext cx="5988050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  <a:buFont typeface="+mj-lt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美国的ADEPT公司生产的SCARA型机器人</a:t>
            </a:r>
            <a:endParaRPr lang="zh-CN" altLang="en-US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8611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8612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8613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8614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五、关节坐标型机器人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8615" name="矩形 7"/>
          <p:cNvSpPr/>
          <p:nvPr/>
        </p:nvSpPr>
        <p:spPr>
          <a:xfrm>
            <a:off x="468313" y="1573213"/>
            <a:ext cx="8470900" cy="113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 algn="just">
              <a:lnSpc>
                <a:spcPct val="150000"/>
              </a:lnSpc>
              <a:buFont typeface="+mj-lt"/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关节坐标型机器人</a:t>
            </a: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关节配置是RRR结构型式，主要由一个转动关节和两个俯仰关节组成，作业范围为空心球体形状。</a:t>
            </a:r>
            <a:endParaRPr lang="zh-CN" altLang="en-US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68616" name="图片 160" descr="C:\Users\HZK\Documents\Tencent Files\251701848\Image\Group2\IK\9)\IK9)O`{2PDO24AP4@L}Q[1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25" y="3186113"/>
            <a:ext cx="5646738" cy="27098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69635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36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69637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9638" name="矩形 11"/>
          <p:cNvSpPr/>
          <p:nvPr/>
        </p:nvSpPr>
        <p:spPr>
          <a:xfrm>
            <a:off x="211138" y="681038"/>
            <a:ext cx="3757612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五、关节坐标型机器人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69639" name="矩形 7"/>
          <p:cNvSpPr/>
          <p:nvPr/>
        </p:nvSpPr>
        <p:spPr>
          <a:xfrm>
            <a:off x="3151188" y="5257800"/>
            <a:ext cx="2841625" cy="644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  <a:buFont typeface="+mj-lt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关节坐标型机器人</a:t>
            </a:r>
            <a:endParaRPr lang="zh-CN" altLang="en-US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69640" name="图片 73" descr="C:\Users\dell\AppData\Local\Temp\ksohtml6736\wps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800" y="1774825"/>
            <a:ext cx="4205288" cy="3308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70659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0660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70661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70662" name="矩形 11"/>
          <p:cNvSpPr/>
          <p:nvPr/>
        </p:nvSpPr>
        <p:spPr>
          <a:xfrm>
            <a:off x="211138" y="681038"/>
            <a:ext cx="2686050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六、并联机器人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0663" name="矩形 7"/>
          <p:cNvSpPr/>
          <p:nvPr/>
        </p:nvSpPr>
        <p:spPr>
          <a:xfrm>
            <a:off x="533400" y="1501775"/>
            <a:ext cx="8077200" cy="22225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 algn="just">
              <a:lnSpc>
                <a:spcPct val="150000"/>
              </a:lnSpc>
              <a:buFont typeface="+mj-lt"/>
              <a:buNone/>
            </a:pPr>
            <a:r>
              <a:rPr lang="zh-CN" altLang="en-US" sz="2400" b="1" dirty="0">
                <a:solidFill>
                  <a:srgbClr val="0070C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并联机器人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指运动平台和基座间至少由两根活动连杆连接，具有两个或两个以上自由度的闭环结构机器人。根据并联布置类型可分为</a:t>
            </a: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Stewart平台型和Stewart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变异结构型。</a:t>
            </a:r>
            <a:endParaRPr lang="zh-CN" altLang="en-US" sz="2400" dirty="0"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pic>
        <p:nvPicPr>
          <p:cNvPr id="70664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450" y="3165475"/>
            <a:ext cx="2959100" cy="2854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Box 2"/>
          <p:cNvSpPr txBox="1"/>
          <p:nvPr/>
        </p:nvSpPr>
        <p:spPr>
          <a:xfrm>
            <a:off x="82550" y="73025"/>
            <a:ext cx="8967788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R="0" algn="ctr" defTabSz="914400" eaLnBrk="1" hangingPunct="1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chemeClr val="accent3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  <a:sym typeface="+mn-ea"/>
              </a:rPr>
              <a:t>第二节  典型机器人构型</a:t>
            </a:r>
            <a:endParaRPr kumimoji="0" lang="zh-CN" altLang="en-US" sz="2800" b="1" kern="1200" cap="none" spc="0" normalizeH="0" baseline="0" noProof="0" dirty="0">
              <a:solidFill>
                <a:srgbClr val="FFFFFF"/>
              </a:solidFill>
              <a:latin typeface="STLiti" panose="02010800040101010101" pitchFamily="2" charset="-122"/>
              <a:ea typeface="STLiti" panose="02010800040101010101" pitchFamily="2" charset="-122"/>
              <a:cs typeface="+mn-cs"/>
            </a:endParaRPr>
          </a:p>
        </p:txBody>
      </p:sp>
      <p:pic>
        <p:nvPicPr>
          <p:cNvPr id="71683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753100"/>
            <a:ext cx="9144000" cy="110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684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75" y="6423025"/>
            <a:ext cx="2630488" cy="4349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71685" name="直接连接符 13"/>
          <p:cNvCxnSpPr/>
          <p:nvPr/>
        </p:nvCxnSpPr>
        <p:spPr>
          <a:xfrm>
            <a:off x="244475" y="6423025"/>
            <a:ext cx="8605838" cy="0"/>
          </a:xfrm>
          <a:prstGeom prst="line">
            <a:avLst/>
          </a:prstGeom>
          <a:ln w="1587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71686" name="矩形 11"/>
          <p:cNvSpPr/>
          <p:nvPr/>
        </p:nvSpPr>
        <p:spPr>
          <a:xfrm>
            <a:off x="211138" y="681038"/>
            <a:ext cx="2686050" cy="736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7F0724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六、并联机器人</a:t>
            </a:r>
            <a:endParaRPr lang="zh-CN" altLang="en-US" sz="2800" b="1" dirty="0">
              <a:solidFill>
                <a:srgbClr val="7F0724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1687" name="矩形 7"/>
          <p:cNvSpPr/>
          <p:nvPr/>
        </p:nvSpPr>
        <p:spPr>
          <a:xfrm>
            <a:off x="2135188" y="5410200"/>
            <a:ext cx="487362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  <a:buFont typeface="+mj-lt"/>
              <a:buNone/>
            </a:pPr>
            <a:r>
              <a:rPr lang="zh-CN" altLang="en-US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Adept公司生产的Delta</a:t>
            </a:r>
            <a:r>
              <a:rPr lang="zh-CN" altLang="en-US" sz="2400" dirty="0">
                <a:latin typeface="Arial" panose="020B0604020202020204" pitchFamily="34" charset="0"/>
                <a:ea typeface="SimSun" panose="02010600030101010101" pitchFamily="2" charset="-122"/>
              </a:rPr>
              <a:t>并联机器人</a:t>
            </a:r>
            <a:endParaRPr lang="zh-CN" altLang="en-US" sz="2400" dirty="0"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71688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7688" y="1947863"/>
            <a:ext cx="5508625" cy="3275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tandarddesign">
  <a:themeElements>
    <a:clrScheme name="Standarddesign 1">
      <a:dk1>
        <a:srgbClr val="000000"/>
      </a:dk1>
      <a:lt1>
        <a:srgbClr val="FFFFFF"/>
      </a:lt1>
      <a:dk2>
        <a:srgbClr val="4C7013"/>
      </a:dk2>
      <a:lt2>
        <a:srgbClr val="0061B2"/>
      </a:lt2>
      <a:accent1>
        <a:srgbClr val="FEA501"/>
      </a:accent1>
      <a:accent2>
        <a:srgbClr val="C8A058"/>
      </a:accent2>
      <a:accent3>
        <a:srgbClr val="FFFFFF"/>
      </a:accent3>
      <a:accent4>
        <a:srgbClr val="000000"/>
      </a:accent4>
      <a:accent5>
        <a:srgbClr val="FECFAA"/>
      </a:accent5>
      <a:accent6>
        <a:srgbClr val="B5914F"/>
      </a:accent6>
      <a:hlink>
        <a:srgbClr val="C40505"/>
      </a:hlink>
      <a:folHlink>
        <a:srgbClr val="919191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46800" rIns="90000" bIns="4680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4C7013"/>
        </a:dk2>
        <a:lt2>
          <a:srgbClr val="0061B2"/>
        </a:lt2>
        <a:accent1>
          <a:srgbClr val="FEA501"/>
        </a:accent1>
        <a:accent2>
          <a:srgbClr val="C8A058"/>
        </a:accent2>
        <a:accent3>
          <a:srgbClr val="FFFFFF"/>
        </a:accent3>
        <a:accent4>
          <a:srgbClr val="000000"/>
        </a:accent4>
        <a:accent5>
          <a:srgbClr val="FECFAA"/>
        </a:accent5>
        <a:accent6>
          <a:srgbClr val="B5914F"/>
        </a:accent6>
        <a:hlink>
          <a:srgbClr val="C40505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3071</Words>
  <Application>WPS 演示</Application>
  <PresentationFormat>全屏显示(4:3)</PresentationFormat>
  <Paragraphs>298</Paragraphs>
  <Slides>32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50" baseType="lpstr">
      <vt:lpstr>Arial</vt:lpstr>
      <vt:lpstr>SimSun</vt:lpstr>
      <vt:lpstr>Wingdings</vt:lpstr>
      <vt:lpstr>SimHei</vt:lpstr>
      <vt:lpstr>STLiti</vt:lpstr>
      <vt:lpstr>+mn-ea</vt:lpstr>
      <vt:lpstr>+mj-lt</vt:lpstr>
      <vt:lpstr>Times New Roman</vt:lpstr>
      <vt:lpstr>楷体_GB2312</vt:lpstr>
      <vt:lpstr>NSimSun</vt:lpstr>
      <vt:lpstr>Microsoft YaHei</vt:lpstr>
      <vt:lpstr>Arial Unicode MS</vt:lpstr>
      <vt:lpstr>+mj-lt</vt:lpstr>
      <vt:lpstr>+mn-ea</vt:lpstr>
      <vt:lpstr>Wingdings</vt:lpstr>
      <vt:lpstr>楷体_GB2312</vt:lpstr>
      <vt:lpstr>Standarddesign</vt:lpstr>
      <vt:lpstr>1_Standarddesign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LD</dc:creator>
  <dc:description>PresentationLoad.com</dc:description>
  <cp:lastModifiedBy>陶楚沅</cp:lastModifiedBy>
  <cp:revision>323</cp:revision>
  <dcterms:created xsi:type="dcterms:W3CDTF">2007-11-27T23:54:00Z</dcterms:created>
  <dcterms:modified xsi:type="dcterms:W3CDTF">2026-08-27T01:48:53Z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879ED36191DE488CAFB6B043E590D8FD_12</vt:lpwstr>
  </property>
</Properties>
</file>